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330" r:id="rId2"/>
    <p:sldId id="349" r:id="rId3"/>
    <p:sldId id="350" r:id="rId4"/>
    <p:sldId id="351" r:id="rId5"/>
    <p:sldId id="352" r:id="rId6"/>
    <p:sldId id="353" r:id="rId7"/>
    <p:sldId id="354" r:id="rId8"/>
    <p:sldId id="355" r:id="rId9"/>
    <p:sldId id="356" r:id="rId10"/>
    <p:sldId id="357" r:id="rId11"/>
    <p:sldId id="358" r:id="rId12"/>
    <p:sldId id="359" r:id="rId13"/>
    <p:sldId id="362" r:id="rId14"/>
    <p:sldId id="361" r:id="rId15"/>
    <p:sldId id="363" r:id="rId16"/>
    <p:sldId id="364" r:id="rId17"/>
    <p:sldId id="365" r:id="rId18"/>
    <p:sldId id="366" r:id="rId19"/>
    <p:sldId id="367" r:id="rId20"/>
    <p:sldId id="368" r:id="rId21"/>
    <p:sldId id="369" r:id="rId22"/>
    <p:sldId id="370" r:id="rId23"/>
    <p:sldId id="371" r:id="rId24"/>
    <p:sldId id="372" r:id="rId25"/>
    <p:sldId id="373" r:id="rId26"/>
    <p:sldId id="374" r:id="rId27"/>
    <p:sldId id="375" r:id="rId28"/>
    <p:sldId id="348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87845" autoAdjust="0"/>
  </p:normalViewPr>
  <p:slideViewPr>
    <p:cSldViewPr snapToGrid="0">
      <p:cViewPr varScale="1">
        <p:scale>
          <a:sx n="64" d="100"/>
          <a:sy n="64" d="100"/>
        </p:scale>
        <p:origin x="97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CB2990-5362-4D42-9ED4-0519DB9D0CE4}" type="datetimeFigureOut">
              <a:rPr lang="en-US" smtClean="0"/>
              <a:t>12/9/2022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83E1DE-2B17-4578-A58C-9A1EF32B9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4554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C6A905-FBC7-48C4-60FC-5B8E2A024F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8A22AA-B431-C4B4-C950-CFD34B158C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C6A262-A11F-BA15-FE7D-466CB1F5C1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5D284-ED42-458B-88D5-8F7DDC9761EE}" type="datetimeFigureOut">
              <a:rPr lang="en-US" smtClean="0"/>
              <a:t>12/9/2022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9A6630-1ED9-C51E-458D-62E988BD3B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96BB87-B53B-721A-45C1-3AFE53DC39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A89D2-3B7C-45C1-A5D7-3BC6A2D6BB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478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4E8610-76AD-07B3-A95A-FB5E495EDB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ADC9D0-2E09-2FAB-0203-AB8C8FAF56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A260A1-0A4B-632A-0C2F-DAAA8CBC37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5D284-ED42-458B-88D5-8F7DDC9761EE}" type="datetimeFigureOut">
              <a:rPr lang="en-US" smtClean="0"/>
              <a:t>12/9/2022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B64388-EEEE-DC11-E2F7-29C20ACF2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505DED-592B-C3EA-5AD2-A354F60F8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A89D2-3B7C-45C1-A5D7-3BC6A2D6BB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281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3424A00-90DD-8E21-912E-443F28EB36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E2211F-E727-26A4-945F-182761CF13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D9BB6D-6B01-833C-94C6-EC25286B4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5D284-ED42-458B-88D5-8F7DDC9761EE}" type="datetimeFigureOut">
              <a:rPr lang="en-US" smtClean="0"/>
              <a:t>12/9/2022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A63CC0-2E46-8B8E-8DB2-54070080B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BDE82B-7242-A08F-52BD-5B049F39BD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A89D2-3B7C-45C1-A5D7-3BC6A2D6BB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999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15468F-84D0-5A6D-64C4-58044D2FD9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18D7CD-AF79-8C02-629B-27C1D79582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FE85E4-B27C-967E-17BC-C497F62ADC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5D284-ED42-458B-88D5-8F7DDC9761EE}" type="datetimeFigureOut">
              <a:rPr lang="en-US" smtClean="0"/>
              <a:t>12/9/2022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2C2144-5AF8-AD89-C7D9-AD4EC92FA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A65341-0EDF-605A-9F97-AA722446D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A89D2-3B7C-45C1-A5D7-3BC6A2D6BB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82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2E08AD-10E9-9DE2-0722-4C8D41AC08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C2D92D-64B1-EAD2-5FBB-58F977BBE2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396E27-FB3D-9C89-5F61-88D6A753D1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5D284-ED42-458B-88D5-8F7DDC9761EE}" type="datetimeFigureOut">
              <a:rPr lang="en-US" smtClean="0"/>
              <a:t>12/9/2022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8410AD-A037-1AE6-337D-6124366821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F430F2-6424-E013-D5DF-FCFE15DB63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A89D2-3B7C-45C1-A5D7-3BC6A2D6BB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46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942FCE-5C46-FF28-DD69-49D45D2D66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DB2C7C-3AE1-C753-004C-2E3E8B66CE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775ADE-279A-1618-0182-AAC3DFDEB9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928DCA-A102-F3DA-7D24-779C69E6A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5D284-ED42-458B-88D5-8F7DDC9761EE}" type="datetimeFigureOut">
              <a:rPr lang="en-US" smtClean="0"/>
              <a:t>12/9/2022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52C06E-56DA-4048-A8E0-40FD03B94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D791A5-5EE2-D6C4-E0C2-8B0AE4FA9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A89D2-3B7C-45C1-A5D7-3BC6A2D6BB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615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85680D-0737-8FD5-1C80-498A1D4C0B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143035-DDFC-F9D8-3CC7-338407B667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A59588-2574-8A52-47AE-CFBD7F8962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4CFF93A-D780-0948-CD76-48BF6CCDFA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15E2730-A9B8-3A3D-EEEB-7BE10EA8E2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F082C49-F719-29B2-90A8-2F4821DBD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5D284-ED42-458B-88D5-8F7DDC9761EE}" type="datetimeFigureOut">
              <a:rPr lang="en-US" smtClean="0"/>
              <a:t>12/9/2022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A401A1F-53B0-B783-4473-383346D31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67D28C7-0F7F-4C7B-5BB9-B063D72B0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A89D2-3B7C-45C1-A5D7-3BC6A2D6BB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373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760476-2A6E-1D5B-7A3A-7CF198863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A2BABC9-3929-48EA-7580-554D704393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5D284-ED42-458B-88D5-8F7DDC9761EE}" type="datetimeFigureOut">
              <a:rPr lang="en-US" smtClean="0"/>
              <a:t>12/9/2022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AA6DE2-BC9D-7D85-9073-093D05C04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534C5F-C9B0-5D6E-76BB-A63879EE61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A89D2-3B7C-45C1-A5D7-3BC6A2D6BB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369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36F654-E532-645C-2FC7-A29C58DA5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5D284-ED42-458B-88D5-8F7DDC9761EE}" type="datetimeFigureOut">
              <a:rPr lang="en-US" smtClean="0"/>
              <a:t>12/9/2022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2FB2D16-2036-B483-3958-132AA806D2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EE0B0F-08AA-E4A6-4FBB-439E685ACB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A89D2-3B7C-45C1-A5D7-3BC6A2D6BB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161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0CDC50-817E-48DE-7009-24FD78E1A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C8DB8D-BD27-82D2-684C-E40371548B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6574E6-7C07-E159-24EB-FF8E39E22F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A72A38-9D7D-3DF1-6129-2577B8167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5D284-ED42-458B-88D5-8F7DDC9761EE}" type="datetimeFigureOut">
              <a:rPr lang="en-US" smtClean="0"/>
              <a:t>12/9/2022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922619-37EF-4EE2-2486-3E5D212172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35E6A9-DF28-6E31-4EBA-9FF8E237C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A89D2-3B7C-45C1-A5D7-3BC6A2D6BB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582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EF937-0364-53DE-1F8D-1E600C4DD8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F931D60-3C19-965E-A6A0-0F4AB565A2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CD3498-9F0C-4543-B6EF-F1E97A3218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0C200F-485A-5524-3EFD-AB9AD385F2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5D284-ED42-458B-88D5-8F7DDC9761EE}" type="datetimeFigureOut">
              <a:rPr lang="en-US" smtClean="0"/>
              <a:t>12/9/2022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7B2675-94DF-574E-FF19-47665C10C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92FE5A-3976-87A4-2D26-A51722BFD1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A89D2-3B7C-45C1-A5D7-3BC6A2D6BB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607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DC8F3ED-BAA9-0E43-6AED-DACAC1523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B3C65B-0AFA-297D-44A6-8FCFD6F1BC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561FE7-8B80-D7A9-5A74-D9F877C2C9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65D284-ED42-458B-88D5-8F7DDC9761EE}" type="datetimeFigureOut">
              <a:rPr lang="en-US" smtClean="0"/>
              <a:t>12/9/2022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274A56-88E6-1E71-93F6-B2E37FC729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0EA3B7-DB47-5E96-8226-83F6D25A7E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0A89D2-3B7C-45C1-A5D7-3BC6A2D6BB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71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3schools.com/python/default.asp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478BB8-8E39-A312-D7C7-49086045F9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365125"/>
            <a:ext cx="10718800" cy="4731531"/>
          </a:xfrm>
        </p:spPr>
        <p:txBody>
          <a:bodyPr>
            <a:normAutofit/>
          </a:bodyPr>
          <a:lstStyle/>
          <a:p>
            <a:pPr algn="ctr"/>
            <a:r>
              <a:rPr lang="en-US" sz="9600" b="1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 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en-US" sz="9600" b="1" dirty="0">
                <a:solidFill>
                  <a:srgbClr val="000000"/>
                </a:solidFill>
                <a:latin typeface="Segoe UI" panose="020B0502040204020203" pitchFamily="34" charset="0"/>
              </a:rPr>
              <a:t>Python Functions</a:t>
            </a:r>
          </a:p>
        </p:txBody>
      </p:sp>
    </p:spTree>
    <p:extLst>
      <p:ext uri="{BB962C8B-B14F-4D97-AF65-F5344CB8AC3E}">
        <p14:creationId xmlns:p14="http://schemas.microsoft.com/office/powerpoint/2010/main" val="8296140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F8BAD2-1404-3699-EA2D-C61A32E46D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9777" y="104931"/>
            <a:ext cx="11512446" cy="6648138"/>
          </a:xfrm>
        </p:spPr>
        <p:txBody>
          <a:bodyPr>
            <a:noAutofit/>
          </a:bodyPr>
          <a:lstStyle/>
          <a:p>
            <a:pPr>
              <a:lnSpc>
                <a:spcPct val="160000"/>
              </a:lnSpc>
            </a:pPr>
            <a:r>
              <a:rPr lang="en-US" sz="2400" b="1" dirty="0"/>
              <a:t>Python Lambda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A lambda function is a small anonymous function.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A lambda function can take any number of arguments, but can only have one expression.</a:t>
            </a:r>
          </a:p>
          <a:p>
            <a:pPr lvl="1">
              <a:lnSpc>
                <a:spcPct val="140000"/>
              </a:lnSpc>
            </a:pPr>
            <a:r>
              <a:rPr lang="en-US" b="1" dirty="0"/>
              <a:t>Syntax</a:t>
            </a:r>
          </a:p>
          <a:p>
            <a:pPr marL="914400" lvl="2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lambda</a:t>
            </a:r>
            <a:r>
              <a:rPr lang="en-US" sz="2400" dirty="0"/>
              <a:t>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arguments</a:t>
            </a:r>
            <a:r>
              <a:rPr lang="en-US" sz="2400" dirty="0"/>
              <a:t> : </a:t>
            </a:r>
            <a:r>
              <a:rPr lang="en-US" sz="2400" dirty="0">
                <a:solidFill>
                  <a:srgbClr val="FF0000"/>
                </a:solidFill>
              </a:rPr>
              <a:t>expression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The expression is executed and the result is returned: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Example: Add 10 to argument a, and return the result</a:t>
            </a:r>
          </a:p>
          <a:p>
            <a:pPr marL="1371600" lvl="3" indent="0">
              <a:lnSpc>
                <a:spcPct val="140000"/>
              </a:lnSpc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x = </a:t>
            </a:r>
            <a:r>
              <a:rPr lang="pt-BR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lambda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a : a + </a:t>
            </a:r>
            <a:r>
              <a:rPr lang="pt-BR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10</a:t>
            </a:r>
            <a:br>
              <a:rPr lang="pt-BR" sz="2400" dirty="0"/>
            </a:br>
            <a:r>
              <a:rPr lang="pt-BR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(x(</a:t>
            </a:r>
            <a:r>
              <a:rPr lang="pt-BR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5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))</a:t>
            </a:r>
          </a:p>
          <a:p>
            <a:pPr lvl="1">
              <a:lnSpc>
                <a:spcPct val="140000"/>
              </a:lnSpc>
            </a:pPr>
            <a:r>
              <a:rPr lang="en-US" dirty="0"/>
              <a:t>Example: Multiply argument a with argument b and return the result</a:t>
            </a:r>
          </a:p>
          <a:p>
            <a:pPr marL="1371600" lvl="3" indent="0">
              <a:lnSpc>
                <a:spcPct val="140000"/>
              </a:lnSpc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x = </a:t>
            </a:r>
            <a:r>
              <a:rPr lang="pt-BR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lambda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a, b : a * b</a:t>
            </a:r>
            <a:br>
              <a:rPr lang="pt-BR" sz="2400" dirty="0"/>
            </a:br>
            <a:r>
              <a:rPr lang="pt-BR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(x(</a:t>
            </a:r>
            <a:r>
              <a:rPr lang="pt-BR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5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pt-BR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6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918565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1A4964-3143-9FFD-102E-A4DD13364E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14597"/>
            <a:ext cx="10515600" cy="5562366"/>
          </a:xfrm>
        </p:spPr>
        <p:txBody>
          <a:bodyPr>
            <a:normAutofit/>
          </a:bodyPr>
          <a:lstStyle/>
          <a:p>
            <a:pPr lvl="1">
              <a:lnSpc>
                <a:spcPct val="110000"/>
              </a:lnSpc>
            </a:pPr>
            <a:r>
              <a:rPr lang="en-US" dirty="0"/>
              <a:t>The power of lambda is better shown when you use them as an anonymous function inside another function.</a:t>
            </a:r>
          </a:p>
          <a:p>
            <a:pPr marL="914400" lvl="2" indent="0">
              <a:buNone/>
            </a:pP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def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myfunc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(n):</a:t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return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lambda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a : a * n</a:t>
            </a:r>
            <a:br>
              <a:rPr lang="en-US" sz="2400" dirty="0"/>
            </a:br>
            <a:br>
              <a:rPr lang="en-US" sz="2400" dirty="0"/>
            </a:b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mydoubler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myfunc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2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sz="2400" dirty="0"/>
            </a:b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mytripler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myfunc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3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sz="2400" dirty="0"/>
            </a:b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mydoubler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11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))</a:t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mytripler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11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513571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478BB8-8E39-A312-D7C7-49086045F9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365125"/>
            <a:ext cx="10718800" cy="4731531"/>
          </a:xfrm>
        </p:spPr>
        <p:txBody>
          <a:bodyPr>
            <a:normAutofit/>
          </a:bodyPr>
          <a:lstStyle/>
          <a:p>
            <a:pPr algn="ctr"/>
            <a:r>
              <a:rPr lang="en-US" sz="9600" b="1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 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en-US" sz="9600" b="1" dirty="0">
                <a:solidFill>
                  <a:srgbClr val="000000"/>
                </a:solidFill>
                <a:latin typeface="Segoe UI" panose="020B0502040204020203" pitchFamily="34" charset="0"/>
              </a:rPr>
              <a:t>Python Strings</a:t>
            </a:r>
          </a:p>
        </p:txBody>
      </p:sp>
    </p:spTree>
    <p:extLst>
      <p:ext uri="{BB962C8B-B14F-4D97-AF65-F5344CB8AC3E}">
        <p14:creationId xmlns:p14="http://schemas.microsoft.com/office/powerpoint/2010/main" val="22247463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30997A-8994-E6EE-1702-A499DE0F5E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9803" y="254833"/>
            <a:ext cx="11077731" cy="6175948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US" sz="2400" b="1" dirty="0"/>
              <a:t>Strings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Strings in python are surrounded by either single quotation marks, or double quotation marks. 'hello' is the same as "hello".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You can display a string literal with the print() function: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Example</a:t>
            </a:r>
          </a:p>
          <a:p>
            <a:pPr marL="914400" lvl="2" indent="0">
              <a:buNone/>
            </a:pP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"Hello"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'Hello’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Assigning a string to a variable is done with the variable name followed by an equal sign and the string: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Example</a:t>
            </a:r>
          </a:p>
          <a:p>
            <a:pPr marL="914400" lvl="2" indent="0">
              <a:buNone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a =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"Hello"</a:t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(a)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408306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0BF1D7-0C95-88B6-459F-9F010CF142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114" y="164892"/>
            <a:ext cx="11017771" cy="6528216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US" sz="2400" b="1" dirty="0"/>
              <a:t>Multiline Strings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You can assign a multiline string to a variable by using three quotes: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Example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You can use three double quotes:</a:t>
            </a:r>
          </a:p>
          <a:p>
            <a:pPr marL="914400" lvl="2" indent="0">
              <a:buNone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a =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"""Lorem ipsum dolor sit </a:t>
            </a:r>
            <a:r>
              <a:rPr lang="en-US" sz="2400" b="0" i="0" dirty="0" err="1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amet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,</a:t>
            </a:r>
            <a:b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</a:br>
            <a:r>
              <a:rPr lang="en-US" sz="2400" b="0" i="0" dirty="0" err="1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consectetur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400" b="0" i="0" dirty="0" err="1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adipiscing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400" b="0" i="0" dirty="0" err="1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elit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,</a:t>
            </a:r>
            <a:b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</a:b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sed do </a:t>
            </a:r>
            <a:r>
              <a:rPr lang="en-US" sz="2400" b="0" i="0" dirty="0" err="1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eiusmod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400" b="0" i="0" dirty="0" err="1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tempor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400" b="0" i="0" dirty="0" err="1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incididunt</a:t>
            </a:r>
            <a:b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</a:br>
            <a:r>
              <a:rPr lang="en-US" sz="2400" b="0" i="0" dirty="0" err="1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ut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 labore et dolore magna </a:t>
            </a:r>
            <a:r>
              <a:rPr lang="en-US" sz="2400" b="0" i="0" dirty="0" err="1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aliqua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."""</a:t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(a)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Or three single quotes:</a:t>
            </a:r>
          </a:p>
          <a:p>
            <a:pPr marL="914400" lvl="2" indent="0">
              <a:buNone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a =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'''Lorem ipsum dolor sit </a:t>
            </a:r>
            <a:r>
              <a:rPr lang="en-US" sz="2400" b="0" i="0" dirty="0" err="1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amet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,</a:t>
            </a:r>
            <a:b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</a:br>
            <a:r>
              <a:rPr lang="en-US" sz="2400" b="0" i="0" dirty="0" err="1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consectetur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400" b="0" i="0" dirty="0" err="1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adipiscing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400" b="0" i="0" dirty="0" err="1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elit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,</a:t>
            </a:r>
            <a:b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</a:b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sed do </a:t>
            </a:r>
            <a:r>
              <a:rPr lang="en-US" sz="2400" b="0" i="0" dirty="0" err="1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eiusmod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400" b="0" i="0" dirty="0" err="1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tempor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400" b="0" i="0" dirty="0" err="1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incididunt</a:t>
            </a:r>
            <a:b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</a:br>
            <a:r>
              <a:rPr lang="en-US" sz="2400" b="0" i="0" dirty="0" err="1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ut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 labore et dolore magna </a:t>
            </a:r>
            <a:r>
              <a:rPr lang="en-US" sz="2400" b="0" i="0" dirty="0" err="1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aliqua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.'''</a:t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(a)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46117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30997A-8994-E6EE-1702-A499DE0F5E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29587"/>
            <a:ext cx="10515600" cy="5547376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en-US" sz="2400" b="1" dirty="0"/>
              <a:t>Strings are Arrays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Like many other popular programming languages, strings in Python are arrays of bytes representing Unicode characters.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However, Python does not have a character data type, a single character is simply a string with a length of 1.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Square brackets can be used to access elements of the string.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Example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Get the character at position 1 (remember that the first character has the position 0):</a:t>
            </a:r>
          </a:p>
          <a:p>
            <a:pPr marL="914400" lvl="2" indent="0">
              <a:buNone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a =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"Hello, World!"</a:t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(a[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1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075171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0BF1D7-0C95-88B6-459F-9F010CF142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34715"/>
            <a:ext cx="10515600" cy="5742248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US" sz="2400" b="1" dirty="0"/>
              <a:t>Looping Through a String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Since strings are arrays, we can loop through the characters in a string, with a for loop.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Example: Loop through the letters in the word "banana"</a:t>
            </a:r>
          </a:p>
          <a:p>
            <a:pPr marL="914400" lvl="2" indent="0">
              <a:buNone/>
            </a:pP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for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x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in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"banana"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(x)</a:t>
            </a:r>
          </a:p>
          <a:p>
            <a:pPr>
              <a:lnSpc>
                <a:spcPct val="120000"/>
              </a:lnSpc>
            </a:pPr>
            <a:r>
              <a:rPr lang="en-US" sz="2400" b="1" dirty="0"/>
              <a:t>String Length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To get the length of a string, use the </a:t>
            </a:r>
            <a:r>
              <a:rPr lang="en-US" b="1" dirty="0" err="1"/>
              <a:t>len</a:t>
            </a:r>
            <a:r>
              <a:rPr lang="en-US" b="1" dirty="0"/>
              <a:t>() </a:t>
            </a:r>
            <a:r>
              <a:rPr lang="en-US" dirty="0"/>
              <a:t>function.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Example: The </a:t>
            </a:r>
            <a:r>
              <a:rPr lang="en-US" dirty="0" err="1"/>
              <a:t>len</a:t>
            </a:r>
            <a:r>
              <a:rPr lang="en-US" dirty="0"/>
              <a:t>() function returns the length of a string</a:t>
            </a:r>
          </a:p>
          <a:p>
            <a:pPr marL="914400" lvl="2" indent="0">
              <a:buNone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a =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"Hello, World!"</a:t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 err="1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len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(a))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355934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30997A-8994-E6EE-1702-A499DE0F5E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39646"/>
            <a:ext cx="10515600" cy="5637317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US" sz="2400" b="1" dirty="0"/>
              <a:t>Check String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To check if a certain phrase or character is present in a string, we can use the keyword </a:t>
            </a:r>
            <a:r>
              <a:rPr lang="en-US" b="1" dirty="0"/>
              <a:t>in</a:t>
            </a:r>
            <a:r>
              <a:rPr lang="en-US" dirty="0"/>
              <a:t>.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Example: Check if "free" is present </a:t>
            </a:r>
            <a:r>
              <a:rPr lang="en-US" b="1" dirty="0"/>
              <a:t>in</a:t>
            </a:r>
            <a:r>
              <a:rPr lang="en-US" dirty="0"/>
              <a:t> the following text</a:t>
            </a:r>
          </a:p>
          <a:p>
            <a:pPr marL="914400" lvl="2" indent="0">
              <a:buNone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txt =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"The best things in life are free!"</a:t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"free"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in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txt)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Use it in an if statement: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Example: Print only if "free" is present</a:t>
            </a:r>
          </a:p>
          <a:p>
            <a:pPr marL="914400" lvl="2" indent="0">
              <a:buNone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txt =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"The best things in life are free!"</a:t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"free"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in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txt:</a:t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"Yes, 'free' is present."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27304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0BF1D7-0C95-88B6-459F-9F010CF142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69626"/>
            <a:ext cx="10515600" cy="5607337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US" sz="2400" b="1" dirty="0"/>
              <a:t>Check if NOT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To check if a certain phrase or character is NOT present in a string, we can use the keyword </a:t>
            </a:r>
            <a:r>
              <a:rPr lang="en-US" b="1" dirty="0"/>
              <a:t>not in</a:t>
            </a:r>
            <a:r>
              <a:rPr lang="en-US" dirty="0"/>
              <a:t>.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Example: Check if "expensive" is NOT present in the following text</a:t>
            </a:r>
          </a:p>
          <a:p>
            <a:pPr marL="914400" lvl="2" indent="0">
              <a:buNone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txt =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"The best things in life are free!"</a:t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"expensive"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not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in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txt)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Use it in an if statement: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Example: print only if "expensive" is NOT present</a:t>
            </a:r>
          </a:p>
          <a:p>
            <a:pPr marL="914400" lvl="2" indent="0">
              <a:buNone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txt =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"The best things in life are free!"</a:t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"expensive"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not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in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txt:</a:t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"No, 'expensive' is NOT present."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879050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30997A-8994-E6EE-1702-A499DE0F5E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59764"/>
            <a:ext cx="10515600" cy="6498235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US" sz="2400" b="1" dirty="0"/>
              <a:t>Slicing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You can return a range of characters by using the slice syntax.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Specify the start index and the end index, separated by a colon, to return a part of the string.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Example: Get the characters from position 2 to position </a:t>
            </a:r>
            <a:r>
              <a:rPr lang="en-US" b="1" dirty="0"/>
              <a:t>5 (not included)</a:t>
            </a:r>
          </a:p>
          <a:p>
            <a:pPr marL="914400" lvl="2" indent="0">
              <a:buNone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b =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"Hello, World!"</a:t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(b[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2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5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])</a:t>
            </a:r>
          </a:p>
          <a:p>
            <a:pPr>
              <a:lnSpc>
                <a:spcPct val="120000"/>
              </a:lnSpc>
            </a:pPr>
            <a:r>
              <a:rPr lang="en-US" sz="2400" b="1" dirty="0"/>
              <a:t>Slice From the Start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By leaving out the start index, the range will start at the first character: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Example: Get the characters </a:t>
            </a:r>
            <a:r>
              <a:rPr lang="en-US" b="1" dirty="0"/>
              <a:t>from the start to position 5 </a:t>
            </a:r>
            <a:r>
              <a:rPr lang="en-US" dirty="0"/>
              <a:t>(not included)</a:t>
            </a:r>
          </a:p>
          <a:p>
            <a:pPr marL="914400" lvl="2" indent="0">
              <a:buNone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b =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"Hello, World!"</a:t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(b[: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5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])</a:t>
            </a:r>
          </a:p>
          <a:p>
            <a:endParaRPr lang="en-US" sz="2400" b="0" i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700955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385D3-37B3-F679-F7D9-B3DFA5F735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9742" y="209862"/>
            <a:ext cx="11197653" cy="6648138"/>
          </a:xfrm>
        </p:spPr>
        <p:txBody>
          <a:bodyPr>
            <a:noAutofit/>
          </a:bodyPr>
          <a:lstStyle/>
          <a:p>
            <a:pPr lvl="1">
              <a:lnSpc>
                <a:spcPct val="100000"/>
              </a:lnSpc>
            </a:pPr>
            <a:r>
              <a:rPr lang="en-US" dirty="0"/>
              <a:t>A function is a block of code which only runs when it is called.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You can pass data, known as parameters, into a function.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A function can return data as a result.</a:t>
            </a:r>
          </a:p>
          <a:p>
            <a:pPr>
              <a:lnSpc>
                <a:spcPct val="100000"/>
              </a:lnSpc>
            </a:pPr>
            <a:r>
              <a:rPr lang="en-US" sz="2400" b="1" dirty="0"/>
              <a:t>Creating a Function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In Python a function is defined using the </a:t>
            </a:r>
            <a:r>
              <a:rPr lang="en-US" b="1" dirty="0"/>
              <a:t>def</a:t>
            </a:r>
            <a:r>
              <a:rPr lang="en-US" dirty="0"/>
              <a:t> keyword: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Example</a:t>
            </a:r>
          </a:p>
          <a:p>
            <a:pPr marL="914400" lvl="2" indent="0">
              <a:lnSpc>
                <a:spcPct val="100000"/>
              </a:lnSpc>
              <a:buNone/>
            </a:pP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def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my_function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():</a:t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"Hello from a function"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pPr>
              <a:lnSpc>
                <a:spcPct val="100000"/>
              </a:lnSpc>
            </a:pPr>
            <a:r>
              <a:rPr lang="en-US" sz="2400" b="1" dirty="0"/>
              <a:t>Calling a Function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To call a function, use the function name followed by parenthesis: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Example</a:t>
            </a:r>
          </a:p>
          <a:p>
            <a:pPr marL="914400" lvl="2" indent="0">
              <a:lnSpc>
                <a:spcPct val="100000"/>
              </a:lnSpc>
              <a:buNone/>
            </a:pP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def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my_function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():</a:t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"Hello from a function"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sz="2400" dirty="0"/>
            </a:br>
            <a:br>
              <a:rPr lang="en-US" sz="2400" dirty="0"/>
            </a:br>
            <a:r>
              <a:rPr lang="en-US" sz="2400" b="1" i="0" dirty="0" err="1">
                <a:solidFill>
                  <a:srgbClr val="00B050"/>
                </a:solidFill>
                <a:effectLst/>
                <a:latin typeface="Consolas" panose="020B0609020204030204" pitchFamily="49" charset="0"/>
              </a:rPr>
              <a:t>my_function</a:t>
            </a:r>
            <a:r>
              <a:rPr lang="en-US" sz="2400" b="1" i="0" dirty="0">
                <a:solidFill>
                  <a:srgbClr val="00B050"/>
                </a:solidFill>
                <a:effectLst/>
                <a:latin typeface="Consolas" panose="020B0609020204030204" pitchFamily="49" charset="0"/>
              </a:rPr>
              <a:t>()</a:t>
            </a:r>
            <a:endParaRPr lang="en-US" sz="2400" b="0" i="0" dirty="0">
              <a:solidFill>
                <a:srgbClr val="00B050"/>
              </a:solidFill>
              <a:effectLst/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80420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0BF1D7-0C95-88B6-459F-9F010CF142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14597"/>
            <a:ext cx="10515600" cy="5562366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en-US" sz="2400" b="1" dirty="0"/>
              <a:t>Slice To the End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By leaving out the end index, the range will go to the end: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Example: Get the characters from position 2, and all the way to the end</a:t>
            </a:r>
          </a:p>
          <a:p>
            <a:pPr marL="914400" lvl="2" indent="0">
              <a:buNone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b =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"Hello, World!"</a:t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(b[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2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:])</a:t>
            </a:r>
          </a:p>
          <a:p>
            <a:pPr>
              <a:lnSpc>
                <a:spcPct val="120000"/>
              </a:lnSpc>
            </a:pPr>
            <a:r>
              <a:rPr lang="en-US" sz="2400" b="1" dirty="0"/>
              <a:t>Negative Indexing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Use negative indexes to start the slice from the end of the string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Example: Get the characters: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From: "o" in "World!" (position -5)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To, but not included: "d" in "World!" (position -2):</a:t>
            </a:r>
          </a:p>
          <a:p>
            <a:pPr marL="914400" lvl="2" indent="0">
              <a:buNone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b =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"Hello, World!"</a:t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(b[-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5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:-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2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305062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30997A-8994-E6EE-1702-A499DE0F5E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49705"/>
            <a:ext cx="10515600" cy="572725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/>
              <a:t>Python has a set of built-in methods that you can use on strings.</a:t>
            </a:r>
          </a:p>
          <a:p>
            <a:pPr>
              <a:lnSpc>
                <a:spcPct val="150000"/>
              </a:lnSpc>
            </a:pPr>
            <a:r>
              <a:rPr lang="en-US" sz="2400" b="1" dirty="0"/>
              <a:t>Upper Case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Example:  The upper() method returns the string in upper case</a:t>
            </a:r>
          </a:p>
          <a:p>
            <a:pPr marL="914400" lvl="2" indent="0">
              <a:lnSpc>
                <a:spcPct val="150000"/>
              </a:lnSpc>
              <a:buNone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a =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"Hello, World!"</a:t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a.upper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())</a:t>
            </a:r>
          </a:p>
          <a:p>
            <a:pPr>
              <a:lnSpc>
                <a:spcPct val="150000"/>
              </a:lnSpc>
            </a:pPr>
            <a:r>
              <a:rPr lang="en-US" sz="2400" b="1" dirty="0"/>
              <a:t>Lower Case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Example: The lower() method returns the string in lower case</a:t>
            </a:r>
          </a:p>
          <a:p>
            <a:pPr marL="914400" lvl="2" indent="0">
              <a:lnSpc>
                <a:spcPct val="150000"/>
              </a:lnSpc>
              <a:buNone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a =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"Hello, World!"</a:t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a.lower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800394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0BF1D7-0C95-88B6-459F-9F010CF142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59764"/>
            <a:ext cx="10515600" cy="5817199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n-US" sz="2400" b="1" dirty="0"/>
              <a:t>Remove Whitespace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Whitespace is the space before and/or after the actual text, and very often you want to remove this space.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Example: The strip() method removes any whitespace from the beginning or the end:</a:t>
            </a:r>
          </a:p>
          <a:p>
            <a:pPr marL="914400" lvl="2" indent="0">
              <a:lnSpc>
                <a:spcPct val="150000"/>
              </a:lnSpc>
              <a:buNone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a =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 Hello, World! "</a:t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a.strip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()) </a:t>
            </a:r>
            <a:r>
              <a:rPr lang="en-US" sz="2400" b="0" i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# returns "Hello, World!“</a:t>
            </a:r>
          </a:p>
          <a:p>
            <a:pPr>
              <a:lnSpc>
                <a:spcPct val="150000"/>
              </a:lnSpc>
            </a:pPr>
            <a:r>
              <a:rPr lang="en-US" sz="2400" b="1" dirty="0"/>
              <a:t>Replace String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Example: The replace() method replaces a string with another string</a:t>
            </a:r>
          </a:p>
          <a:p>
            <a:pPr marL="914400" lvl="2" indent="0">
              <a:lnSpc>
                <a:spcPct val="150000"/>
              </a:lnSpc>
              <a:buNone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a =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"Hello, World!"</a:t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a.replace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"H"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"J"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4832985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30997A-8994-E6EE-1702-A499DE0F5E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99607"/>
            <a:ext cx="10515600" cy="557735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2400" b="1" dirty="0"/>
              <a:t>Split String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The split() method returns a list where the text between the specified separator becomes the list items.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Example: The split() method splits the string into substrings if it finds instances of the separator</a:t>
            </a:r>
          </a:p>
          <a:p>
            <a:pPr marL="914400" lvl="2" indent="0">
              <a:buNone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a =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"Hello, World!"</a:t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a.split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","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)) </a:t>
            </a:r>
            <a:r>
              <a:rPr lang="en-US" sz="2400" b="0" i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# returns ['Hello', ' World!']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1979898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0BF1D7-0C95-88B6-459F-9F010CF142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99607"/>
            <a:ext cx="10515600" cy="557735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/>
              <a:t>String Concatenation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To concatenate, or combine, two strings you can use the + operator.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Example:  Merge variable a with space and with  variable b into variable c</a:t>
            </a:r>
          </a:p>
          <a:p>
            <a:pPr marL="914400" lvl="2" indent="0">
              <a:lnSpc>
                <a:spcPct val="150000"/>
              </a:lnSpc>
              <a:buNone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a =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"Hello"</a:t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b =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"World"</a:t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 = a +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 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+ b</a:t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(c)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6474528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30997A-8994-E6EE-1702-A499DE0F5E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9803" y="134910"/>
            <a:ext cx="11512446" cy="6580683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US" sz="2400" b="1" dirty="0"/>
              <a:t>String Format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As we learned in the Python Variables chapter, we </a:t>
            </a:r>
            <a:r>
              <a:rPr lang="en-US" b="1" dirty="0"/>
              <a:t>cannot combine </a:t>
            </a:r>
            <a:r>
              <a:rPr lang="en-US" dirty="0"/>
              <a:t>strings and numbers like this: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Example: </a:t>
            </a:r>
            <a:r>
              <a:rPr lang="en-US" b="1" dirty="0">
                <a:solidFill>
                  <a:srgbClr val="FF0000"/>
                </a:solidFill>
              </a:rPr>
              <a:t>Error</a:t>
            </a:r>
          </a:p>
          <a:p>
            <a:pPr marL="914400" lvl="2" indent="0">
              <a:buNone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age = 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36</a:t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txt =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"My name is John, I am 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+ age</a:t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(txt)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But we can combine strings and numbers by using the format() method!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The format() method takes the passed arguments, formats them, and places them in the string where the placeholders {} are: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Example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Use the format() method to insert numbers into strings:</a:t>
            </a:r>
          </a:p>
          <a:p>
            <a:pPr marL="914400" lvl="2" indent="0">
              <a:buNone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age = 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36</a:t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txt =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"My name is John, and I am {}"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format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(age))</a:t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(txt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7086350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0BF1D7-0C95-88B6-459F-9F010CF142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911" y="0"/>
            <a:ext cx="11722309" cy="6858000"/>
          </a:xfrm>
        </p:spPr>
        <p:txBody>
          <a:bodyPr>
            <a:noAutofit/>
          </a:bodyPr>
          <a:lstStyle/>
          <a:p>
            <a:pPr lvl="1">
              <a:lnSpc>
                <a:spcPct val="120000"/>
              </a:lnSpc>
            </a:pPr>
            <a:r>
              <a:rPr lang="en-US" dirty="0"/>
              <a:t>The format() method takes unlimited number of arguments, and are placed into the respective placeholders: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Example</a:t>
            </a:r>
          </a:p>
          <a:p>
            <a:pPr marL="914400" lvl="2" indent="0">
              <a:buNone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quantity = 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3</a:t>
            </a:r>
            <a:br>
              <a:rPr lang="en-US" sz="2400" dirty="0"/>
            </a:b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itemno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 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567</a:t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price = 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49.95</a:t>
            </a:r>
            <a:br>
              <a:rPr lang="en-US" sz="2400" dirty="0"/>
            </a:b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myorder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"I want {} pieces of item {} for {} dollars."</a:t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myorder.</a:t>
            </a:r>
            <a:r>
              <a:rPr lang="en-US" sz="2400" b="0" i="0" dirty="0" err="1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format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(quantity, 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itemno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price))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You can use index numbers {0} to be sure the arguments are placed in the correct placeholders: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Example</a:t>
            </a:r>
          </a:p>
          <a:p>
            <a:pPr marL="914400" lvl="2" indent="0">
              <a:buNone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quantity = 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3</a:t>
            </a:r>
            <a:br>
              <a:rPr lang="en-US" sz="2400" dirty="0"/>
            </a:b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itemno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 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567</a:t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price = 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49.95</a:t>
            </a:r>
            <a:br>
              <a:rPr lang="en-US" sz="2400" dirty="0"/>
            </a:b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myorder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"I want to pay {2} dollars for {0} pieces of item {1}."</a:t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myorder.</a:t>
            </a:r>
            <a:r>
              <a:rPr lang="en-US" sz="2400" b="0" i="0" dirty="0" err="1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format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(quantity, 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itemno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price))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4525126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30997A-8994-E6EE-1702-A499DE0F5E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9803"/>
            <a:ext cx="10515600" cy="587716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2400" b="1" dirty="0"/>
              <a:t>Escape Characters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escape characters used in Python:</a:t>
            </a:r>
          </a:p>
          <a:p>
            <a:endParaRPr lang="en-US" sz="24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748358D-A4CD-9E26-8527-FBE4A1E59A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291" y="1323974"/>
            <a:ext cx="7075357" cy="4852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435577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D45CD8-E00C-751A-66A1-69C6819008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A361CE-A0E3-2020-B8C3-9F2DA53EA7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Python Tutorial (w3schools.com)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1257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1A4964-3143-9FFD-102E-A4DD13364E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0"/>
            <a:ext cx="10515600" cy="6176963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US" sz="2400" b="1" dirty="0"/>
              <a:t>Arguments - </a:t>
            </a:r>
            <a:r>
              <a:rPr lang="en-US" sz="1600" b="1" i="1" dirty="0" err="1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args</a:t>
            </a:r>
            <a:r>
              <a:rPr lang="en-US" sz="16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 </a:t>
            </a:r>
            <a:endParaRPr lang="en-US" sz="2400" b="1" dirty="0"/>
          </a:p>
          <a:p>
            <a:pPr lvl="1">
              <a:lnSpc>
                <a:spcPct val="120000"/>
              </a:lnSpc>
            </a:pPr>
            <a:r>
              <a:rPr lang="en-US" dirty="0"/>
              <a:t>Information can be passed into functions as arguments.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Arguments are specified after the function name, inside the parentheses. You can add as many arguments as you want, just separate them with a comma.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The following example has a function with one argument (</a:t>
            </a:r>
            <a:r>
              <a:rPr lang="en-US" dirty="0" err="1"/>
              <a:t>fname</a:t>
            </a:r>
            <a:r>
              <a:rPr lang="en-US" dirty="0"/>
              <a:t>). When the function is called, we pass along a first name, which is used inside the function to print the full name:</a:t>
            </a:r>
          </a:p>
          <a:p>
            <a:pPr>
              <a:lnSpc>
                <a:spcPct val="120000"/>
              </a:lnSpc>
            </a:pPr>
            <a:r>
              <a:rPr lang="en-US" sz="2400" dirty="0"/>
              <a:t>Example</a:t>
            </a:r>
          </a:p>
          <a:p>
            <a:pPr marL="914400" lvl="2" indent="0">
              <a:lnSpc>
                <a:spcPct val="120000"/>
              </a:lnSpc>
              <a:buNone/>
            </a:pP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def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my_function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1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fname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):</a:t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fname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+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 </a:t>
            </a:r>
            <a:r>
              <a:rPr lang="en-US" sz="2400" b="0" i="0" dirty="0" err="1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Refsnes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sz="2400" dirty="0"/>
            </a:br>
            <a:br>
              <a:rPr lang="en-US" sz="2400" dirty="0"/>
            </a:b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my_function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1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"Emil"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sz="2400" dirty="0"/>
            </a:b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my_function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1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"Tobias"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sz="2400" dirty="0"/>
            </a:b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my_function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1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"Linus"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042167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F8BAD2-1404-3699-EA2D-C61A32E46D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9823" y="0"/>
            <a:ext cx="11482466" cy="6685613"/>
          </a:xfrm>
        </p:spPr>
        <p:txBody>
          <a:bodyPr>
            <a:noAutofit/>
          </a:bodyPr>
          <a:lstStyle/>
          <a:p>
            <a:pPr>
              <a:lnSpc>
                <a:spcPct val="140000"/>
              </a:lnSpc>
            </a:pPr>
            <a:r>
              <a:rPr lang="en-US" sz="2400" b="1" dirty="0"/>
              <a:t>Number of Arguments</a:t>
            </a:r>
          </a:p>
          <a:p>
            <a:pPr lvl="1">
              <a:lnSpc>
                <a:spcPct val="140000"/>
              </a:lnSpc>
            </a:pPr>
            <a:r>
              <a:rPr lang="en-US" dirty="0"/>
              <a:t>By default, a function must be called with the correct number of arguments. Meaning that if your function expects 2 arguments, you have to call the function with 2 arguments, </a:t>
            </a:r>
            <a:r>
              <a:rPr lang="en-US" dirty="0">
                <a:solidFill>
                  <a:srgbClr val="00B050"/>
                </a:solidFill>
              </a:rPr>
              <a:t>not more, and not less</a:t>
            </a:r>
            <a:r>
              <a:rPr lang="en-US" dirty="0"/>
              <a:t>.</a:t>
            </a:r>
          </a:p>
          <a:p>
            <a:pPr lvl="1">
              <a:lnSpc>
                <a:spcPct val="140000"/>
              </a:lnSpc>
            </a:pPr>
            <a:r>
              <a:rPr lang="en-US" dirty="0"/>
              <a:t>Example: This function expects 2 arguments, and gets 2 arguments</a:t>
            </a:r>
          </a:p>
          <a:p>
            <a:pPr marL="914400" lvl="2" indent="0">
              <a:buNone/>
            </a:pP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def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my_function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fname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lname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):</a:t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fname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+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 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+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lname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sz="2400" dirty="0"/>
            </a:br>
            <a:br>
              <a:rPr lang="en-US" sz="2400" dirty="0"/>
            </a:b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my_function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"Emil"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en-US" sz="2400" b="0" i="0" dirty="0" err="1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Refsnes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pPr lvl="1">
              <a:lnSpc>
                <a:spcPct val="140000"/>
              </a:lnSpc>
            </a:pPr>
            <a:r>
              <a:rPr lang="en-US" dirty="0"/>
              <a:t>Example: This function expects 2 arguments, but gets only 1, If you try to call the function with 1 or 3 arguments, you will get an error:</a:t>
            </a:r>
          </a:p>
          <a:p>
            <a:pPr marL="914400" lvl="2" indent="0">
              <a:buNone/>
            </a:pP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def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my_function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fname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lname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):</a:t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fname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+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 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+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lname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sz="2400" dirty="0"/>
            </a:br>
            <a:br>
              <a:rPr lang="en-US" sz="2400" dirty="0"/>
            </a:b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my_function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"Emil"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276558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1A4964-3143-9FFD-102E-A4DD13364E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59567"/>
            <a:ext cx="10515600" cy="6056026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/>
              <a:t>Arbitrary Arguments, *</a:t>
            </a:r>
            <a:r>
              <a:rPr lang="en-US" sz="2400" b="1" dirty="0" err="1"/>
              <a:t>args</a:t>
            </a:r>
            <a:endParaRPr lang="en-US" sz="2400" b="1" dirty="0"/>
          </a:p>
          <a:p>
            <a:pPr lvl="1">
              <a:lnSpc>
                <a:spcPct val="160000"/>
              </a:lnSpc>
            </a:pPr>
            <a:r>
              <a:rPr lang="en-US" dirty="0"/>
              <a:t>If you do not know how many arguments that will be passed into your function, add a * before the parameter name in the function definition.</a:t>
            </a:r>
          </a:p>
          <a:p>
            <a:pPr lvl="1">
              <a:lnSpc>
                <a:spcPct val="160000"/>
              </a:lnSpc>
            </a:pPr>
            <a:r>
              <a:rPr lang="en-US" dirty="0"/>
              <a:t>This way the function will receive a tuple of arguments, and can access the items accordingly:</a:t>
            </a:r>
          </a:p>
          <a:p>
            <a:pPr lvl="1">
              <a:lnSpc>
                <a:spcPct val="160000"/>
              </a:lnSpc>
            </a:pPr>
            <a:r>
              <a:rPr lang="en-US" dirty="0"/>
              <a:t>Example:  If the number of arguments is unknown, add a * before the parameter name</a:t>
            </a:r>
          </a:p>
          <a:p>
            <a:pPr marL="914400" lvl="2" indent="0">
              <a:buNone/>
            </a:pP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def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my_function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(*kids):</a:t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"The youngest child is 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+ kids[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2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])</a:t>
            </a:r>
            <a:br>
              <a:rPr lang="en-US" sz="2400" dirty="0"/>
            </a:br>
            <a:br>
              <a:rPr lang="en-US" sz="2400" dirty="0"/>
            </a:b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my_function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"Emil"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"Tobias"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"Linus"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798292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F8BAD2-1404-3699-EA2D-C61A32E46D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872" y="224852"/>
            <a:ext cx="11662348" cy="638580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2400" b="1" dirty="0"/>
              <a:t>Keyword Arguments (</a:t>
            </a:r>
            <a:r>
              <a:rPr lang="en-US" sz="2400" b="1" dirty="0" err="1"/>
              <a:t>kwargs</a:t>
            </a:r>
            <a:r>
              <a:rPr lang="en-US" sz="2400" b="1" dirty="0"/>
              <a:t> )</a:t>
            </a:r>
          </a:p>
          <a:p>
            <a:pPr lvl="1">
              <a:lnSpc>
                <a:spcPct val="100000"/>
              </a:lnSpc>
            </a:pPr>
            <a:r>
              <a:rPr lang="en-US" sz="2200" dirty="0"/>
              <a:t>You can also send arguments with the </a:t>
            </a:r>
            <a:r>
              <a:rPr lang="en-US" sz="2200" b="1" dirty="0"/>
              <a:t>key = value </a:t>
            </a:r>
            <a:r>
              <a:rPr lang="en-US" sz="2200" dirty="0"/>
              <a:t>syntax. This way the order of the arguments does not matter.</a:t>
            </a:r>
          </a:p>
          <a:p>
            <a:pPr marL="914400" lvl="2" indent="0">
              <a:buNone/>
            </a:pPr>
            <a:r>
              <a:rPr lang="en-US" sz="22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def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my_function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(child3, child2, child1):</a:t>
            </a:r>
            <a:br>
              <a:rPr lang="en-US" sz="2200" dirty="0"/>
            </a:b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en-US" sz="22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2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"The youngest child is "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+ child3)</a:t>
            </a:r>
            <a:br>
              <a:rPr lang="en-US" sz="2200" dirty="0"/>
            </a:br>
            <a:br>
              <a:rPr lang="en-US" sz="2200" dirty="0"/>
            </a:br>
            <a:r>
              <a:rPr lang="en-US" sz="22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my_function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(child1 = </a:t>
            </a:r>
            <a:r>
              <a:rPr lang="en-US" sz="22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"Emil"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child2 = </a:t>
            </a:r>
            <a:r>
              <a:rPr lang="en-US" sz="22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"Tobias"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child3 = </a:t>
            </a:r>
            <a:r>
              <a:rPr lang="en-US" sz="22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"Linus"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pPr marL="228600" lvl="1">
              <a:lnSpc>
                <a:spcPct val="100000"/>
              </a:lnSpc>
              <a:spcBef>
                <a:spcPts val="1000"/>
              </a:spcBef>
            </a:pPr>
            <a:r>
              <a:rPr lang="en-US" b="1" dirty="0"/>
              <a:t>Arbitrary Keyword Arguments, **</a:t>
            </a:r>
            <a:r>
              <a:rPr lang="en-US" b="1" dirty="0" err="1"/>
              <a:t>kwargs</a:t>
            </a:r>
            <a:endParaRPr lang="en-US" b="1" dirty="0"/>
          </a:p>
          <a:p>
            <a:pPr lvl="1">
              <a:lnSpc>
                <a:spcPct val="100000"/>
              </a:lnSpc>
            </a:pPr>
            <a:r>
              <a:rPr lang="en-US" sz="2200" dirty="0"/>
              <a:t>If you </a:t>
            </a:r>
            <a:r>
              <a:rPr lang="en-US" sz="2200" dirty="0">
                <a:solidFill>
                  <a:srgbClr val="0070C0"/>
                </a:solidFill>
              </a:rPr>
              <a:t>do not know how many keyword arguments </a:t>
            </a:r>
            <a:r>
              <a:rPr lang="en-US" sz="2200" dirty="0"/>
              <a:t>that will be passed into your function, add </a:t>
            </a:r>
            <a:r>
              <a:rPr lang="en-US" sz="2200" b="1" dirty="0"/>
              <a:t>two asterisk: ** </a:t>
            </a:r>
            <a:r>
              <a:rPr lang="en-US" sz="2200" dirty="0"/>
              <a:t>before the parameter name in the function definition.</a:t>
            </a:r>
          </a:p>
          <a:p>
            <a:pPr lvl="1">
              <a:lnSpc>
                <a:spcPct val="100000"/>
              </a:lnSpc>
            </a:pPr>
            <a:r>
              <a:rPr lang="en-US" sz="2200" dirty="0"/>
              <a:t>This way the function will receive a dictionary of arguments, and can access the items accordingly.</a:t>
            </a:r>
          </a:p>
          <a:p>
            <a:pPr lvl="1">
              <a:lnSpc>
                <a:spcPct val="100000"/>
              </a:lnSpc>
            </a:pPr>
            <a:r>
              <a:rPr lang="en-US" sz="2200" dirty="0"/>
              <a:t>Example: If the number of keyword arguments is unknown, add a double ** before the parameter name:</a:t>
            </a:r>
          </a:p>
          <a:p>
            <a:pPr marL="914400" lvl="2" indent="0">
              <a:buNone/>
            </a:pPr>
            <a:r>
              <a:rPr lang="en-US" sz="22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def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my_function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(**kid):</a:t>
            </a:r>
            <a:br>
              <a:rPr lang="en-US" sz="2200" dirty="0"/>
            </a:b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en-US" sz="22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2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"His last name is "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+ kid[</a:t>
            </a:r>
            <a:r>
              <a:rPr lang="en-US" sz="22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en-US" sz="2200" b="0" i="0" dirty="0" err="1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lname</a:t>
            </a:r>
            <a:r>
              <a:rPr lang="en-US" sz="22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])</a:t>
            </a:r>
            <a:br>
              <a:rPr lang="en-US" sz="2200" dirty="0"/>
            </a:br>
            <a:br>
              <a:rPr lang="en-US" sz="2200" dirty="0"/>
            </a:br>
            <a:r>
              <a:rPr lang="en-US" sz="22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my_function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fname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 </a:t>
            </a:r>
            <a:r>
              <a:rPr lang="en-US" sz="22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"Tobias"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lname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 </a:t>
            </a:r>
            <a:r>
              <a:rPr lang="en-US" sz="22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en-US" sz="2200" b="0" i="0" dirty="0" err="1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Refsnes</a:t>
            </a:r>
            <a:r>
              <a:rPr lang="en-US" sz="22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5931443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1A4964-3143-9FFD-102E-A4DD13364E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4754" y="0"/>
            <a:ext cx="11482466" cy="685800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US" sz="2400" b="1" dirty="0"/>
              <a:t>Default Parameter Value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The following example shows how to use a default parameter value.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If we call the function without argument, it uses the default value: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Example</a:t>
            </a:r>
          </a:p>
          <a:p>
            <a:pPr marL="914400" lvl="2" indent="0">
              <a:buNone/>
            </a:pPr>
            <a:r>
              <a:rPr lang="en-US" sz="22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def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my_function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200" b="1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country = </a:t>
            </a:r>
            <a:r>
              <a:rPr lang="en-US" sz="2200" b="1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"Norway"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):</a:t>
            </a:r>
            <a:br>
              <a:rPr lang="en-US" sz="2200" dirty="0"/>
            </a:b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en-US" sz="22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2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"I am from "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+ country)</a:t>
            </a:r>
            <a:br>
              <a:rPr lang="en-US" sz="2200" dirty="0"/>
            </a:br>
            <a:br>
              <a:rPr lang="en-US" sz="2200" dirty="0"/>
            </a:br>
            <a:r>
              <a:rPr lang="en-US" sz="22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my_function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2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"India"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sz="2200" dirty="0"/>
            </a:br>
            <a:r>
              <a:rPr lang="en-US" sz="22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my_function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</a:t>
            </a:r>
            <a:br>
              <a:rPr lang="en-US" sz="2400" dirty="0"/>
            </a:br>
            <a:r>
              <a:rPr lang="en-US" sz="2400" b="1" dirty="0"/>
              <a:t>Passing a List as an Argument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You can send any data types of argument to a function (string, number, list, dictionary etc.), and it will be treated as the same data type inside the function.</a:t>
            </a:r>
          </a:p>
          <a:p>
            <a:pPr marL="914400" lvl="2" indent="0">
              <a:buNone/>
            </a:pPr>
            <a:r>
              <a:rPr lang="en-US" sz="22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def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my_function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(food):</a:t>
            </a:r>
            <a:br>
              <a:rPr lang="en-US" sz="2200" dirty="0"/>
            </a:b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en-US" sz="22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for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x </a:t>
            </a:r>
            <a:r>
              <a:rPr lang="en-US" sz="22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in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food:</a:t>
            </a:r>
            <a:br>
              <a:rPr lang="en-US" sz="2200" dirty="0"/>
            </a:b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</a:t>
            </a:r>
            <a:r>
              <a:rPr lang="en-US" sz="22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(x)</a:t>
            </a:r>
            <a:br>
              <a:rPr lang="en-US" sz="2200" dirty="0"/>
            </a:br>
            <a:br>
              <a:rPr lang="en-US" sz="2200" dirty="0"/>
            </a:b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fruits = [</a:t>
            </a:r>
            <a:r>
              <a:rPr lang="en-US" sz="22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"apple"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2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"banana"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2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"cherry"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</a:t>
            </a:r>
            <a:br>
              <a:rPr lang="en-US" sz="2200" dirty="0"/>
            </a:br>
            <a:r>
              <a:rPr lang="en-US" sz="22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my_function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(fruits)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0619374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F8BAD2-1404-3699-EA2D-C61A32E46D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4656" y="194872"/>
            <a:ext cx="10829144" cy="6490741"/>
          </a:xfrm>
        </p:spPr>
        <p:txBody>
          <a:bodyPr>
            <a:noAutofit/>
          </a:bodyPr>
          <a:lstStyle/>
          <a:p>
            <a:pPr>
              <a:lnSpc>
                <a:spcPct val="140000"/>
              </a:lnSpc>
            </a:pPr>
            <a:r>
              <a:rPr lang="en-US" sz="2400" b="1" dirty="0"/>
              <a:t>Return Values</a:t>
            </a:r>
          </a:p>
          <a:p>
            <a:pPr lvl="1">
              <a:lnSpc>
                <a:spcPct val="140000"/>
              </a:lnSpc>
            </a:pPr>
            <a:r>
              <a:rPr lang="en-US" dirty="0"/>
              <a:t>To let a function return a value, use the return statement:</a:t>
            </a:r>
          </a:p>
          <a:p>
            <a:pPr lvl="1">
              <a:lnSpc>
                <a:spcPct val="140000"/>
              </a:lnSpc>
            </a:pPr>
            <a:r>
              <a:rPr lang="en-US" dirty="0"/>
              <a:t>Example</a:t>
            </a:r>
          </a:p>
          <a:p>
            <a:pPr marL="914400" lvl="2" indent="0">
              <a:buNone/>
            </a:pP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def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my_function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(x):</a:t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en-US" sz="2400" b="1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return</a:t>
            </a:r>
            <a:r>
              <a:rPr lang="en-US" sz="2400" b="1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sz="2400" b="1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5</a:t>
            </a:r>
            <a:r>
              <a:rPr lang="en-US" sz="2400" b="1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* x</a:t>
            </a:r>
            <a:br>
              <a:rPr lang="en-US" sz="2400" b="1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my_function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3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))</a:t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my_function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5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))</a:t>
            </a:r>
            <a:endParaRPr lang="en-US" sz="2400" dirty="0"/>
          </a:p>
          <a:p>
            <a:pPr>
              <a:lnSpc>
                <a:spcPct val="140000"/>
              </a:lnSpc>
            </a:pPr>
            <a:r>
              <a:rPr lang="en-US" sz="2400" b="1" dirty="0"/>
              <a:t>The pass Statement</a:t>
            </a:r>
          </a:p>
          <a:p>
            <a:pPr lvl="1">
              <a:lnSpc>
                <a:spcPct val="140000"/>
              </a:lnSpc>
            </a:pPr>
            <a:r>
              <a:rPr lang="en-US" dirty="0"/>
              <a:t>function definitions cannot be empty, but if you for some reason have a function definition with no content, put in the pass statement to avoid getting an error.</a:t>
            </a:r>
          </a:p>
          <a:p>
            <a:pPr lvl="1">
              <a:lnSpc>
                <a:spcPct val="140000"/>
              </a:lnSpc>
            </a:pPr>
            <a:r>
              <a:rPr lang="en-US" dirty="0"/>
              <a:t>Example</a:t>
            </a:r>
          </a:p>
          <a:p>
            <a:pPr marL="914400" lvl="2" indent="0">
              <a:buNone/>
            </a:pP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def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myfunction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():</a:t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pass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13377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1A4964-3143-9FFD-102E-A4DD13364E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9763" y="239843"/>
            <a:ext cx="11257613" cy="5937120"/>
          </a:xfrm>
        </p:spPr>
        <p:txBody>
          <a:bodyPr>
            <a:noAutofit/>
          </a:bodyPr>
          <a:lstStyle/>
          <a:p>
            <a:pPr>
              <a:lnSpc>
                <a:spcPct val="160000"/>
              </a:lnSpc>
            </a:pPr>
            <a:r>
              <a:rPr lang="en-US" sz="2400" b="1" dirty="0"/>
              <a:t>Recursion</a:t>
            </a:r>
          </a:p>
          <a:p>
            <a:pPr lvl="1">
              <a:lnSpc>
                <a:spcPct val="140000"/>
              </a:lnSpc>
            </a:pPr>
            <a:r>
              <a:rPr lang="en-US" dirty="0"/>
              <a:t>Recursion is a common mathematical and programming concept. It means that a </a:t>
            </a:r>
            <a:r>
              <a:rPr lang="en-US" b="1" dirty="0"/>
              <a:t>function</a:t>
            </a:r>
            <a:r>
              <a:rPr lang="en-US" dirty="0"/>
              <a:t> </a:t>
            </a:r>
            <a:r>
              <a:rPr lang="en-US" b="1" dirty="0"/>
              <a:t>calls itself</a:t>
            </a:r>
            <a:r>
              <a:rPr lang="en-US" dirty="0"/>
              <a:t>. </a:t>
            </a:r>
          </a:p>
          <a:p>
            <a:pPr lvl="1">
              <a:lnSpc>
                <a:spcPct val="140000"/>
              </a:lnSpc>
            </a:pPr>
            <a:r>
              <a:rPr lang="en-US" dirty="0"/>
              <a:t>Example: Recursion Example</a:t>
            </a:r>
          </a:p>
          <a:p>
            <a:pPr marL="914400" lvl="2" indent="0">
              <a:buNone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def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tri_recursion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(k):</a:t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(k &gt; 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0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):</a:t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 result = k +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tri_recursion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(k - 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1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 print(result)</a:t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else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 result = 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0</a:t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return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result</a:t>
            </a:r>
            <a:br>
              <a:rPr lang="en-US" sz="2400" dirty="0"/>
            </a:b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print(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"\n\</a:t>
            </a:r>
            <a:r>
              <a:rPr lang="en-US" sz="2400" b="0" i="0" dirty="0" err="1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nRecursion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 Example Results"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sz="2400" dirty="0"/>
            </a:b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tri_recursion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6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652373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3924</TotalTime>
  <Words>2487</Words>
  <Application>Microsoft Office PowerPoint</Application>
  <PresentationFormat>Widescreen</PresentationFormat>
  <Paragraphs>173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5" baseType="lpstr">
      <vt:lpstr>Arial</vt:lpstr>
      <vt:lpstr>Calibri</vt:lpstr>
      <vt:lpstr>Calibri Light</vt:lpstr>
      <vt:lpstr>Consolas</vt:lpstr>
      <vt:lpstr>Segoe UI</vt:lpstr>
      <vt:lpstr>Verdana</vt:lpstr>
      <vt:lpstr>Office Theme</vt:lpstr>
      <vt:lpstr>  Python Functions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  Python Strings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Python Introduction </dc:title>
  <dc:creator>Mohammad Klaib</dc:creator>
  <cp:lastModifiedBy>Mohammad Klaib</cp:lastModifiedBy>
  <cp:revision>574</cp:revision>
  <dcterms:created xsi:type="dcterms:W3CDTF">2022-10-16T05:14:17Z</dcterms:created>
  <dcterms:modified xsi:type="dcterms:W3CDTF">2022-12-09T16:50:03Z</dcterms:modified>
</cp:coreProperties>
</file>