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6" r:id="rId18"/>
    <p:sldId id="273" r:id="rId19"/>
    <p:sldId id="274" r:id="rId20"/>
    <p:sldId id="275" r:id="rId21"/>
    <p:sldId id="277" r:id="rId22"/>
    <p:sldId id="278"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321" r:id="rId42"/>
    <p:sldId id="298" r:id="rId43"/>
    <p:sldId id="299" r:id="rId44"/>
    <p:sldId id="300" r:id="rId45"/>
    <p:sldId id="301" r:id="rId46"/>
    <p:sldId id="302" r:id="rId47"/>
    <p:sldId id="324" r:id="rId48"/>
    <p:sldId id="323" r:id="rId49"/>
    <p:sldId id="304" r:id="rId50"/>
    <p:sldId id="311" r:id="rId51"/>
    <p:sldId id="310" r:id="rId52"/>
    <p:sldId id="309" r:id="rId53"/>
    <p:sldId id="308" r:id="rId54"/>
    <p:sldId id="307" r:id="rId55"/>
    <p:sldId id="312" r:id="rId56"/>
    <p:sldId id="306" r:id="rId57"/>
    <p:sldId id="305" r:id="rId58"/>
    <p:sldId id="316" r:id="rId59"/>
    <p:sldId id="314" r:id="rId60"/>
    <p:sldId id="313" r:id="rId61"/>
    <p:sldId id="320" r:id="rId62"/>
    <p:sldId id="319" r:id="rId63"/>
    <p:sldId id="303" r:id="rId6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7845" autoAdjust="0"/>
  </p:normalViewPr>
  <p:slideViewPr>
    <p:cSldViewPr snapToGrid="0">
      <p:cViewPr varScale="1">
        <p:scale>
          <a:sx n="75" d="100"/>
          <a:sy n="75" d="100"/>
        </p:scale>
        <p:origin x="54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CB2990-5362-4D42-9ED4-0519DB9D0CE4}" type="datetimeFigureOut">
              <a:rPr lang="en-US" smtClean="0"/>
              <a:t>12/1/2022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83E1DE-2B17-4578-A58C-9A1EF32B9CC0}" type="slidenum">
              <a:rPr lang="en-US" smtClean="0"/>
              <a:t>‹#›</a:t>
            </a:fld>
            <a:endParaRPr lang="en-US"/>
          </a:p>
        </p:txBody>
      </p:sp>
    </p:spTree>
    <p:extLst>
      <p:ext uri="{BB962C8B-B14F-4D97-AF65-F5344CB8AC3E}">
        <p14:creationId xmlns:p14="http://schemas.microsoft.com/office/powerpoint/2010/main" val="857455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scripting language or script language is a programming language that is used to manipulate, customize, and automate the facilities of an existing system.[1] Scripting languages are usually interpreted at runtime rather than compiled.</a:t>
            </a:r>
          </a:p>
        </p:txBody>
      </p:sp>
      <p:sp>
        <p:nvSpPr>
          <p:cNvPr id="4" name="Slide Number Placeholder 3"/>
          <p:cNvSpPr>
            <a:spLocks noGrp="1"/>
          </p:cNvSpPr>
          <p:nvPr>
            <p:ph type="sldNum" sz="quarter" idx="5"/>
          </p:nvPr>
        </p:nvSpPr>
        <p:spPr/>
        <p:txBody>
          <a:bodyPr/>
          <a:lstStyle/>
          <a:p>
            <a:fld id="{9B83E1DE-2B17-4578-A58C-9A1EF32B9CC0}" type="slidenum">
              <a:rPr lang="en-US" smtClean="0"/>
              <a:t>2</a:t>
            </a:fld>
            <a:endParaRPr lang="en-US"/>
          </a:p>
        </p:txBody>
      </p:sp>
    </p:spTree>
    <p:extLst>
      <p:ext uri="{BB962C8B-B14F-4D97-AF65-F5344CB8AC3E}">
        <p14:creationId xmlns:p14="http://schemas.microsoft.com/office/powerpoint/2010/main" val="3904380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Workflow is defined as a sequence of tasks that processes data through a specific path from initiation to completion. They can be used to structure any kind of business function regardless of industry. </a:t>
            </a:r>
          </a:p>
        </p:txBody>
      </p:sp>
      <p:sp>
        <p:nvSpPr>
          <p:cNvPr id="4" name="Slide Number Placeholder 3"/>
          <p:cNvSpPr>
            <a:spLocks noGrp="1"/>
          </p:cNvSpPr>
          <p:nvPr>
            <p:ph type="sldNum" sz="quarter" idx="5"/>
          </p:nvPr>
        </p:nvSpPr>
        <p:spPr/>
        <p:txBody>
          <a:bodyPr/>
          <a:lstStyle/>
          <a:p>
            <a:fld id="{9B83E1DE-2B17-4578-A58C-9A1EF32B9CC0}" type="slidenum">
              <a:rPr lang="en-US" smtClean="0"/>
              <a:t>3</a:t>
            </a:fld>
            <a:endParaRPr lang="en-US"/>
          </a:p>
        </p:txBody>
      </p:sp>
    </p:spTree>
    <p:extLst>
      <p:ext uri="{BB962C8B-B14F-4D97-AF65-F5344CB8AC3E}">
        <p14:creationId xmlns:p14="http://schemas.microsoft.com/office/powerpoint/2010/main" val="1817206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Raspberry Pi OS (formerly Raspbian) is a Unix-like operating system based on the Debian Linux distribution for the Raspberry Pi family of compact single-board computers. First developed independently in 2012, it has been produced as the primary operating system for these boards since 2013, distributed by the Raspberry Pi Foundation.[3]</a:t>
            </a:r>
          </a:p>
        </p:txBody>
      </p:sp>
      <p:sp>
        <p:nvSpPr>
          <p:cNvPr id="4" name="Slide Number Placeholder 3"/>
          <p:cNvSpPr>
            <a:spLocks noGrp="1"/>
          </p:cNvSpPr>
          <p:nvPr>
            <p:ph type="sldNum" sz="quarter" idx="5"/>
          </p:nvPr>
        </p:nvSpPr>
        <p:spPr/>
        <p:txBody>
          <a:bodyPr/>
          <a:lstStyle/>
          <a:p>
            <a:fld id="{9B83E1DE-2B17-4578-A58C-9A1EF32B9CC0}" type="slidenum">
              <a:rPr lang="en-US" smtClean="0"/>
              <a:t>4</a:t>
            </a:fld>
            <a:endParaRPr lang="en-US"/>
          </a:p>
        </p:txBody>
      </p:sp>
    </p:spTree>
    <p:extLst>
      <p:ext uri="{BB962C8B-B14F-4D97-AF65-F5344CB8AC3E}">
        <p14:creationId xmlns:p14="http://schemas.microsoft.com/office/powerpoint/2010/main" val="2624161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6A905-FBC7-48C4-60FC-5B8E2A024F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8A22AA-B431-C4B4-C950-CFD34B158C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3C6A262-A11F-BA15-FE7D-466CB1F5C13F}"/>
              </a:ext>
            </a:extLst>
          </p:cNvPr>
          <p:cNvSpPr>
            <a:spLocks noGrp="1"/>
          </p:cNvSpPr>
          <p:nvPr>
            <p:ph type="dt" sz="half" idx="10"/>
          </p:nvPr>
        </p:nvSpPr>
        <p:spPr/>
        <p:txBody>
          <a:bodyPr/>
          <a:lstStyle/>
          <a:p>
            <a:fld id="{2865D284-ED42-458B-88D5-8F7DDC9761EE}" type="datetimeFigureOut">
              <a:rPr lang="en-US" smtClean="0"/>
              <a:t>12/1/2022</a:t>
            </a:fld>
            <a:endParaRPr lang="en-US"/>
          </a:p>
        </p:txBody>
      </p:sp>
      <p:sp>
        <p:nvSpPr>
          <p:cNvPr id="5" name="Footer Placeholder 4">
            <a:extLst>
              <a:ext uri="{FF2B5EF4-FFF2-40B4-BE49-F238E27FC236}">
                <a16:creationId xmlns:a16="http://schemas.microsoft.com/office/drawing/2014/main" id="{4A9A6630-1ED9-C51E-458D-62E988BD3B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96BB87-B53B-721A-45C1-3AFE53DC39E1}"/>
              </a:ext>
            </a:extLst>
          </p:cNvPr>
          <p:cNvSpPr>
            <a:spLocks noGrp="1"/>
          </p:cNvSpPr>
          <p:nvPr>
            <p:ph type="sldNum" sz="quarter" idx="12"/>
          </p:nvPr>
        </p:nvSpPr>
        <p:spPr/>
        <p:txBody>
          <a:bodyPr/>
          <a:lstStyle/>
          <a:p>
            <a:fld id="{E40A89D2-3B7C-45C1-A5D7-3BC6A2D6BB56}" type="slidenum">
              <a:rPr lang="en-US" smtClean="0"/>
              <a:t>‹#›</a:t>
            </a:fld>
            <a:endParaRPr lang="en-US"/>
          </a:p>
        </p:txBody>
      </p:sp>
    </p:spTree>
    <p:extLst>
      <p:ext uri="{BB962C8B-B14F-4D97-AF65-F5344CB8AC3E}">
        <p14:creationId xmlns:p14="http://schemas.microsoft.com/office/powerpoint/2010/main" val="2739478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E8610-76AD-07B3-A95A-FB5E495EDB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CADC9D0-2E09-2FAB-0203-AB8C8FAF56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A260A1-0A4B-632A-0C2F-DAAA8CBC37CE}"/>
              </a:ext>
            </a:extLst>
          </p:cNvPr>
          <p:cNvSpPr>
            <a:spLocks noGrp="1"/>
          </p:cNvSpPr>
          <p:nvPr>
            <p:ph type="dt" sz="half" idx="10"/>
          </p:nvPr>
        </p:nvSpPr>
        <p:spPr/>
        <p:txBody>
          <a:bodyPr/>
          <a:lstStyle/>
          <a:p>
            <a:fld id="{2865D284-ED42-458B-88D5-8F7DDC9761EE}" type="datetimeFigureOut">
              <a:rPr lang="en-US" smtClean="0"/>
              <a:t>12/1/2022</a:t>
            </a:fld>
            <a:endParaRPr lang="en-US"/>
          </a:p>
        </p:txBody>
      </p:sp>
      <p:sp>
        <p:nvSpPr>
          <p:cNvPr id="5" name="Footer Placeholder 4">
            <a:extLst>
              <a:ext uri="{FF2B5EF4-FFF2-40B4-BE49-F238E27FC236}">
                <a16:creationId xmlns:a16="http://schemas.microsoft.com/office/drawing/2014/main" id="{9FB64388-EEEE-DC11-E2F7-29C20ACF2B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505DED-592B-C3EA-5AD2-A354F60F8CDE}"/>
              </a:ext>
            </a:extLst>
          </p:cNvPr>
          <p:cNvSpPr>
            <a:spLocks noGrp="1"/>
          </p:cNvSpPr>
          <p:nvPr>
            <p:ph type="sldNum" sz="quarter" idx="12"/>
          </p:nvPr>
        </p:nvSpPr>
        <p:spPr/>
        <p:txBody>
          <a:bodyPr/>
          <a:lstStyle/>
          <a:p>
            <a:fld id="{E40A89D2-3B7C-45C1-A5D7-3BC6A2D6BB56}" type="slidenum">
              <a:rPr lang="en-US" smtClean="0"/>
              <a:t>‹#›</a:t>
            </a:fld>
            <a:endParaRPr lang="en-US"/>
          </a:p>
        </p:txBody>
      </p:sp>
    </p:spTree>
    <p:extLst>
      <p:ext uri="{BB962C8B-B14F-4D97-AF65-F5344CB8AC3E}">
        <p14:creationId xmlns:p14="http://schemas.microsoft.com/office/powerpoint/2010/main" val="1028281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424A00-90DD-8E21-912E-443F28EB36B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2211F-E727-26A4-945F-182761CF13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D9BB6D-6B01-833C-94C6-EC25286B4FF5}"/>
              </a:ext>
            </a:extLst>
          </p:cNvPr>
          <p:cNvSpPr>
            <a:spLocks noGrp="1"/>
          </p:cNvSpPr>
          <p:nvPr>
            <p:ph type="dt" sz="half" idx="10"/>
          </p:nvPr>
        </p:nvSpPr>
        <p:spPr/>
        <p:txBody>
          <a:bodyPr/>
          <a:lstStyle/>
          <a:p>
            <a:fld id="{2865D284-ED42-458B-88D5-8F7DDC9761EE}" type="datetimeFigureOut">
              <a:rPr lang="en-US" smtClean="0"/>
              <a:t>12/1/2022</a:t>
            </a:fld>
            <a:endParaRPr lang="en-US"/>
          </a:p>
        </p:txBody>
      </p:sp>
      <p:sp>
        <p:nvSpPr>
          <p:cNvPr id="5" name="Footer Placeholder 4">
            <a:extLst>
              <a:ext uri="{FF2B5EF4-FFF2-40B4-BE49-F238E27FC236}">
                <a16:creationId xmlns:a16="http://schemas.microsoft.com/office/drawing/2014/main" id="{91A63CC0-2E46-8B8E-8DB2-54070080B9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BDE82B-7242-A08F-52BD-5B049F39BD4C}"/>
              </a:ext>
            </a:extLst>
          </p:cNvPr>
          <p:cNvSpPr>
            <a:spLocks noGrp="1"/>
          </p:cNvSpPr>
          <p:nvPr>
            <p:ph type="sldNum" sz="quarter" idx="12"/>
          </p:nvPr>
        </p:nvSpPr>
        <p:spPr/>
        <p:txBody>
          <a:bodyPr/>
          <a:lstStyle/>
          <a:p>
            <a:fld id="{E40A89D2-3B7C-45C1-A5D7-3BC6A2D6BB56}" type="slidenum">
              <a:rPr lang="en-US" smtClean="0"/>
              <a:t>‹#›</a:t>
            </a:fld>
            <a:endParaRPr lang="en-US"/>
          </a:p>
        </p:txBody>
      </p:sp>
    </p:spTree>
    <p:extLst>
      <p:ext uri="{BB962C8B-B14F-4D97-AF65-F5344CB8AC3E}">
        <p14:creationId xmlns:p14="http://schemas.microsoft.com/office/powerpoint/2010/main" val="3098999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5468F-84D0-5A6D-64C4-58044D2FD9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18D7CD-AF79-8C02-629B-27C1D79582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FE85E4-B27C-967E-17BC-C497F62ADCA5}"/>
              </a:ext>
            </a:extLst>
          </p:cNvPr>
          <p:cNvSpPr>
            <a:spLocks noGrp="1"/>
          </p:cNvSpPr>
          <p:nvPr>
            <p:ph type="dt" sz="half" idx="10"/>
          </p:nvPr>
        </p:nvSpPr>
        <p:spPr/>
        <p:txBody>
          <a:bodyPr/>
          <a:lstStyle/>
          <a:p>
            <a:fld id="{2865D284-ED42-458B-88D5-8F7DDC9761EE}" type="datetimeFigureOut">
              <a:rPr lang="en-US" smtClean="0"/>
              <a:t>12/1/2022</a:t>
            </a:fld>
            <a:endParaRPr lang="en-US"/>
          </a:p>
        </p:txBody>
      </p:sp>
      <p:sp>
        <p:nvSpPr>
          <p:cNvPr id="5" name="Footer Placeholder 4">
            <a:extLst>
              <a:ext uri="{FF2B5EF4-FFF2-40B4-BE49-F238E27FC236}">
                <a16:creationId xmlns:a16="http://schemas.microsoft.com/office/drawing/2014/main" id="{E22C2144-5AF8-AD89-C7D9-AD4EC92FA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A65341-0EDF-605A-9F97-AA722446D933}"/>
              </a:ext>
            </a:extLst>
          </p:cNvPr>
          <p:cNvSpPr>
            <a:spLocks noGrp="1"/>
          </p:cNvSpPr>
          <p:nvPr>
            <p:ph type="sldNum" sz="quarter" idx="12"/>
          </p:nvPr>
        </p:nvSpPr>
        <p:spPr/>
        <p:txBody>
          <a:bodyPr/>
          <a:lstStyle/>
          <a:p>
            <a:fld id="{E40A89D2-3B7C-45C1-A5D7-3BC6A2D6BB56}" type="slidenum">
              <a:rPr lang="en-US" smtClean="0"/>
              <a:t>‹#›</a:t>
            </a:fld>
            <a:endParaRPr lang="en-US"/>
          </a:p>
        </p:txBody>
      </p:sp>
    </p:spTree>
    <p:extLst>
      <p:ext uri="{BB962C8B-B14F-4D97-AF65-F5344CB8AC3E}">
        <p14:creationId xmlns:p14="http://schemas.microsoft.com/office/powerpoint/2010/main" val="386582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E08AD-10E9-9DE2-0722-4C8D41AC08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6C2D92D-64B1-EAD2-5FBB-58F977BBE2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396E27-FB3D-9C89-5F61-88D6A753D143}"/>
              </a:ext>
            </a:extLst>
          </p:cNvPr>
          <p:cNvSpPr>
            <a:spLocks noGrp="1"/>
          </p:cNvSpPr>
          <p:nvPr>
            <p:ph type="dt" sz="half" idx="10"/>
          </p:nvPr>
        </p:nvSpPr>
        <p:spPr/>
        <p:txBody>
          <a:bodyPr/>
          <a:lstStyle/>
          <a:p>
            <a:fld id="{2865D284-ED42-458B-88D5-8F7DDC9761EE}" type="datetimeFigureOut">
              <a:rPr lang="en-US" smtClean="0"/>
              <a:t>12/1/2022</a:t>
            </a:fld>
            <a:endParaRPr lang="en-US"/>
          </a:p>
        </p:txBody>
      </p:sp>
      <p:sp>
        <p:nvSpPr>
          <p:cNvPr id="5" name="Footer Placeholder 4">
            <a:extLst>
              <a:ext uri="{FF2B5EF4-FFF2-40B4-BE49-F238E27FC236}">
                <a16:creationId xmlns:a16="http://schemas.microsoft.com/office/drawing/2014/main" id="{748410AD-A037-1AE6-337D-6124366821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F430F2-6424-E013-D5DF-FCFE15DB6322}"/>
              </a:ext>
            </a:extLst>
          </p:cNvPr>
          <p:cNvSpPr>
            <a:spLocks noGrp="1"/>
          </p:cNvSpPr>
          <p:nvPr>
            <p:ph type="sldNum" sz="quarter" idx="12"/>
          </p:nvPr>
        </p:nvSpPr>
        <p:spPr/>
        <p:txBody>
          <a:bodyPr/>
          <a:lstStyle/>
          <a:p>
            <a:fld id="{E40A89D2-3B7C-45C1-A5D7-3BC6A2D6BB56}" type="slidenum">
              <a:rPr lang="en-US" smtClean="0"/>
              <a:t>‹#›</a:t>
            </a:fld>
            <a:endParaRPr lang="en-US"/>
          </a:p>
        </p:txBody>
      </p:sp>
    </p:spTree>
    <p:extLst>
      <p:ext uri="{BB962C8B-B14F-4D97-AF65-F5344CB8AC3E}">
        <p14:creationId xmlns:p14="http://schemas.microsoft.com/office/powerpoint/2010/main" val="261246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42FCE-5C46-FF28-DD69-49D45D2D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DB2C7C-3AE1-C753-004C-2E3E8B66CE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775ADE-279A-1618-0182-AAC3DFDEB9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A928DCA-A102-F3DA-7D24-779C69E6A7BD}"/>
              </a:ext>
            </a:extLst>
          </p:cNvPr>
          <p:cNvSpPr>
            <a:spLocks noGrp="1"/>
          </p:cNvSpPr>
          <p:nvPr>
            <p:ph type="dt" sz="half" idx="10"/>
          </p:nvPr>
        </p:nvSpPr>
        <p:spPr/>
        <p:txBody>
          <a:bodyPr/>
          <a:lstStyle/>
          <a:p>
            <a:fld id="{2865D284-ED42-458B-88D5-8F7DDC9761EE}" type="datetimeFigureOut">
              <a:rPr lang="en-US" smtClean="0"/>
              <a:t>12/1/2022</a:t>
            </a:fld>
            <a:endParaRPr lang="en-US"/>
          </a:p>
        </p:txBody>
      </p:sp>
      <p:sp>
        <p:nvSpPr>
          <p:cNvPr id="6" name="Footer Placeholder 5">
            <a:extLst>
              <a:ext uri="{FF2B5EF4-FFF2-40B4-BE49-F238E27FC236}">
                <a16:creationId xmlns:a16="http://schemas.microsoft.com/office/drawing/2014/main" id="{D452C06E-56DA-4048-A8E0-40FD03B949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D791A5-5EE2-D6C4-E0C2-8B0AE4FA99FB}"/>
              </a:ext>
            </a:extLst>
          </p:cNvPr>
          <p:cNvSpPr>
            <a:spLocks noGrp="1"/>
          </p:cNvSpPr>
          <p:nvPr>
            <p:ph type="sldNum" sz="quarter" idx="12"/>
          </p:nvPr>
        </p:nvSpPr>
        <p:spPr/>
        <p:txBody>
          <a:bodyPr/>
          <a:lstStyle/>
          <a:p>
            <a:fld id="{E40A89D2-3B7C-45C1-A5D7-3BC6A2D6BB56}" type="slidenum">
              <a:rPr lang="en-US" smtClean="0"/>
              <a:t>‹#›</a:t>
            </a:fld>
            <a:endParaRPr lang="en-US"/>
          </a:p>
        </p:txBody>
      </p:sp>
    </p:spTree>
    <p:extLst>
      <p:ext uri="{BB962C8B-B14F-4D97-AF65-F5344CB8AC3E}">
        <p14:creationId xmlns:p14="http://schemas.microsoft.com/office/powerpoint/2010/main" val="470615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5680D-0737-8FD5-1C80-498A1D4C0B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E143035-DDFC-F9D8-3CC7-338407B667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5A59588-2574-8A52-47AE-CFBD7F8962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4CFF93A-D780-0948-CD76-48BF6CCDFA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E2730-A9B8-3A3D-EEEB-7BE10EA8E2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F082C49-F719-29B2-90A8-2F4821DBDA0D}"/>
              </a:ext>
            </a:extLst>
          </p:cNvPr>
          <p:cNvSpPr>
            <a:spLocks noGrp="1"/>
          </p:cNvSpPr>
          <p:nvPr>
            <p:ph type="dt" sz="half" idx="10"/>
          </p:nvPr>
        </p:nvSpPr>
        <p:spPr/>
        <p:txBody>
          <a:bodyPr/>
          <a:lstStyle/>
          <a:p>
            <a:fld id="{2865D284-ED42-458B-88D5-8F7DDC9761EE}" type="datetimeFigureOut">
              <a:rPr lang="en-US" smtClean="0"/>
              <a:t>12/1/2022</a:t>
            </a:fld>
            <a:endParaRPr lang="en-US"/>
          </a:p>
        </p:txBody>
      </p:sp>
      <p:sp>
        <p:nvSpPr>
          <p:cNvPr id="8" name="Footer Placeholder 7">
            <a:extLst>
              <a:ext uri="{FF2B5EF4-FFF2-40B4-BE49-F238E27FC236}">
                <a16:creationId xmlns:a16="http://schemas.microsoft.com/office/drawing/2014/main" id="{1A401A1F-53B0-B783-4473-383346D31D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67D28C7-0F7F-4C7B-5BB9-B063D72B05D8}"/>
              </a:ext>
            </a:extLst>
          </p:cNvPr>
          <p:cNvSpPr>
            <a:spLocks noGrp="1"/>
          </p:cNvSpPr>
          <p:nvPr>
            <p:ph type="sldNum" sz="quarter" idx="12"/>
          </p:nvPr>
        </p:nvSpPr>
        <p:spPr/>
        <p:txBody>
          <a:bodyPr/>
          <a:lstStyle/>
          <a:p>
            <a:fld id="{E40A89D2-3B7C-45C1-A5D7-3BC6A2D6BB56}" type="slidenum">
              <a:rPr lang="en-US" smtClean="0"/>
              <a:t>‹#›</a:t>
            </a:fld>
            <a:endParaRPr lang="en-US"/>
          </a:p>
        </p:txBody>
      </p:sp>
    </p:spTree>
    <p:extLst>
      <p:ext uri="{BB962C8B-B14F-4D97-AF65-F5344CB8AC3E}">
        <p14:creationId xmlns:p14="http://schemas.microsoft.com/office/powerpoint/2010/main" val="2672373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60476-2A6E-1D5B-7A3A-7CF1988631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A2BABC9-3929-48EA-7580-554D7043939E}"/>
              </a:ext>
            </a:extLst>
          </p:cNvPr>
          <p:cNvSpPr>
            <a:spLocks noGrp="1"/>
          </p:cNvSpPr>
          <p:nvPr>
            <p:ph type="dt" sz="half" idx="10"/>
          </p:nvPr>
        </p:nvSpPr>
        <p:spPr/>
        <p:txBody>
          <a:bodyPr/>
          <a:lstStyle/>
          <a:p>
            <a:fld id="{2865D284-ED42-458B-88D5-8F7DDC9761EE}" type="datetimeFigureOut">
              <a:rPr lang="en-US" smtClean="0"/>
              <a:t>12/1/2022</a:t>
            </a:fld>
            <a:endParaRPr lang="en-US"/>
          </a:p>
        </p:txBody>
      </p:sp>
      <p:sp>
        <p:nvSpPr>
          <p:cNvPr id="4" name="Footer Placeholder 3">
            <a:extLst>
              <a:ext uri="{FF2B5EF4-FFF2-40B4-BE49-F238E27FC236}">
                <a16:creationId xmlns:a16="http://schemas.microsoft.com/office/drawing/2014/main" id="{A3AA6DE2-BC9D-7D85-9073-093D05C041F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534C5F-C9B0-5D6E-76BB-A63879EE6115}"/>
              </a:ext>
            </a:extLst>
          </p:cNvPr>
          <p:cNvSpPr>
            <a:spLocks noGrp="1"/>
          </p:cNvSpPr>
          <p:nvPr>
            <p:ph type="sldNum" sz="quarter" idx="12"/>
          </p:nvPr>
        </p:nvSpPr>
        <p:spPr/>
        <p:txBody>
          <a:bodyPr/>
          <a:lstStyle/>
          <a:p>
            <a:fld id="{E40A89D2-3B7C-45C1-A5D7-3BC6A2D6BB56}" type="slidenum">
              <a:rPr lang="en-US" smtClean="0"/>
              <a:t>‹#›</a:t>
            </a:fld>
            <a:endParaRPr lang="en-US"/>
          </a:p>
        </p:txBody>
      </p:sp>
    </p:spTree>
    <p:extLst>
      <p:ext uri="{BB962C8B-B14F-4D97-AF65-F5344CB8AC3E}">
        <p14:creationId xmlns:p14="http://schemas.microsoft.com/office/powerpoint/2010/main" val="2790369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36F654-E532-645C-2FC7-A29C58DA5714}"/>
              </a:ext>
            </a:extLst>
          </p:cNvPr>
          <p:cNvSpPr>
            <a:spLocks noGrp="1"/>
          </p:cNvSpPr>
          <p:nvPr>
            <p:ph type="dt" sz="half" idx="10"/>
          </p:nvPr>
        </p:nvSpPr>
        <p:spPr/>
        <p:txBody>
          <a:bodyPr/>
          <a:lstStyle/>
          <a:p>
            <a:fld id="{2865D284-ED42-458B-88D5-8F7DDC9761EE}" type="datetimeFigureOut">
              <a:rPr lang="en-US" smtClean="0"/>
              <a:t>12/1/2022</a:t>
            </a:fld>
            <a:endParaRPr lang="en-US"/>
          </a:p>
        </p:txBody>
      </p:sp>
      <p:sp>
        <p:nvSpPr>
          <p:cNvPr id="3" name="Footer Placeholder 2">
            <a:extLst>
              <a:ext uri="{FF2B5EF4-FFF2-40B4-BE49-F238E27FC236}">
                <a16:creationId xmlns:a16="http://schemas.microsoft.com/office/drawing/2014/main" id="{32FB2D16-2036-B483-3958-132AA806D2D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EE0B0F-08AA-E4A6-4FBB-439E685ACB90}"/>
              </a:ext>
            </a:extLst>
          </p:cNvPr>
          <p:cNvSpPr>
            <a:spLocks noGrp="1"/>
          </p:cNvSpPr>
          <p:nvPr>
            <p:ph type="sldNum" sz="quarter" idx="12"/>
          </p:nvPr>
        </p:nvSpPr>
        <p:spPr/>
        <p:txBody>
          <a:bodyPr/>
          <a:lstStyle/>
          <a:p>
            <a:fld id="{E40A89D2-3B7C-45C1-A5D7-3BC6A2D6BB56}" type="slidenum">
              <a:rPr lang="en-US" smtClean="0"/>
              <a:t>‹#›</a:t>
            </a:fld>
            <a:endParaRPr lang="en-US"/>
          </a:p>
        </p:txBody>
      </p:sp>
    </p:spTree>
    <p:extLst>
      <p:ext uri="{BB962C8B-B14F-4D97-AF65-F5344CB8AC3E}">
        <p14:creationId xmlns:p14="http://schemas.microsoft.com/office/powerpoint/2010/main" val="1826161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DC50-817E-48DE-7009-24FD78E1AA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C8DB8D-BD27-82D2-684C-E40371548B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6574E6-7C07-E159-24EB-FF8E39E22F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A72A38-9D7D-3DF1-6129-2577B816741A}"/>
              </a:ext>
            </a:extLst>
          </p:cNvPr>
          <p:cNvSpPr>
            <a:spLocks noGrp="1"/>
          </p:cNvSpPr>
          <p:nvPr>
            <p:ph type="dt" sz="half" idx="10"/>
          </p:nvPr>
        </p:nvSpPr>
        <p:spPr/>
        <p:txBody>
          <a:bodyPr/>
          <a:lstStyle/>
          <a:p>
            <a:fld id="{2865D284-ED42-458B-88D5-8F7DDC9761EE}" type="datetimeFigureOut">
              <a:rPr lang="en-US" smtClean="0"/>
              <a:t>12/1/2022</a:t>
            </a:fld>
            <a:endParaRPr lang="en-US"/>
          </a:p>
        </p:txBody>
      </p:sp>
      <p:sp>
        <p:nvSpPr>
          <p:cNvPr id="6" name="Footer Placeholder 5">
            <a:extLst>
              <a:ext uri="{FF2B5EF4-FFF2-40B4-BE49-F238E27FC236}">
                <a16:creationId xmlns:a16="http://schemas.microsoft.com/office/drawing/2014/main" id="{76922619-37EF-4EE2-2486-3E5D212172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35E6A9-DF28-6E31-4EBA-9FF8E237CC8E}"/>
              </a:ext>
            </a:extLst>
          </p:cNvPr>
          <p:cNvSpPr>
            <a:spLocks noGrp="1"/>
          </p:cNvSpPr>
          <p:nvPr>
            <p:ph type="sldNum" sz="quarter" idx="12"/>
          </p:nvPr>
        </p:nvSpPr>
        <p:spPr/>
        <p:txBody>
          <a:bodyPr/>
          <a:lstStyle/>
          <a:p>
            <a:fld id="{E40A89D2-3B7C-45C1-A5D7-3BC6A2D6BB56}" type="slidenum">
              <a:rPr lang="en-US" smtClean="0"/>
              <a:t>‹#›</a:t>
            </a:fld>
            <a:endParaRPr lang="en-US"/>
          </a:p>
        </p:txBody>
      </p:sp>
    </p:spTree>
    <p:extLst>
      <p:ext uri="{BB962C8B-B14F-4D97-AF65-F5344CB8AC3E}">
        <p14:creationId xmlns:p14="http://schemas.microsoft.com/office/powerpoint/2010/main" val="115358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EF937-0364-53DE-1F8D-1E600C4DD8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931D60-3C19-965E-A6A0-0F4AB565A2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2CD3498-9F0C-4543-B6EF-F1E97A3218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0C200F-485A-5524-3EFD-AB9AD385F2C9}"/>
              </a:ext>
            </a:extLst>
          </p:cNvPr>
          <p:cNvSpPr>
            <a:spLocks noGrp="1"/>
          </p:cNvSpPr>
          <p:nvPr>
            <p:ph type="dt" sz="half" idx="10"/>
          </p:nvPr>
        </p:nvSpPr>
        <p:spPr/>
        <p:txBody>
          <a:bodyPr/>
          <a:lstStyle/>
          <a:p>
            <a:fld id="{2865D284-ED42-458B-88D5-8F7DDC9761EE}" type="datetimeFigureOut">
              <a:rPr lang="en-US" smtClean="0"/>
              <a:t>12/1/2022</a:t>
            </a:fld>
            <a:endParaRPr lang="en-US"/>
          </a:p>
        </p:txBody>
      </p:sp>
      <p:sp>
        <p:nvSpPr>
          <p:cNvPr id="6" name="Footer Placeholder 5">
            <a:extLst>
              <a:ext uri="{FF2B5EF4-FFF2-40B4-BE49-F238E27FC236}">
                <a16:creationId xmlns:a16="http://schemas.microsoft.com/office/drawing/2014/main" id="{217B2675-94DF-574E-FF19-47665C10C3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92FE5A-3976-87A4-2D26-A51722BFD1B1}"/>
              </a:ext>
            </a:extLst>
          </p:cNvPr>
          <p:cNvSpPr>
            <a:spLocks noGrp="1"/>
          </p:cNvSpPr>
          <p:nvPr>
            <p:ph type="sldNum" sz="quarter" idx="12"/>
          </p:nvPr>
        </p:nvSpPr>
        <p:spPr/>
        <p:txBody>
          <a:bodyPr/>
          <a:lstStyle/>
          <a:p>
            <a:fld id="{E40A89D2-3B7C-45C1-A5D7-3BC6A2D6BB56}" type="slidenum">
              <a:rPr lang="en-US" smtClean="0"/>
              <a:t>‹#›</a:t>
            </a:fld>
            <a:endParaRPr lang="en-US"/>
          </a:p>
        </p:txBody>
      </p:sp>
    </p:spTree>
    <p:extLst>
      <p:ext uri="{BB962C8B-B14F-4D97-AF65-F5344CB8AC3E}">
        <p14:creationId xmlns:p14="http://schemas.microsoft.com/office/powerpoint/2010/main" val="3031607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C8F3ED-BAA9-0E43-6AED-DACAC15232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B3C65B-0AFA-297D-44A6-8FCFD6F1BC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561FE7-8B80-D7A9-5A74-D9F877C2C9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65D284-ED42-458B-88D5-8F7DDC9761EE}" type="datetimeFigureOut">
              <a:rPr lang="en-US" smtClean="0"/>
              <a:t>12/1/2022</a:t>
            </a:fld>
            <a:endParaRPr lang="en-US"/>
          </a:p>
        </p:txBody>
      </p:sp>
      <p:sp>
        <p:nvSpPr>
          <p:cNvPr id="5" name="Footer Placeholder 4">
            <a:extLst>
              <a:ext uri="{FF2B5EF4-FFF2-40B4-BE49-F238E27FC236}">
                <a16:creationId xmlns:a16="http://schemas.microsoft.com/office/drawing/2014/main" id="{39274A56-88E6-1E71-93F6-B2E37FC729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10EA3B7-DB47-5E96-8226-83F6D25A7E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A89D2-3B7C-45C1-A5D7-3BC6A2D6BB56}" type="slidenum">
              <a:rPr lang="en-US" smtClean="0"/>
              <a:t>‹#›</a:t>
            </a:fld>
            <a:endParaRPr lang="en-US"/>
          </a:p>
        </p:txBody>
      </p:sp>
    </p:spTree>
    <p:extLst>
      <p:ext uri="{BB962C8B-B14F-4D97-AF65-F5344CB8AC3E}">
        <p14:creationId xmlns:p14="http://schemas.microsoft.com/office/powerpoint/2010/main" val="3851271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s://www.w3schools.com/python/default.as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D070B-9C7A-551F-97CA-7E170C1DEBAC}"/>
              </a:ext>
            </a:extLst>
          </p:cNvPr>
          <p:cNvSpPr>
            <a:spLocks noGrp="1"/>
          </p:cNvSpPr>
          <p:nvPr>
            <p:ph type="ctrTitle"/>
          </p:nvPr>
        </p:nvSpPr>
        <p:spPr/>
        <p:txBody>
          <a:bodyPr/>
          <a:lstStyle/>
          <a:p>
            <a:r>
              <a:rPr lang="en-US" b="0" i="0" dirty="0">
                <a:solidFill>
                  <a:srgbClr val="000000"/>
                </a:solidFill>
                <a:effectLst/>
                <a:latin typeface="Segoe UI" panose="020B0502040204020203" pitchFamily="34" charset="0"/>
              </a:rPr>
              <a:t>Python Introduction</a:t>
            </a:r>
            <a:br>
              <a:rPr lang="en-US" b="0" i="0" dirty="0">
                <a:solidFill>
                  <a:srgbClr val="000000"/>
                </a:solidFill>
                <a:effectLst/>
                <a:latin typeface="Segoe UI" panose="020B0502040204020203" pitchFamily="34" charset="0"/>
              </a:rPr>
            </a:br>
            <a:endParaRPr lang="en-US" dirty="0"/>
          </a:p>
        </p:txBody>
      </p:sp>
      <p:sp>
        <p:nvSpPr>
          <p:cNvPr id="3" name="Subtitle 2">
            <a:extLst>
              <a:ext uri="{FF2B5EF4-FFF2-40B4-BE49-F238E27FC236}">
                <a16:creationId xmlns:a16="http://schemas.microsoft.com/office/drawing/2014/main" id="{0FAE9EDE-BBE5-6BCB-D790-9ED1BA0A359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5075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74E88-35E3-22FC-05E3-DCF9242FCB6B}"/>
              </a:ext>
            </a:extLst>
          </p:cNvPr>
          <p:cNvSpPr>
            <a:spLocks noGrp="1"/>
          </p:cNvSpPr>
          <p:nvPr>
            <p:ph type="title"/>
          </p:nvPr>
        </p:nvSpPr>
        <p:spPr>
          <a:xfrm>
            <a:off x="838200" y="365125"/>
            <a:ext cx="10515600" cy="759137"/>
          </a:xfrm>
        </p:spPr>
        <p:txBody>
          <a:bodyPr/>
          <a:lstStyle/>
          <a:p>
            <a:r>
              <a:rPr lang="en-US" sz="36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Indentation</a:t>
            </a:r>
          </a:p>
        </p:txBody>
      </p:sp>
      <p:sp>
        <p:nvSpPr>
          <p:cNvPr id="3" name="Content Placeholder 2">
            <a:extLst>
              <a:ext uri="{FF2B5EF4-FFF2-40B4-BE49-F238E27FC236}">
                <a16:creationId xmlns:a16="http://schemas.microsoft.com/office/drawing/2014/main" id="{DDC5E88D-64F9-82C4-C129-1B6CE8B07FAC}"/>
              </a:ext>
            </a:extLst>
          </p:cNvPr>
          <p:cNvSpPr>
            <a:spLocks noGrp="1"/>
          </p:cNvSpPr>
          <p:nvPr>
            <p:ph idx="1"/>
          </p:nvPr>
        </p:nvSpPr>
        <p:spPr>
          <a:xfrm>
            <a:off x="284813" y="1229192"/>
            <a:ext cx="11602387" cy="5628807"/>
          </a:xfrm>
        </p:spPr>
        <p:txBody>
          <a:bodyPr>
            <a:noAutofit/>
          </a:bodyPr>
          <a:lstStyle/>
          <a:p>
            <a:pPr algn="justLow">
              <a:lnSpc>
                <a:spcPct val="160000"/>
              </a:lnSpc>
            </a:pPr>
            <a:r>
              <a:rPr lang="en-US" sz="2000" dirty="0">
                <a:solidFill>
                  <a:srgbClr val="000000"/>
                </a:solidFill>
                <a:latin typeface="Verdana" panose="020B0604030504040204" pitchFamily="34" charset="0"/>
              </a:rPr>
              <a:t>Indentation refers to the spaces at the beginning of a code line.</a:t>
            </a:r>
          </a:p>
          <a:p>
            <a:pPr algn="justLow">
              <a:lnSpc>
                <a:spcPct val="160000"/>
              </a:lnSpc>
            </a:pPr>
            <a:r>
              <a:rPr lang="en-US" sz="2000" dirty="0">
                <a:solidFill>
                  <a:srgbClr val="000000"/>
                </a:solidFill>
                <a:latin typeface="Verdana" panose="020B0604030504040204" pitchFamily="34" charset="0"/>
              </a:rPr>
              <a:t>Where in other programming languages the indentation in code is for readability only, the indentation in Python is very important.</a:t>
            </a:r>
          </a:p>
          <a:p>
            <a:pPr algn="justLow">
              <a:lnSpc>
                <a:spcPct val="160000"/>
              </a:lnSpc>
            </a:pPr>
            <a:r>
              <a:rPr lang="en-US" sz="2000" dirty="0">
                <a:solidFill>
                  <a:srgbClr val="000000"/>
                </a:solidFill>
                <a:latin typeface="Verdana" panose="020B0604030504040204" pitchFamily="34" charset="0"/>
              </a:rPr>
              <a:t>Python uses indentation to indicate a block of code.</a:t>
            </a:r>
          </a:p>
          <a:p>
            <a:pPr algn="justLow">
              <a:lnSpc>
                <a:spcPct val="160000"/>
              </a:lnSpc>
            </a:pPr>
            <a:r>
              <a:rPr lang="en-US" sz="2000" dirty="0">
                <a:solidFill>
                  <a:srgbClr val="000000"/>
                </a:solidFill>
                <a:latin typeface="Verdana" panose="020B0604030504040204" pitchFamily="34" charset="0"/>
              </a:rPr>
              <a:t>Example</a:t>
            </a:r>
          </a:p>
          <a:p>
            <a:pPr marL="457200" lvl="1" indent="0">
              <a:buNone/>
            </a:pPr>
            <a:r>
              <a:rPr lang="en-US" b="0" i="0" dirty="0">
                <a:solidFill>
                  <a:srgbClr val="0000CD"/>
                </a:solidFill>
                <a:effectLst/>
                <a:latin typeface="Consolas" panose="020B0609020204030204" pitchFamily="49" charset="0"/>
              </a:rPr>
              <a:t>if</a:t>
            </a:r>
            <a:r>
              <a:rPr lang="en-US" b="0" i="0" dirty="0">
                <a:solidFill>
                  <a:srgbClr val="000000"/>
                </a:solidFill>
                <a:effectLst/>
                <a:latin typeface="Consolas" panose="020B0609020204030204" pitchFamily="49" charset="0"/>
              </a:rPr>
              <a:t> </a:t>
            </a:r>
            <a:r>
              <a:rPr lang="en-US" b="0" i="0" dirty="0">
                <a:solidFill>
                  <a:srgbClr val="FF0000"/>
                </a:solidFill>
                <a:effectLst/>
                <a:latin typeface="Consolas" panose="020B0609020204030204" pitchFamily="49" charset="0"/>
              </a:rPr>
              <a:t>5</a:t>
            </a:r>
            <a:r>
              <a:rPr lang="en-US" b="0" i="0" dirty="0">
                <a:solidFill>
                  <a:srgbClr val="000000"/>
                </a:solidFill>
                <a:effectLst/>
                <a:latin typeface="Consolas" panose="020B0609020204030204" pitchFamily="49" charset="0"/>
              </a:rPr>
              <a:t> &gt; </a:t>
            </a:r>
            <a:r>
              <a:rPr lang="en-US" b="0" i="0" dirty="0">
                <a:solidFill>
                  <a:srgbClr val="FF0000"/>
                </a:solidFill>
                <a:effectLst/>
                <a:latin typeface="Consolas" panose="020B0609020204030204" pitchFamily="49" charset="0"/>
              </a:rPr>
              <a:t>2</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"Five is greater than two!"</a:t>
            </a:r>
            <a:r>
              <a:rPr lang="en-US" b="0" i="0" dirty="0">
                <a:solidFill>
                  <a:srgbClr val="000000"/>
                </a:solidFill>
                <a:effectLst/>
                <a:latin typeface="Consolas" panose="020B0609020204030204" pitchFamily="49" charset="0"/>
              </a:rPr>
              <a:t>)</a:t>
            </a:r>
          </a:p>
          <a:p>
            <a:pPr algn="justLow">
              <a:lnSpc>
                <a:spcPct val="170000"/>
              </a:lnSpc>
            </a:pPr>
            <a:r>
              <a:rPr lang="en-US" sz="2000" dirty="0">
                <a:solidFill>
                  <a:srgbClr val="000000"/>
                </a:solidFill>
                <a:latin typeface="Verdana" panose="020B0604030504040204" pitchFamily="34" charset="0"/>
              </a:rPr>
              <a:t>Python will give you an error if you skip the indentation:</a:t>
            </a:r>
          </a:p>
          <a:p>
            <a:pPr algn="justLow">
              <a:lnSpc>
                <a:spcPct val="170000"/>
              </a:lnSpc>
            </a:pPr>
            <a:r>
              <a:rPr lang="en-US" sz="2000" b="1" dirty="0">
                <a:solidFill>
                  <a:srgbClr val="000000"/>
                </a:solidFill>
                <a:latin typeface="Verdana" panose="020B0604030504040204" pitchFamily="34" charset="0"/>
              </a:rPr>
              <a:t>Syntax Error:</a:t>
            </a:r>
          </a:p>
          <a:p>
            <a:pPr marL="457200" lvl="1" indent="0">
              <a:buNone/>
            </a:pPr>
            <a:r>
              <a:rPr lang="en-US" b="0" i="0" dirty="0">
                <a:solidFill>
                  <a:srgbClr val="0000CD"/>
                </a:solidFill>
                <a:effectLst/>
                <a:latin typeface="Consolas" panose="020B0609020204030204" pitchFamily="49" charset="0"/>
              </a:rPr>
              <a:t>if</a:t>
            </a:r>
            <a:r>
              <a:rPr lang="en-US" b="0" i="0" dirty="0">
                <a:solidFill>
                  <a:srgbClr val="000000"/>
                </a:solidFill>
                <a:effectLst/>
                <a:latin typeface="Consolas" panose="020B0609020204030204" pitchFamily="49" charset="0"/>
              </a:rPr>
              <a:t> </a:t>
            </a:r>
            <a:r>
              <a:rPr lang="en-US" b="0" i="0" dirty="0">
                <a:solidFill>
                  <a:srgbClr val="FF0000"/>
                </a:solidFill>
                <a:effectLst/>
                <a:latin typeface="Consolas" panose="020B0609020204030204" pitchFamily="49" charset="0"/>
              </a:rPr>
              <a:t>5</a:t>
            </a:r>
            <a:r>
              <a:rPr lang="en-US" b="0" i="0" dirty="0">
                <a:solidFill>
                  <a:srgbClr val="000000"/>
                </a:solidFill>
                <a:effectLst/>
                <a:latin typeface="Consolas" panose="020B0609020204030204" pitchFamily="49" charset="0"/>
              </a:rPr>
              <a:t> &gt; </a:t>
            </a:r>
            <a:r>
              <a:rPr lang="en-US" b="0" i="0" dirty="0">
                <a:solidFill>
                  <a:srgbClr val="FF0000"/>
                </a:solidFill>
                <a:effectLst/>
                <a:latin typeface="Consolas" panose="020B0609020204030204" pitchFamily="49" charset="0"/>
              </a:rPr>
              <a:t>2</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"Five is greater than two!"</a:t>
            </a:r>
            <a:r>
              <a:rPr lang="en-US" b="0" i="0" dirty="0">
                <a:solidFill>
                  <a:srgbClr val="000000"/>
                </a:solidFill>
                <a:effectLst/>
                <a:latin typeface="Consolas" panose="020B0609020204030204" pitchFamily="49" charset="0"/>
              </a:rPr>
              <a:t>)</a:t>
            </a:r>
          </a:p>
          <a:p>
            <a:pPr algn="justLow">
              <a:lnSpc>
                <a:spcPct val="150000"/>
              </a:lnSpc>
            </a:pPr>
            <a:endParaRPr lang="en-US" sz="2000" dirty="0">
              <a:solidFill>
                <a:srgbClr val="000000"/>
              </a:solidFill>
              <a:latin typeface="Verdana" panose="020B0604030504040204" pitchFamily="34" charset="0"/>
            </a:endParaRPr>
          </a:p>
          <a:p>
            <a:pPr algn="l"/>
            <a:endParaRPr lang="en-US" sz="2000" b="0" i="0" dirty="0">
              <a:solidFill>
                <a:srgbClr val="000000"/>
              </a:solidFill>
              <a:effectLst/>
              <a:latin typeface="Verdana" panose="020B0604030504040204" pitchFamily="34" charset="0"/>
            </a:endParaRPr>
          </a:p>
          <a:p>
            <a:endParaRPr lang="en-US" sz="2000" dirty="0"/>
          </a:p>
        </p:txBody>
      </p:sp>
    </p:spTree>
    <p:extLst>
      <p:ext uri="{BB962C8B-B14F-4D97-AF65-F5344CB8AC3E}">
        <p14:creationId xmlns:p14="http://schemas.microsoft.com/office/powerpoint/2010/main" val="1749208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5512A1-C31D-98AB-D94A-398E8F74B1B0}"/>
              </a:ext>
            </a:extLst>
          </p:cNvPr>
          <p:cNvSpPr>
            <a:spLocks noGrp="1"/>
          </p:cNvSpPr>
          <p:nvPr>
            <p:ph idx="1"/>
          </p:nvPr>
        </p:nvSpPr>
        <p:spPr>
          <a:xfrm>
            <a:off x="838200" y="489098"/>
            <a:ext cx="10515600" cy="5687865"/>
          </a:xfrm>
        </p:spPr>
        <p:txBody>
          <a:bodyPr>
            <a:normAutofit fontScale="92500" lnSpcReduction="10000"/>
          </a:bodyPr>
          <a:lstStyle/>
          <a:p>
            <a:pPr algn="justLow">
              <a:lnSpc>
                <a:spcPct val="160000"/>
              </a:lnSpc>
            </a:pPr>
            <a:r>
              <a:rPr lang="en-US" sz="2400" dirty="0">
                <a:solidFill>
                  <a:srgbClr val="000000"/>
                </a:solidFill>
                <a:latin typeface="Verdana" panose="020B0604030504040204" pitchFamily="34" charset="0"/>
              </a:rPr>
              <a:t>The number of spaces is up to you as a programmer, the most common use is four, but it has to be at least one.</a:t>
            </a:r>
          </a:p>
          <a:p>
            <a:pPr algn="justLow">
              <a:lnSpc>
                <a:spcPct val="160000"/>
              </a:lnSpc>
            </a:pPr>
            <a:r>
              <a:rPr lang="en-US" sz="2400" dirty="0">
                <a:solidFill>
                  <a:srgbClr val="000000"/>
                </a:solidFill>
                <a:latin typeface="Verdana" panose="020B0604030504040204" pitchFamily="34" charset="0"/>
              </a:rPr>
              <a:t>Example</a:t>
            </a:r>
          </a:p>
          <a:p>
            <a:pPr marL="457200" lvl="1" indent="0">
              <a:buNone/>
            </a:pPr>
            <a:r>
              <a:rPr lang="en-US" sz="2600" b="0" i="0" dirty="0">
                <a:solidFill>
                  <a:srgbClr val="0000CD"/>
                </a:solidFill>
                <a:effectLst/>
                <a:latin typeface="Consolas" panose="020B0609020204030204" pitchFamily="49" charset="0"/>
              </a:rPr>
              <a:t>if</a:t>
            </a:r>
            <a:r>
              <a:rPr lang="en-US" sz="2600" b="0" i="0" dirty="0">
                <a:solidFill>
                  <a:srgbClr val="000000"/>
                </a:solidFill>
                <a:effectLst/>
                <a:latin typeface="Consolas" panose="020B0609020204030204" pitchFamily="49" charset="0"/>
              </a:rPr>
              <a:t> </a:t>
            </a:r>
            <a:r>
              <a:rPr lang="en-US" sz="2600" b="0" i="0" dirty="0">
                <a:solidFill>
                  <a:srgbClr val="FF0000"/>
                </a:solidFill>
                <a:effectLst/>
                <a:latin typeface="Consolas" panose="020B0609020204030204" pitchFamily="49" charset="0"/>
              </a:rPr>
              <a:t>5</a:t>
            </a:r>
            <a:r>
              <a:rPr lang="en-US" sz="2600" b="0" i="0" dirty="0">
                <a:solidFill>
                  <a:srgbClr val="000000"/>
                </a:solidFill>
                <a:effectLst/>
                <a:latin typeface="Consolas" panose="020B0609020204030204" pitchFamily="49" charset="0"/>
              </a:rPr>
              <a:t> &gt; </a:t>
            </a:r>
            <a:r>
              <a:rPr lang="en-US" sz="2600" b="0" i="0" dirty="0">
                <a:solidFill>
                  <a:srgbClr val="FF0000"/>
                </a:solidFill>
                <a:effectLst/>
                <a:latin typeface="Consolas" panose="020B0609020204030204" pitchFamily="49" charset="0"/>
              </a:rPr>
              <a:t>2</a:t>
            </a:r>
            <a:r>
              <a:rPr lang="en-US" sz="2600" b="0" i="0" dirty="0">
                <a:solidFill>
                  <a:srgbClr val="000000"/>
                </a:solidFill>
                <a:effectLst/>
                <a:latin typeface="Consolas" panose="020B0609020204030204" pitchFamily="49" charset="0"/>
              </a:rPr>
              <a:t>:</a:t>
            </a:r>
            <a:br>
              <a:rPr lang="en-US" sz="2600" b="0" i="0" dirty="0">
                <a:solidFill>
                  <a:srgbClr val="000000"/>
                </a:solidFill>
                <a:effectLst/>
                <a:latin typeface="Consolas" panose="020B0609020204030204" pitchFamily="49" charset="0"/>
              </a:rPr>
            </a:br>
            <a:r>
              <a:rPr lang="en-US" sz="2600" b="0" i="0" dirty="0">
                <a:solidFill>
                  <a:srgbClr val="000000"/>
                </a:solidFill>
                <a:effectLst/>
                <a:latin typeface="Consolas" panose="020B0609020204030204" pitchFamily="49" charset="0"/>
              </a:rPr>
              <a:t> </a:t>
            </a:r>
            <a:r>
              <a:rPr lang="en-US" sz="2600" b="0" i="0" dirty="0">
                <a:solidFill>
                  <a:srgbClr val="0000CD"/>
                </a:solidFill>
                <a:effectLst/>
                <a:latin typeface="Consolas" panose="020B0609020204030204" pitchFamily="49" charset="0"/>
              </a:rPr>
              <a:t>print</a:t>
            </a:r>
            <a:r>
              <a:rPr lang="en-US" sz="2600" b="0" i="0" dirty="0">
                <a:solidFill>
                  <a:srgbClr val="000000"/>
                </a:solidFill>
                <a:effectLst/>
                <a:latin typeface="Consolas" panose="020B0609020204030204" pitchFamily="49" charset="0"/>
              </a:rPr>
              <a:t>(</a:t>
            </a:r>
            <a:r>
              <a:rPr lang="en-US" sz="2600" b="0" i="0" dirty="0">
                <a:solidFill>
                  <a:srgbClr val="A52A2A"/>
                </a:solidFill>
                <a:effectLst/>
                <a:latin typeface="Consolas" panose="020B0609020204030204" pitchFamily="49" charset="0"/>
              </a:rPr>
              <a:t>"Five is greater than two!"</a:t>
            </a:r>
            <a:r>
              <a:rPr lang="en-US" sz="2600" b="0" i="0" dirty="0">
                <a:solidFill>
                  <a:srgbClr val="000000"/>
                </a:solidFill>
                <a:effectLst/>
                <a:latin typeface="Consolas" panose="020B0609020204030204" pitchFamily="49" charset="0"/>
              </a:rPr>
              <a:t>) </a:t>
            </a:r>
            <a:br>
              <a:rPr lang="en-US" sz="2600" b="0" i="0" dirty="0">
                <a:solidFill>
                  <a:srgbClr val="000000"/>
                </a:solidFill>
                <a:effectLst/>
                <a:latin typeface="Consolas" panose="020B0609020204030204" pitchFamily="49" charset="0"/>
              </a:rPr>
            </a:br>
            <a:r>
              <a:rPr lang="en-US" sz="2600" b="0" i="0" dirty="0">
                <a:solidFill>
                  <a:srgbClr val="0000CD"/>
                </a:solidFill>
                <a:effectLst/>
                <a:latin typeface="Consolas" panose="020B0609020204030204" pitchFamily="49" charset="0"/>
              </a:rPr>
              <a:t>if</a:t>
            </a:r>
            <a:r>
              <a:rPr lang="en-US" sz="2600" b="0" i="0" dirty="0">
                <a:solidFill>
                  <a:srgbClr val="000000"/>
                </a:solidFill>
                <a:effectLst/>
                <a:latin typeface="Consolas" panose="020B0609020204030204" pitchFamily="49" charset="0"/>
              </a:rPr>
              <a:t> </a:t>
            </a:r>
            <a:r>
              <a:rPr lang="en-US" sz="2600" b="0" i="0" dirty="0">
                <a:solidFill>
                  <a:srgbClr val="FF0000"/>
                </a:solidFill>
                <a:effectLst/>
                <a:latin typeface="Consolas" panose="020B0609020204030204" pitchFamily="49" charset="0"/>
              </a:rPr>
              <a:t>5</a:t>
            </a:r>
            <a:r>
              <a:rPr lang="en-US" sz="2600" b="0" i="0" dirty="0">
                <a:solidFill>
                  <a:srgbClr val="000000"/>
                </a:solidFill>
                <a:effectLst/>
                <a:latin typeface="Consolas" panose="020B0609020204030204" pitchFamily="49" charset="0"/>
              </a:rPr>
              <a:t> &gt; </a:t>
            </a:r>
            <a:r>
              <a:rPr lang="en-US" sz="2600" b="0" i="0" dirty="0">
                <a:solidFill>
                  <a:srgbClr val="FF0000"/>
                </a:solidFill>
                <a:effectLst/>
                <a:latin typeface="Consolas" panose="020B0609020204030204" pitchFamily="49" charset="0"/>
              </a:rPr>
              <a:t>2</a:t>
            </a:r>
            <a:r>
              <a:rPr lang="en-US" sz="2600" b="0" i="0" dirty="0">
                <a:solidFill>
                  <a:srgbClr val="000000"/>
                </a:solidFill>
                <a:effectLst/>
                <a:latin typeface="Consolas" panose="020B0609020204030204" pitchFamily="49" charset="0"/>
              </a:rPr>
              <a:t>:</a:t>
            </a:r>
            <a:br>
              <a:rPr lang="en-US" sz="2600" b="0" i="0" dirty="0">
                <a:solidFill>
                  <a:srgbClr val="000000"/>
                </a:solidFill>
                <a:effectLst/>
                <a:latin typeface="Consolas" panose="020B0609020204030204" pitchFamily="49" charset="0"/>
              </a:rPr>
            </a:br>
            <a:r>
              <a:rPr lang="en-US" sz="2600" b="0" i="0" dirty="0">
                <a:solidFill>
                  <a:srgbClr val="000000"/>
                </a:solidFill>
                <a:effectLst/>
                <a:latin typeface="Consolas" panose="020B0609020204030204" pitchFamily="49" charset="0"/>
              </a:rPr>
              <a:t>        </a:t>
            </a:r>
            <a:r>
              <a:rPr lang="en-US" sz="2600" b="0" i="0" dirty="0">
                <a:solidFill>
                  <a:srgbClr val="0000CD"/>
                </a:solidFill>
                <a:effectLst/>
                <a:latin typeface="Consolas" panose="020B0609020204030204" pitchFamily="49" charset="0"/>
              </a:rPr>
              <a:t>print</a:t>
            </a:r>
            <a:r>
              <a:rPr lang="en-US" sz="2600" b="0" i="0" dirty="0">
                <a:solidFill>
                  <a:srgbClr val="000000"/>
                </a:solidFill>
                <a:effectLst/>
                <a:latin typeface="Consolas" panose="020B0609020204030204" pitchFamily="49" charset="0"/>
              </a:rPr>
              <a:t>(</a:t>
            </a:r>
            <a:r>
              <a:rPr lang="en-US" sz="2600" b="0" i="0" dirty="0">
                <a:solidFill>
                  <a:srgbClr val="A52A2A"/>
                </a:solidFill>
                <a:effectLst/>
                <a:latin typeface="Consolas" panose="020B0609020204030204" pitchFamily="49" charset="0"/>
              </a:rPr>
              <a:t>"Five is greater than two!"</a:t>
            </a:r>
            <a:r>
              <a:rPr lang="en-US" sz="2600" b="0" i="0" dirty="0">
                <a:solidFill>
                  <a:srgbClr val="000000"/>
                </a:solidFill>
                <a:effectLst/>
                <a:latin typeface="Consolas" panose="020B0609020204030204" pitchFamily="49" charset="0"/>
              </a:rPr>
              <a:t>)</a:t>
            </a:r>
          </a:p>
          <a:p>
            <a:pPr algn="justLow">
              <a:lnSpc>
                <a:spcPct val="160000"/>
              </a:lnSpc>
            </a:pPr>
            <a:r>
              <a:rPr lang="en-US" sz="2400" dirty="0">
                <a:solidFill>
                  <a:srgbClr val="000000"/>
                </a:solidFill>
                <a:latin typeface="Verdana" panose="020B0604030504040204" pitchFamily="34" charset="0"/>
              </a:rPr>
              <a:t>You have to use the same number of spaces in the same block of code, otherwise Python will give you an error:</a:t>
            </a:r>
          </a:p>
          <a:p>
            <a:pPr algn="justLow">
              <a:lnSpc>
                <a:spcPct val="160000"/>
              </a:lnSpc>
            </a:pPr>
            <a:r>
              <a:rPr lang="en-US" sz="2400" b="1" dirty="0">
                <a:solidFill>
                  <a:srgbClr val="000000"/>
                </a:solidFill>
                <a:latin typeface="Verdana" panose="020B0604030504040204" pitchFamily="34" charset="0"/>
              </a:rPr>
              <a:t>Syntax Error:</a:t>
            </a:r>
          </a:p>
          <a:p>
            <a:pPr marL="457200" lvl="1" indent="0">
              <a:buNone/>
            </a:pPr>
            <a:r>
              <a:rPr lang="en-US" sz="2600" b="0" i="0" dirty="0">
                <a:solidFill>
                  <a:srgbClr val="0000CD"/>
                </a:solidFill>
                <a:effectLst/>
                <a:latin typeface="Consolas" panose="020B0609020204030204" pitchFamily="49" charset="0"/>
              </a:rPr>
              <a:t>if</a:t>
            </a:r>
            <a:r>
              <a:rPr lang="en-US" sz="2600" b="0" i="0" dirty="0">
                <a:solidFill>
                  <a:srgbClr val="000000"/>
                </a:solidFill>
                <a:effectLst/>
                <a:latin typeface="Consolas" panose="020B0609020204030204" pitchFamily="49" charset="0"/>
              </a:rPr>
              <a:t> </a:t>
            </a:r>
            <a:r>
              <a:rPr lang="en-US" sz="2600" b="0" i="0" dirty="0">
                <a:solidFill>
                  <a:srgbClr val="FF0000"/>
                </a:solidFill>
                <a:effectLst/>
                <a:latin typeface="Consolas" panose="020B0609020204030204" pitchFamily="49" charset="0"/>
              </a:rPr>
              <a:t>5</a:t>
            </a:r>
            <a:r>
              <a:rPr lang="en-US" sz="2600" b="0" i="0" dirty="0">
                <a:solidFill>
                  <a:srgbClr val="000000"/>
                </a:solidFill>
                <a:effectLst/>
                <a:latin typeface="Consolas" panose="020B0609020204030204" pitchFamily="49" charset="0"/>
              </a:rPr>
              <a:t> &gt; </a:t>
            </a:r>
            <a:r>
              <a:rPr lang="en-US" sz="2600" b="0" i="0" dirty="0">
                <a:solidFill>
                  <a:srgbClr val="FF0000"/>
                </a:solidFill>
                <a:effectLst/>
                <a:latin typeface="Consolas" panose="020B0609020204030204" pitchFamily="49" charset="0"/>
              </a:rPr>
              <a:t>2</a:t>
            </a:r>
            <a:r>
              <a:rPr lang="en-US" sz="2600" b="0" i="0" dirty="0">
                <a:solidFill>
                  <a:srgbClr val="000000"/>
                </a:solidFill>
                <a:effectLst/>
                <a:latin typeface="Consolas" panose="020B0609020204030204" pitchFamily="49" charset="0"/>
              </a:rPr>
              <a:t>:</a:t>
            </a:r>
            <a:br>
              <a:rPr lang="en-US" sz="2600" b="0" i="0" dirty="0">
                <a:solidFill>
                  <a:srgbClr val="000000"/>
                </a:solidFill>
                <a:effectLst/>
                <a:latin typeface="Consolas" panose="020B0609020204030204" pitchFamily="49" charset="0"/>
              </a:rPr>
            </a:br>
            <a:r>
              <a:rPr lang="en-US" sz="2600" b="0" i="0" dirty="0">
                <a:solidFill>
                  <a:srgbClr val="000000"/>
                </a:solidFill>
                <a:effectLst/>
                <a:latin typeface="Consolas" panose="020B0609020204030204" pitchFamily="49" charset="0"/>
              </a:rPr>
              <a:t> </a:t>
            </a:r>
            <a:r>
              <a:rPr lang="en-US" sz="2600" b="0" i="0" dirty="0">
                <a:solidFill>
                  <a:srgbClr val="0000CD"/>
                </a:solidFill>
                <a:effectLst/>
                <a:latin typeface="Consolas" panose="020B0609020204030204" pitchFamily="49" charset="0"/>
              </a:rPr>
              <a:t>print</a:t>
            </a:r>
            <a:r>
              <a:rPr lang="en-US" sz="2600" b="0" i="0" dirty="0">
                <a:solidFill>
                  <a:srgbClr val="000000"/>
                </a:solidFill>
                <a:effectLst/>
                <a:latin typeface="Consolas" panose="020B0609020204030204" pitchFamily="49" charset="0"/>
              </a:rPr>
              <a:t>(</a:t>
            </a:r>
            <a:r>
              <a:rPr lang="en-US" sz="2600" b="0" i="0" dirty="0">
                <a:solidFill>
                  <a:srgbClr val="A52A2A"/>
                </a:solidFill>
                <a:effectLst/>
                <a:latin typeface="Consolas" panose="020B0609020204030204" pitchFamily="49" charset="0"/>
              </a:rPr>
              <a:t>"Five is greater than two!"</a:t>
            </a:r>
            <a:r>
              <a:rPr lang="en-US" sz="2600" b="0" i="0" dirty="0">
                <a:solidFill>
                  <a:srgbClr val="000000"/>
                </a:solidFill>
                <a:effectLst/>
                <a:latin typeface="Consolas" panose="020B0609020204030204" pitchFamily="49" charset="0"/>
              </a:rPr>
              <a:t>)</a:t>
            </a:r>
            <a:br>
              <a:rPr lang="en-US" sz="2600" b="0" i="0" dirty="0">
                <a:solidFill>
                  <a:srgbClr val="000000"/>
                </a:solidFill>
                <a:effectLst/>
                <a:latin typeface="Consolas" panose="020B0609020204030204" pitchFamily="49" charset="0"/>
              </a:rPr>
            </a:br>
            <a:r>
              <a:rPr lang="en-US" sz="2600" b="0" i="0" dirty="0">
                <a:solidFill>
                  <a:srgbClr val="000000"/>
                </a:solidFill>
                <a:effectLst/>
                <a:latin typeface="Consolas" panose="020B0609020204030204" pitchFamily="49" charset="0"/>
              </a:rPr>
              <a:t>        </a:t>
            </a:r>
            <a:r>
              <a:rPr lang="en-US" sz="2600" b="0" i="0" dirty="0">
                <a:solidFill>
                  <a:srgbClr val="0000CD"/>
                </a:solidFill>
                <a:effectLst/>
                <a:latin typeface="Consolas" panose="020B0609020204030204" pitchFamily="49" charset="0"/>
              </a:rPr>
              <a:t>print</a:t>
            </a:r>
            <a:r>
              <a:rPr lang="en-US" sz="2600" b="0" i="0" dirty="0">
                <a:solidFill>
                  <a:srgbClr val="000000"/>
                </a:solidFill>
                <a:effectLst/>
                <a:latin typeface="Consolas" panose="020B0609020204030204" pitchFamily="49" charset="0"/>
              </a:rPr>
              <a:t>(</a:t>
            </a:r>
            <a:r>
              <a:rPr lang="en-US" sz="2600" b="0" i="0" dirty="0">
                <a:solidFill>
                  <a:srgbClr val="A52A2A"/>
                </a:solidFill>
                <a:effectLst/>
                <a:latin typeface="Consolas" panose="020B0609020204030204" pitchFamily="49" charset="0"/>
              </a:rPr>
              <a:t>"Five is greater than two!"</a:t>
            </a:r>
            <a:r>
              <a:rPr lang="en-US" sz="2600" b="0" i="0" dirty="0">
                <a:solidFill>
                  <a:srgbClr val="000000"/>
                </a:solidFill>
                <a:effectLst/>
                <a:latin typeface="Consolas" panose="020B0609020204030204" pitchFamily="49" charset="0"/>
              </a:rPr>
              <a:t>)</a:t>
            </a:r>
          </a:p>
          <a:p>
            <a:endParaRPr lang="en-US" dirty="0"/>
          </a:p>
        </p:txBody>
      </p:sp>
    </p:spTree>
    <p:extLst>
      <p:ext uri="{BB962C8B-B14F-4D97-AF65-F5344CB8AC3E}">
        <p14:creationId xmlns:p14="http://schemas.microsoft.com/office/powerpoint/2010/main" val="2751273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C575A-504E-A0DA-BCEE-C33A82C605FE}"/>
              </a:ext>
            </a:extLst>
          </p:cNvPr>
          <p:cNvSpPr>
            <a:spLocks noGrp="1"/>
          </p:cNvSpPr>
          <p:nvPr>
            <p:ph type="title"/>
          </p:nvPr>
        </p:nvSpPr>
        <p:spPr>
          <a:xfrm>
            <a:off x="838200" y="365126"/>
            <a:ext cx="10515600" cy="864068"/>
          </a:xfrm>
        </p:spPr>
        <p:txBody>
          <a:bodyPr/>
          <a:lstStyle/>
          <a:p>
            <a:r>
              <a:rPr lang="en-US" sz="36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Comments</a:t>
            </a:r>
          </a:p>
        </p:txBody>
      </p:sp>
      <p:sp>
        <p:nvSpPr>
          <p:cNvPr id="3" name="Content Placeholder 2">
            <a:extLst>
              <a:ext uri="{FF2B5EF4-FFF2-40B4-BE49-F238E27FC236}">
                <a16:creationId xmlns:a16="http://schemas.microsoft.com/office/drawing/2014/main" id="{CDD87465-2049-DF14-224B-DEDA058A4EBA}"/>
              </a:ext>
            </a:extLst>
          </p:cNvPr>
          <p:cNvSpPr>
            <a:spLocks noGrp="1"/>
          </p:cNvSpPr>
          <p:nvPr>
            <p:ph idx="1"/>
          </p:nvPr>
        </p:nvSpPr>
        <p:spPr>
          <a:xfrm>
            <a:off x="482183" y="1229194"/>
            <a:ext cx="11227633" cy="5156616"/>
          </a:xfrm>
        </p:spPr>
        <p:txBody>
          <a:bodyPr>
            <a:normAutofit/>
          </a:bodyPr>
          <a:lstStyle/>
          <a:p>
            <a:pPr algn="justLow">
              <a:lnSpc>
                <a:spcPct val="150000"/>
              </a:lnSpc>
            </a:pPr>
            <a:r>
              <a:rPr lang="en-US" sz="2400" dirty="0">
                <a:solidFill>
                  <a:srgbClr val="000000"/>
                </a:solidFill>
                <a:latin typeface="Verdana" panose="020B0604030504040204" pitchFamily="34" charset="0"/>
              </a:rPr>
              <a:t>Comments can be used to </a:t>
            </a:r>
          </a:p>
          <a:p>
            <a:pPr lvl="1" algn="justLow">
              <a:lnSpc>
                <a:spcPct val="150000"/>
              </a:lnSpc>
            </a:pPr>
            <a:r>
              <a:rPr lang="en-US" sz="2000" dirty="0">
                <a:solidFill>
                  <a:srgbClr val="000000"/>
                </a:solidFill>
                <a:latin typeface="Verdana" panose="020B0604030504040204" pitchFamily="34" charset="0"/>
              </a:rPr>
              <a:t>explain Python code.</a:t>
            </a:r>
          </a:p>
          <a:p>
            <a:pPr lvl="1" algn="justLow">
              <a:lnSpc>
                <a:spcPct val="150000"/>
              </a:lnSpc>
            </a:pPr>
            <a:r>
              <a:rPr lang="en-US" sz="2000" dirty="0">
                <a:solidFill>
                  <a:srgbClr val="000000"/>
                </a:solidFill>
                <a:latin typeface="Verdana" panose="020B0604030504040204" pitchFamily="34" charset="0"/>
              </a:rPr>
              <a:t>make the code more readable.</a:t>
            </a:r>
          </a:p>
          <a:p>
            <a:pPr lvl="1" algn="justLow">
              <a:lnSpc>
                <a:spcPct val="150000"/>
              </a:lnSpc>
            </a:pPr>
            <a:r>
              <a:rPr lang="en-US" sz="2000" dirty="0">
                <a:solidFill>
                  <a:srgbClr val="000000"/>
                </a:solidFill>
                <a:latin typeface="Verdana" panose="020B0604030504040204" pitchFamily="34" charset="0"/>
              </a:rPr>
              <a:t>to prevent execution when testing code.</a:t>
            </a:r>
          </a:p>
          <a:p>
            <a:pPr algn="justLow">
              <a:lnSpc>
                <a:spcPct val="150000"/>
              </a:lnSpc>
            </a:pPr>
            <a:r>
              <a:rPr lang="en-US" sz="2400" dirty="0">
                <a:solidFill>
                  <a:srgbClr val="000000"/>
                </a:solidFill>
                <a:latin typeface="Verdana" panose="020B0604030504040204" pitchFamily="34" charset="0"/>
              </a:rPr>
              <a:t>Comments starts with a #, and Python will ignore them:</a:t>
            </a:r>
          </a:p>
          <a:p>
            <a:pPr algn="justLow">
              <a:lnSpc>
                <a:spcPct val="150000"/>
              </a:lnSpc>
            </a:pPr>
            <a:r>
              <a:rPr lang="en-US" sz="2400" dirty="0">
                <a:solidFill>
                  <a:srgbClr val="000000"/>
                </a:solidFill>
                <a:latin typeface="Verdana" panose="020B0604030504040204" pitchFamily="34" charset="0"/>
              </a:rPr>
              <a:t>Example</a:t>
            </a:r>
          </a:p>
          <a:p>
            <a:pPr marL="457200" lvl="1" indent="0">
              <a:buNone/>
            </a:pPr>
            <a:r>
              <a:rPr lang="en-US" b="0" i="0" dirty="0">
                <a:solidFill>
                  <a:srgbClr val="008000"/>
                </a:solidFill>
                <a:effectLst/>
                <a:latin typeface="Consolas" panose="020B0609020204030204" pitchFamily="49" charset="0"/>
              </a:rPr>
              <a:t>#This is a comment</a:t>
            </a:r>
            <a:br>
              <a:rPr lang="en-US" b="0" i="0" dirty="0">
                <a:solidFill>
                  <a:srgbClr val="008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"Hello, World!"</a:t>
            </a:r>
            <a:r>
              <a:rPr lang="en-US" b="0" i="0" dirty="0">
                <a:solidFill>
                  <a:srgbClr val="000000"/>
                </a:solidFill>
                <a:effectLst/>
                <a:latin typeface="Consolas" panose="020B0609020204030204" pitchFamily="49" charset="0"/>
              </a:rPr>
              <a:t>)</a:t>
            </a:r>
          </a:p>
          <a:p>
            <a:endParaRPr lang="en-US" dirty="0"/>
          </a:p>
        </p:txBody>
      </p:sp>
    </p:spTree>
    <p:extLst>
      <p:ext uri="{BB962C8B-B14F-4D97-AF65-F5344CB8AC3E}">
        <p14:creationId xmlns:p14="http://schemas.microsoft.com/office/powerpoint/2010/main" val="3544441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9BAF0F-BD5F-2928-BEDA-2BCE4A3BD4EA}"/>
              </a:ext>
            </a:extLst>
          </p:cNvPr>
          <p:cNvSpPr>
            <a:spLocks noGrp="1"/>
          </p:cNvSpPr>
          <p:nvPr>
            <p:ph idx="1"/>
          </p:nvPr>
        </p:nvSpPr>
        <p:spPr>
          <a:xfrm>
            <a:off x="838200" y="794479"/>
            <a:ext cx="10515600" cy="5382484"/>
          </a:xfrm>
        </p:spPr>
        <p:txBody>
          <a:bodyPr>
            <a:normAutofit/>
          </a:bodyPr>
          <a:lstStyle/>
          <a:p>
            <a:pPr algn="justLow">
              <a:lnSpc>
                <a:spcPct val="150000"/>
              </a:lnSpc>
            </a:pPr>
            <a:r>
              <a:rPr lang="en-US" sz="2400" dirty="0">
                <a:solidFill>
                  <a:srgbClr val="000000"/>
                </a:solidFill>
                <a:latin typeface="Verdana" panose="020B0604030504040204" pitchFamily="34" charset="0"/>
              </a:rPr>
              <a:t>Comments can be placed at the end of a line, and Python will ignore the rest of the line:</a:t>
            </a:r>
          </a:p>
          <a:p>
            <a:pPr algn="justLow">
              <a:lnSpc>
                <a:spcPct val="150000"/>
              </a:lnSpc>
            </a:pPr>
            <a:r>
              <a:rPr lang="en-US" sz="2400" dirty="0">
                <a:solidFill>
                  <a:srgbClr val="000000"/>
                </a:solidFill>
                <a:latin typeface="Verdana" panose="020B0604030504040204" pitchFamily="34" charset="0"/>
              </a:rPr>
              <a:t>Example</a:t>
            </a:r>
          </a:p>
          <a:p>
            <a:pPr marL="0" indent="0" algn="l">
              <a:buNone/>
            </a:pPr>
            <a:r>
              <a:rPr lang="en-US" sz="2400" b="0" i="0" dirty="0">
                <a:solidFill>
                  <a:srgbClr val="0000CD"/>
                </a:solidFill>
                <a:effectLst/>
                <a:latin typeface="Consolas" panose="020B0609020204030204" pitchFamily="49" charset="0"/>
              </a:rPr>
              <a:t>print</a:t>
            </a:r>
            <a:r>
              <a:rPr lang="en-US" sz="2400" b="0" i="0" dirty="0">
                <a:solidFill>
                  <a:srgbClr val="000000"/>
                </a:solidFill>
                <a:effectLst/>
                <a:latin typeface="Consolas" panose="020B0609020204030204" pitchFamily="49" charset="0"/>
              </a:rPr>
              <a:t>(</a:t>
            </a:r>
            <a:r>
              <a:rPr lang="en-US" sz="2400" b="0" i="0" dirty="0">
                <a:solidFill>
                  <a:srgbClr val="A52A2A"/>
                </a:solidFill>
                <a:effectLst/>
                <a:latin typeface="Consolas" panose="020B0609020204030204" pitchFamily="49" charset="0"/>
              </a:rPr>
              <a:t>"Hello, World!"</a:t>
            </a:r>
            <a:r>
              <a:rPr lang="en-US" sz="2400" b="0" i="0" dirty="0">
                <a:solidFill>
                  <a:srgbClr val="000000"/>
                </a:solidFill>
                <a:effectLst/>
                <a:latin typeface="Consolas" panose="020B0609020204030204" pitchFamily="49" charset="0"/>
              </a:rPr>
              <a:t>) </a:t>
            </a:r>
            <a:r>
              <a:rPr lang="en-US" sz="2400" b="0" i="0" dirty="0">
                <a:solidFill>
                  <a:srgbClr val="008000"/>
                </a:solidFill>
                <a:effectLst/>
                <a:latin typeface="Consolas" panose="020B0609020204030204" pitchFamily="49" charset="0"/>
              </a:rPr>
              <a:t>#This is a comment</a:t>
            </a:r>
            <a:endParaRPr lang="en-US" sz="2400" b="0" i="0" dirty="0">
              <a:solidFill>
                <a:srgbClr val="000000"/>
              </a:solidFill>
              <a:effectLst/>
              <a:latin typeface="Consolas" panose="020B0609020204030204" pitchFamily="49" charset="0"/>
            </a:endParaRPr>
          </a:p>
          <a:p>
            <a:pPr algn="justLow">
              <a:lnSpc>
                <a:spcPct val="150000"/>
              </a:lnSpc>
            </a:pPr>
            <a:r>
              <a:rPr lang="en-US" sz="2400" dirty="0">
                <a:solidFill>
                  <a:srgbClr val="000000"/>
                </a:solidFill>
                <a:latin typeface="Verdana" panose="020B0604030504040204" pitchFamily="34" charset="0"/>
              </a:rPr>
              <a:t>A comment does not have to be text that explains the code, it can also be used to prevent Python from executing code:</a:t>
            </a:r>
          </a:p>
          <a:p>
            <a:pPr algn="justLow">
              <a:lnSpc>
                <a:spcPct val="150000"/>
              </a:lnSpc>
            </a:pPr>
            <a:r>
              <a:rPr lang="en-US" sz="2400" dirty="0">
                <a:solidFill>
                  <a:srgbClr val="000000"/>
                </a:solidFill>
                <a:latin typeface="Verdana" panose="020B0604030504040204" pitchFamily="34" charset="0"/>
              </a:rPr>
              <a:t>Example</a:t>
            </a:r>
          </a:p>
          <a:p>
            <a:pPr marL="457200" lvl="1" indent="0">
              <a:buNone/>
            </a:pPr>
            <a:r>
              <a:rPr lang="en-US" b="0" i="0" dirty="0">
                <a:solidFill>
                  <a:srgbClr val="008000"/>
                </a:solidFill>
                <a:effectLst/>
                <a:latin typeface="Consolas" panose="020B0609020204030204" pitchFamily="49" charset="0"/>
              </a:rPr>
              <a:t>#print("Hello, World!")</a:t>
            </a:r>
            <a:br>
              <a:rPr lang="en-US" b="0" i="0" dirty="0">
                <a:solidFill>
                  <a:srgbClr val="008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"Cheers, Mate!"</a:t>
            </a:r>
            <a:r>
              <a:rPr lang="en-US" b="0" i="0" dirty="0">
                <a:solidFill>
                  <a:srgbClr val="000000"/>
                </a:solidFill>
                <a:effectLst/>
                <a:latin typeface="Consolas" panose="020B0609020204030204" pitchFamily="49" charset="0"/>
              </a:rPr>
              <a:t>)</a:t>
            </a:r>
          </a:p>
          <a:p>
            <a:endParaRPr lang="en-US" dirty="0"/>
          </a:p>
        </p:txBody>
      </p:sp>
    </p:spTree>
    <p:extLst>
      <p:ext uri="{BB962C8B-B14F-4D97-AF65-F5344CB8AC3E}">
        <p14:creationId xmlns:p14="http://schemas.microsoft.com/office/powerpoint/2010/main" val="615157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5D43E-8B84-EB5B-57C5-9B1A5C2F21C5}"/>
              </a:ext>
            </a:extLst>
          </p:cNvPr>
          <p:cNvSpPr>
            <a:spLocks noGrp="1"/>
          </p:cNvSpPr>
          <p:nvPr>
            <p:ph type="title"/>
          </p:nvPr>
        </p:nvSpPr>
        <p:spPr>
          <a:xfrm>
            <a:off x="838200" y="365125"/>
            <a:ext cx="10515600" cy="954009"/>
          </a:xfrm>
        </p:spPr>
        <p:txBody>
          <a:bodyPr/>
          <a:lstStyle/>
          <a:p>
            <a:r>
              <a:rPr lang="en-US" sz="3600" b="1" dirty="0">
                <a:solidFill>
                  <a:srgbClr val="000000"/>
                </a:solidFill>
                <a:latin typeface="Segoe UI" panose="020B0502040204020203" pitchFamily="34" charset="0"/>
              </a:rPr>
              <a:t>Multi</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Line</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Comments</a:t>
            </a:r>
          </a:p>
        </p:txBody>
      </p:sp>
      <p:sp>
        <p:nvSpPr>
          <p:cNvPr id="3" name="Content Placeholder 2">
            <a:extLst>
              <a:ext uri="{FF2B5EF4-FFF2-40B4-BE49-F238E27FC236}">
                <a16:creationId xmlns:a16="http://schemas.microsoft.com/office/drawing/2014/main" id="{B9D7CAA8-55DF-B16A-2B3A-00E573F5C78D}"/>
              </a:ext>
            </a:extLst>
          </p:cNvPr>
          <p:cNvSpPr>
            <a:spLocks noGrp="1"/>
          </p:cNvSpPr>
          <p:nvPr>
            <p:ph idx="1"/>
          </p:nvPr>
        </p:nvSpPr>
        <p:spPr>
          <a:xfrm>
            <a:off x="838200" y="1319134"/>
            <a:ext cx="10515600" cy="4857829"/>
          </a:xfrm>
        </p:spPr>
        <p:txBody>
          <a:bodyPr/>
          <a:lstStyle/>
          <a:p>
            <a:pPr algn="justLow">
              <a:lnSpc>
                <a:spcPct val="140000"/>
              </a:lnSpc>
            </a:pPr>
            <a:r>
              <a:rPr lang="en-US" sz="2400" dirty="0">
                <a:solidFill>
                  <a:srgbClr val="000000"/>
                </a:solidFill>
                <a:latin typeface="Verdana" panose="020B0604030504040204" pitchFamily="34" charset="0"/>
              </a:rPr>
              <a:t>Python does not really have a syntax for multi line comments.</a:t>
            </a:r>
          </a:p>
          <a:p>
            <a:pPr algn="justLow">
              <a:lnSpc>
                <a:spcPct val="140000"/>
              </a:lnSpc>
            </a:pPr>
            <a:r>
              <a:rPr lang="en-US" sz="2400" dirty="0">
                <a:solidFill>
                  <a:srgbClr val="000000"/>
                </a:solidFill>
                <a:latin typeface="Verdana" panose="020B0604030504040204" pitchFamily="34" charset="0"/>
              </a:rPr>
              <a:t>To add a multiline comment you could insert a # for each line:</a:t>
            </a:r>
          </a:p>
          <a:p>
            <a:pPr algn="l"/>
            <a:r>
              <a:rPr lang="en-US" sz="2400" b="0" i="0" dirty="0">
                <a:solidFill>
                  <a:srgbClr val="000000"/>
                </a:solidFill>
                <a:effectLst/>
                <a:latin typeface="Segoe UI" panose="020B0502040204020203" pitchFamily="34" charset="0"/>
              </a:rPr>
              <a:t>Example</a:t>
            </a:r>
          </a:p>
          <a:p>
            <a:pPr marL="914400" lvl="2" indent="0">
              <a:buNone/>
            </a:pPr>
            <a:r>
              <a:rPr lang="en-US" sz="2400" b="0" i="0" dirty="0">
                <a:solidFill>
                  <a:srgbClr val="008000"/>
                </a:solidFill>
                <a:effectLst/>
                <a:latin typeface="Consolas" panose="020B0609020204030204" pitchFamily="49" charset="0"/>
              </a:rPr>
              <a:t>#This is a comment</a:t>
            </a:r>
            <a:br>
              <a:rPr lang="en-US" sz="2400" b="0" i="0" dirty="0">
                <a:solidFill>
                  <a:srgbClr val="008000"/>
                </a:solidFill>
                <a:effectLst/>
                <a:latin typeface="Consolas" panose="020B0609020204030204" pitchFamily="49" charset="0"/>
              </a:rPr>
            </a:br>
            <a:r>
              <a:rPr lang="en-US" sz="2400" b="0" i="0" dirty="0">
                <a:solidFill>
                  <a:srgbClr val="008000"/>
                </a:solidFill>
                <a:effectLst/>
                <a:latin typeface="Consolas" panose="020B0609020204030204" pitchFamily="49" charset="0"/>
              </a:rPr>
              <a:t>#written in</a:t>
            </a:r>
            <a:br>
              <a:rPr lang="en-US" sz="2400" b="0" i="0" dirty="0">
                <a:solidFill>
                  <a:srgbClr val="008000"/>
                </a:solidFill>
                <a:effectLst/>
                <a:latin typeface="Consolas" panose="020B0609020204030204" pitchFamily="49" charset="0"/>
              </a:rPr>
            </a:br>
            <a:r>
              <a:rPr lang="en-US" sz="2400" b="0" i="0" dirty="0">
                <a:solidFill>
                  <a:srgbClr val="008000"/>
                </a:solidFill>
                <a:effectLst/>
                <a:latin typeface="Consolas" panose="020B0609020204030204" pitchFamily="49" charset="0"/>
              </a:rPr>
              <a:t>#more than just one line</a:t>
            </a:r>
            <a:br>
              <a:rPr lang="en-US" sz="2400" b="0" i="0" dirty="0">
                <a:solidFill>
                  <a:srgbClr val="008000"/>
                </a:solidFill>
                <a:effectLst/>
                <a:latin typeface="Consolas" panose="020B0609020204030204" pitchFamily="49" charset="0"/>
              </a:rPr>
            </a:br>
            <a:r>
              <a:rPr lang="en-US" sz="2400" b="0" i="0" dirty="0">
                <a:solidFill>
                  <a:srgbClr val="0000CD"/>
                </a:solidFill>
                <a:effectLst/>
                <a:latin typeface="Consolas" panose="020B0609020204030204" pitchFamily="49" charset="0"/>
              </a:rPr>
              <a:t>print</a:t>
            </a:r>
            <a:r>
              <a:rPr lang="en-US" sz="2400" b="0" i="0" dirty="0">
                <a:solidFill>
                  <a:srgbClr val="000000"/>
                </a:solidFill>
                <a:effectLst/>
                <a:latin typeface="Consolas" panose="020B0609020204030204" pitchFamily="49" charset="0"/>
              </a:rPr>
              <a:t>(</a:t>
            </a:r>
            <a:r>
              <a:rPr lang="en-US" sz="2400" b="0" i="0" dirty="0">
                <a:solidFill>
                  <a:srgbClr val="A52A2A"/>
                </a:solidFill>
                <a:effectLst/>
                <a:latin typeface="Consolas" panose="020B0609020204030204" pitchFamily="49" charset="0"/>
              </a:rPr>
              <a:t>"Hello, World!"</a:t>
            </a:r>
            <a:r>
              <a:rPr lang="en-US" sz="2400" b="0" i="0" dirty="0">
                <a:solidFill>
                  <a:srgbClr val="000000"/>
                </a:solidFill>
                <a:effectLst/>
                <a:latin typeface="Consolas" panose="020B0609020204030204" pitchFamily="49" charset="0"/>
              </a:rPr>
              <a:t>)</a:t>
            </a:r>
          </a:p>
          <a:p>
            <a:endParaRPr lang="en-US" dirty="0"/>
          </a:p>
        </p:txBody>
      </p:sp>
    </p:spTree>
    <p:extLst>
      <p:ext uri="{BB962C8B-B14F-4D97-AF65-F5344CB8AC3E}">
        <p14:creationId xmlns:p14="http://schemas.microsoft.com/office/powerpoint/2010/main" val="905488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C5E88D-64F9-82C4-C129-1B6CE8B07FAC}"/>
              </a:ext>
            </a:extLst>
          </p:cNvPr>
          <p:cNvSpPr>
            <a:spLocks noGrp="1"/>
          </p:cNvSpPr>
          <p:nvPr>
            <p:ph idx="1"/>
          </p:nvPr>
        </p:nvSpPr>
        <p:spPr>
          <a:xfrm>
            <a:off x="359763" y="419726"/>
            <a:ext cx="11242623" cy="5757238"/>
          </a:xfrm>
        </p:spPr>
        <p:txBody>
          <a:bodyPr>
            <a:normAutofit lnSpcReduction="10000"/>
          </a:bodyPr>
          <a:lstStyle/>
          <a:p>
            <a:pPr algn="justLow">
              <a:lnSpc>
                <a:spcPct val="170000"/>
              </a:lnSpc>
            </a:pPr>
            <a:r>
              <a:rPr lang="en-US" sz="2400" dirty="0">
                <a:solidFill>
                  <a:srgbClr val="000000"/>
                </a:solidFill>
                <a:latin typeface="Verdana" panose="020B0604030504040204" pitchFamily="34" charset="0"/>
              </a:rPr>
              <a:t>Or, not quite as intended, you can use a multiline string.</a:t>
            </a:r>
          </a:p>
          <a:p>
            <a:pPr algn="justLow">
              <a:lnSpc>
                <a:spcPct val="170000"/>
              </a:lnSpc>
            </a:pPr>
            <a:r>
              <a:rPr lang="en-US" sz="2400" dirty="0">
                <a:solidFill>
                  <a:srgbClr val="000000"/>
                </a:solidFill>
                <a:latin typeface="Verdana" panose="020B0604030504040204" pitchFamily="34" charset="0"/>
              </a:rPr>
              <a:t>Since Python will ignore string literals that are not assigned to a variable, you can add a multiline string (triple quotes) in your code, and place your comment inside it:</a:t>
            </a:r>
          </a:p>
          <a:p>
            <a:pPr algn="justLow">
              <a:lnSpc>
                <a:spcPct val="170000"/>
              </a:lnSpc>
            </a:pPr>
            <a:r>
              <a:rPr lang="en-US" sz="2400" dirty="0">
                <a:solidFill>
                  <a:srgbClr val="000000"/>
                </a:solidFill>
                <a:latin typeface="Verdana" panose="020B0604030504040204" pitchFamily="34" charset="0"/>
              </a:rPr>
              <a:t>Example</a:t>
            </a:r>
          </a:p>
          <a:p>
            <a:pPr marL="457200" lvl="1" indent="0">
              <a:lnSpc>
                <a:spcPct val="120000"/>
              </a:lnSpc>
              <a:buNone/>
            </a:pPr>
            <a:r>
              <a:rPr lang="en-US" b="0" i="0" dirty="0">
                <a:solidFill>
                  <a:srgbClr val="A52A2A"/>
                </a:solidFill>
                <a:effectLst/>
                <a:latin typeface="Consolas" panose="020B0609020204030204" pitchFamily="49" charset="0"/>
              </a:rPr>
              <a:t>"""</a:t>
            </a:r>
            <a:br>
              <a:rPr lang="en-US" b="0" i="0" dirty="0">
                <a:solidFill>
                  <a:srgbClr val="A52A2A"/>
                </a:solidFill>
                <a:effectLst/>
                <a:latin typeface="Consolas" panose="020B0609020204030204" pitchFamily="49" charset="0"/>
              </a:rPr>
            </a:br>
            <a:r>
              <a:rPr lang="en-US" b="0" i="0" dirty="0">
                <a:solidFill>
                  <a:srgbClr val="A52A2A"/>
                </a:solidFill>
                <a:effectLst/>
                <a:latin typeface="Consolas" panose="020B0609020204030204" pitchFamily="49" charset="0"/>
              </a:rPr>
              <a:t>This is a comment</a:t>
            </a:r>
            <a:br>
              <a:rPr lang="en-US" b="0" i="0" dirty="0">
                <a:solidFill>
                  <a:srgbClr val="A52A2A"/>
                </a:solidFill>
                <a:effectLst/>
                <a:latin typeface="Consolas" panose="020B0609020204030204" pitchFamily="49" charset="0"/>
              </a:rPr>
            </a:br>
            <a:r>
              <a:rPr lang="en-US" b="0" i="0" dirty="0">
                <a:solidFill>
                  <a:srgbClr val="A52A2A"/>
                </a:solidFill>
                <a:effectLst/>
                <a:latin typeface="Consolas" panose="020B0609020204030204" pitchFamily="49" charset="0"/>
              </a:rPr>
              <a:t>written in</a:t>
            </a:r>
            <a:br>
              <a:rPr lang="en-US" b="0" i="0" dirty="0">
                <a:solidFill>
                  <a:srgbClr val="A52A2A"/>
                </a:solidFill>
                <a:effectLst/>
                <a:latin typeface="Consolas" panose="020B0609020204030204" pitchFamily="49" charset="0"/>
              </a:rPr>
            </a:br>
            <a:r>
              <a:rPr lang="en-US" b="0" i="0" dirty="0">
                <a:solidFill>
                  <a:srgbClr val="A52A2A"/>
                </a:solidFill>
                <a:effectLst/>
                <a:latin typeface="Consolas" panose="020B0609020204030204" pitchFamily="49" charset="0"/>
              </a:rPr>
              <a:t>more than just one line</a:t>
            </a:r>
            <a:br>
              <a:rPr lang="en-US" b="0" i="0" dirty="0">
                <a:solidFill>
                  <a:srgbClr val="A52A2A"/>
                </a:solidFill>
                <a:effectLst/>
                <a:latin typeface="Consolas" panose="020B0609020204030204" pitchFamily="49" charset="0"/>
              </a:rPr>
            </a:br>
            <a:r>
              <a:rPr lang="en-US" b="0" i="0" dirty="0">
                <a:solidFill>
                  <a:srgbClr val="A52A2A"/>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"Hello, World!"</a:t>
            </a:r>
            <a:r>
              <a:rPr lang="en-US" b="0" i="0" dirty="0">
                <a:solidFill>
                  <a:srgbClr val="000000"/>
                </a:solidFill>
                <a:effectLst/>
                <a:latin typeface="Consolas" panose="020B0609020204030204" pitchFamily="49" charset="0"/>
              </a:rPr>
              <a:t>)</a:t>
            </a:r>
          </a:p>
        </p:txBody>
      </p:sp>
    </p:spTree>
    <p:extLst>
      <p:ext uri="{BB962C8B-B14F-4D97-AF65-F5344CB8AC3E}">
        <p14:creationId xmlns:p14="http://schemas.microsoft.com/office/powerpoint/2010/main" val="2195841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74554-E4D0-D5D3-3F17-9BE9AEABF16E}"/>
              </a:ext>
            </a:extLst>
          </p:cNvPr>
          <p:cNvSpPr>
            <a:spLocks noGrp="1"/>
          </p:cNvSpPr>
          <p:nvPr>
            <p:ph type="title"/>
          </p:nvPr>
        </p:nvSpPr>
        <p:spPr>
          <a:xfrm>
            <a:off x="838200" y="365126"/>
            <a:ext cx="10515600" cy="819098"/>
          </a:xfrm>
        </p:spPr>
        <p:txBody>
          <a:bodyPr/>
          <a:lstStyle/>
          <a:p>
            <a:r>
              <a:rPr lang="en-US" sz="36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Variables</a:t>
            </a:r>
          </a:p>
        </p:txBody>
      </p:sp>
      <p:sp>
        <p:nvSpPr>
          <p:cNvPr id="3" name="Content Placeholder 2">
            <a:extLst>
              <a:ext uri="{FF2B5EF4-FFF2-40B4-BE49-F238E27FC236}">
                <a16:creationId xmlns:a16="http://schemas.microsoft.com/office/drawing/2014/main" id="{775512A1-C31D-98AB-D94A-398E8F74B1B0}"/>
              </a:ext>
            </a:extLst>
          </p:cNvPr>
          <p:cNvSpPr>
            <a:spLocks noGrp="1"/>
          </p:cNvSpPr>
          <p:nvPr>
            <p:ph idx="1"/>
          </p:nvPr>
        </p:nvSpPr>
        <p:spPr>
          <a:xfrm>
            <a:off x="838200" y="1364105"/>
            <a:ext cx="10515600" cy="4812858"/>
          </a:xfrm>
        </p:spPr>
        <p:txBody>
          <a:bodyPr>
            <a:normAutofit/>
          </a:bodyPr>
          <a:lstStyle/>
          <a:p>
            <a:pPr algn="justLow">
              <a:lnSpc>
                <a:spcPct val="160000"/>
              </a:lnSpc>
            </a:pPr>
            <a:r>
              <a:rPr lang="en-US" sz="2400" dirty="0">
                <a:solidFill>
                  <a:srgbClr val="000000"/>
                </a:solidFill>
                <a:latin typeface="Verdana" panose="020B0604030504040204" pitchFamily="34" charset="0"/>
              </a:rPr>
              <a:t>Variables are containers for storing data values.</a:t>
            </a:r>
          </a:p>
          <a:p>
            <a:pPr algn="justLow">
              <a:lnSpc>
                <a:spcPct val="160000"/>
              </a:lnSpc>
            </a:pPr>
            <a:r>
              <a:rPr lang="en-US" sz="2400" dirty="0">
                <a:solidFill>
                  <a:srgbClr val="000000"/>
                </a:solidFill>
                <a:latin typeface="Verdana" panose="020B0604030504040204" pitchFamily="34" charset="0"/>
              </a:rPr>
              <a:t>Python has no command for declaring a variable.</a:t>
            </a:r>
          </a:p>
          <a:p>
            <a:pPr algn="justLow">
              <a:lnSpc>
                <a:spcPct val="160000"/>
              </a:lnSpc>
            </a:pPr>
            <a:r>
              <a:rPr lang="en-US" sz="2400" dirty="0">
                <a:solidFill>
                  <a:srgbClr val="000000"/>
                </a:solidFill>
                <a:latin typeface="Verdana" panose="020B0604030504040204" pitchFamily="34" charset="0"/>
              </a:rPr>
              <a:t>A variable is created the moment you first assign a value to it.</a:t>
            </a:r>
          </a:p>
          <a:p>
            <a:pPr algn="l"/>
            <a:r>
              <a:rPr lang="en-US" sz="2400" dirty="0">
                <a:solidFill>
                  <a:srgbClr val="000000"/>
                </a:solidFill>
                <a:latin typeface="Verdana" panose="020B0604030504040204" pitchFamily="34" charset="0"/>
              </a:rPr>
              <a:t>Example</a:t>
            </a:r>
          </a:p>
          <a:p>
            <a:pPr marL="457200" lvl="1" indent="0">
              <a:buNone/>
            </a:pPr>
            <a:r>
              <a:rPr lang="en-US" b="0" i="0" dirty="0">
                <a:solidFill>
                  <a:srgbClr val="000000"/>
                </a:solidFill>
                <a:effectLst/>
                <a:latin typeface="Consolas" panose="020B0609020204030204" pitchFamily="49" charset="0"/>
              </a:rPr>
              <a:t>x = </a:t>
            </a:r>
            <a:r>
              <a:rPr lang="en-US" b="0" i="0" dirty="0">
                <a:solidFill>
                  <a:srgbClr val="FF0000"/>
                </a:solidFill>
                <a:effectLst/>
                <a:latin typeface="Consolas" panose="020B0609020204030204" pitchFamily="49" charset="0"/>
              </a:rPr>
              <a:t>5</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y = </a:t>
            </a:r>
            <a:r>
              <a:rPr lang="en-US" b="0" i="0" dirty="0">
                <a:solidFill>
                  <a:srgbClr val="A52A2A"/>
                </a:solidFill>
                <a:effectLst/>
                <a:latin typeface="Consolas" panose="020B0609020204030204" pitchFamily="49" charset="0"/>
              </a:rPr>
              <a:t>"John"</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(x)</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(y)</a:t>
            </a:r>
          </a:p>
          <a:p>
            <a:endParaRPr lang="en-US" dirty="0"/>
          </a:p>
        </p:txBody>
      </p:sp>
    </p:spTree>
    <p:extLst>
      <p:ext uri="{BB962C8B-B14F-4D97-AF65-F5344CB8AC3E}">
        <p14:creationId xmlns:p14="http://schemas.microsoft.com/office/powerpoint/2010/main" val="439641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74E88-35E3-22FC-05E3-DCF9242FCB6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DC5E88D-64F9-82C4-C129-1B6CE8B07FAC}"/>
              </a:ext>
            </a:extLst>
          </p:cNvPr>
          <p:cNvSpPr>
            <a:spLocks noGrp="1"/>
          </p:cNvSpPr>
          <p:nvPr>
            <p:ph idx="1"/>
          </p:nvPr>
        </p:nvSpPr>
        <p:spPr/>
        <p:txBody>
          <a:bodyPr/>
          <a:lstStyle/>
          <a:p>
            <a:pPr algn="justLow">
              <a:lnSpc>
                <a:spcPct val="160000"/>
              </a:lnSpc>
            </a:pPr>
            <a:r>
              <a:rPr lang="en-US" sz="2400" dirty="0">
                <a:solidFill>
                  <a:srgbClr val="000000"/>
                </a:solidFill>
                <a:latin typeface="Verdana" panose="020B0604030504040204" pitchFamily="34" charset="0"/>
              </a:rPr>
              <a:t>Variables do not need to be declared with any particular type, and can even change type after they have been set.</a:t>
            </a:r>
          </a:p>
          <a:p>
            <a:pPr algn="justLow">
              <a:lnSpc>
                <a:spcPct val="160000"/>
              </a:lnSpc>
            </a:pPr>
            <a:r>
              <a:rPr lang="en-US" sz="2400" dirty="0">
                <a:solidFill>
                  <a:srgbClr val="000000"/>
                </a:solidFill>
                <a:latin typeface="Verdana" panose="020B0604030504040204" pitchFamily="34" charset="0"/>
              </a:rPr>
              <a:t>Example</a:t>
            </a:r>
          </a:p>
          <a:p>
            <a:pPr marL="457200" lvl="1" indent="0">
              <a:buNone/>
            </a:pPr>
            <a:r>
              <a:rPr lang="en-US" b="0" i="0" dirty="0">
                <a:solidFill>
                  <a:srgbClr val="000000"/>
                </a:solidFill>
                <a:effectLst/>
                <a:latin typeface="Consolas" panose="020B0609020204030204" pitchFamily="49" charset="0"/>
              </a:rPr>
              <a:t>x = </a:t>
            </a:r>
            <a:r>
              <a:rPr lang="en-US" b="0" i="0" dirty="0">
                <a:solidFill>
                  <a:srgbClr val="FF0000"/>
                </a:solidFill>
                <a:effectLst/>
                <a:latin typeface="Consolas" panose="020B0609020204030204" pitchFamily="49" charset="0"/>
              </a:rPr>
              <a:t>4</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x is of type int</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x = </a:t>
            </a:r>
            <a:r>
              <a:rPr lang="en-US" b="0" i="0" dirty="0">
                <a:solidFill>
                  <a:srgbClr val="A52A2A"/>
                </a:solidFill>
                <a:effectLst/>
                <a:latin typeface="Consolas" panose="020B0609020204030204" pitchFamily="49" charset="0"/>
              </a:rPr>
              <a:t>"Sally"</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x is now of type str</a:t>
            </a:r>
            <a:br>
              <a:rPr lang="en-US" b="0" i="0" dirty="0">
                <a:solidFill>
                  <a:srgbClr val="008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(x)</a:t>
            </a:r>
          </a:p>
          <a:p>
            <a:pPr marL="0" indent="0">
              <a:buNone/>
            </a:pPr>
            <a:endParaRPr lang="en-US" dirty="0"/>
          </a:p>
        </p:txBody>
      </p:sp>
    </p:spTree>
    <p:extLst>
      <p:ext uri="{BB962C8B-B14F-4D97-AF65-F5344CB8AC3E}">
        <p14:creationId xmlns:p14="http://schemas.microsoft.com/office/powerpoint/2010/main" val="2991727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C575A-504E-A0DA-BCEE-C33A82C605FE}"/>
              </a:ext>
            </a:extLst>
          </p:cNvPr>
          <p:cNvSpPr>
            <a:spLocks noGrp="1"/>
          </p:cNvSpPr>
          <p:nvPr>
            <p:ph type="title"/>
          </p:nvPr>
        </p:nvSpPr>
        <p:spPr>
          <a:xfrm>
            <a:off x="838200" y="365126"/>
            <a:ext cx="10515600" cy="609236"/>
          </a:xfrm>
        </p:spPr>
        <p:txBody>
          <a:bodyPr>
            <a:normAutofit/>
          </a:bodyPr>
          <a:lstStyle/>
          <a:p>
            <a:r>
              <a:rPr lang="en-US" sz="3600" b="1" dirty="0">
                <a:solidFill>
                  <a:srgbClr val="000000"/>
                </a:solidFill>
                <a:latin typeface="Segoe UI" panose="020B0502040204020203" pitchFamily="34" charset="0"/>
              </a:rPr>
              <a:t>Casting</a:t>
            </a:r>
          </a:p>
        </p:txBody>
      </p:sp>
      <p:sp>
        <p:nvSpPr>
          <p:cNvPr id="3" name="Content Placeholder 2">
            <a:extLst>
              <a:ext uri="{FF2B5EF4-FFF2-40B4-BE49-F238E27FC236}">
                <a16:creationId xmlns:a16="http://schemas.microsoft.com/office/drawing/2014/main" id="{CDD87465-2049-DF14-224B-DEDA058A4EBA}"/>
              </a:ext>
            </a:extLst>
          </p:cNvPr>
          <p:cNvSpPr>
            <a:spLocks noGrp="1"/>
          </p:cNvSpPr>
          <p:nvPr>
            <p:ph idx="1"/>
          </p:nvPr>
        </p:nvSpPr>
        <p:spPr>
          <a:xfrm>
            <a:off x="838200" y="974361"/>
            <a:ext cx="10515600" cy="5202602"/>
          </a:xfrm>
        </p:spPr>
        <p:txBody>
          <a:bodyPr>
            <a:normAutofit fontScale="55000" lnSpcReduction="20000"/>
          </a:bodyPr>
          <a:lstStyle/>
          <a:p>
            <a:pPr algn="justLow">
              <a:lnSpc>
                <a:spcPct val="180000"/>
              </a:lnSpc>
            </a:pPr>
            <a:r>
              <a:rPr lang="en-US" sz="3800" dirty="0">
                <a:solidFill>
                  <a:srgbClr val="000000"/>
                </a:solidFill>
                <a:latin typeface="Verdana" panose="020B0604030504040204" pitchFamily="34" charset="0"/>
              </a:rPr>
              <a:t>If you want to specify the data type of a variable, this can be done with casting.</a:t>
            </a:r>
          </a:p>
          <a:p>
            <a:pPr algn="justLow">
              <a:lnSpc>
                <a:spcPct val="180000"/>
              </a:lnSpc>
            </a:pPr>
            <a:r>
              <a:rPr lang="en-US" sz="3800" dirty="0">
                <a:solidFill>
                  <a:srgbClr val="000000"/>
                </a:solidFill>
                <a:latin typeface="Verdana" panose="020B0604030504040204" pitchFamily="34" charset="0"/>
              </a:rPr>
              <a:t>Example</a:t>
            </a:r>
          </a:p>
          <a:p>
            <a:pPr marL="457200" lvl="1" indent="0">
              <a:buNone/>
            </a:pPr>
            <a:r>
              <a:rPr lang="en-US" sz="4400" b="0" i="0" dirty="0">
                <a:solidFill>
                  <a:srgbClr val="000000"/>
                </a:solidFill>
                <a:effectLst/>
                <a:latin typeface="Consolas" panose="020B0609020204030204" pitchFamily="49" charset="0"/>
              </a:rPr>
              <a:t>x = </a:t>
            </a:r>
            <a:r>
              <a:rPr lang="en-US" sz="4400" b="0" i="0" dirty="0">
                <a:solidFill>
                  <a:srgbClr val="0000CD"/>
                </a:solidFill>
                <a:effectLst/>
                <a:latin typeface="Consolas" panose="020B0609020204030204" pitchFamily="49" charset="0"/>
              </a:rPr>
              <a:t>str</a:t>
            </a:r>
            <a:r>
              <a:rPr lang="en-US" sz="4400" b="0" i="0" dirty="0">
                <a:solidFill>
                  <a:srgbClr val="000000"/>
                </a:solidFill>
                <a:effectLst/>
                <a:latin typeface="Consolas" panose="020B0609020204030204" pitchFamily="49" charset="0"/>
              </a:rPr>
              <a:t>(</a:t>
            </a:r>
            <a:r>
              <a:rPr lang="en-US" sz="4400" b="0" i="0" dirty="0">
                <a:solidFill>
                  <a:srgbClr val="FF0000"/>
                </a:solidFill>
                <a:effectLst/>
                <a:latin typeface="Consolas" panose="020B0609020204030204" pitchFamily="49" charset="0"/>
              </a:rPr>
              <a:t>3</a:t>
            </a:r>
            <a:r>
              <a:rPr lang="en-US" sz="4400" b="0" i="0" dirty="0">
                <a:solidFill>
                  <a:srgbClr val="000000"/>
                </a:solidFill>
                <a:effectLst/>
                <a:latin typeface="Consolas" panose="020B0609020204030204" pitchFamily="49" charset="0"/>
              </a:rPr>
              <a:t>)    </a:t>
            </a:r>
            <a:r>
              <a:rPr lang="en-US" sz="4400" b="0" i="0" dirty="0">
                <a:solidFill>
                  <a:srgbClr val="008000"/>
                </a:solidFill>
                <a:effectLst/>
                <a:latin typeface="Consolas" panose="020B0609020204030204" pitchFamily="49" charset="0"/>
              </a:rPr>
              <a:t># x will be '3'</a:t>
            </a:r>
            <a:br>
              <a:rPr lang="en-US" sz="4400" b="0" i="0" dirty="0">
                <a:solidFill>
                  <a:srgbClr val="008000"/>
                </a:solidFill>
                <a:effectLst/>
                <a:latin typeface="Consolas" panose="020B0609020204030204" pitchFamily="49" charset="0"/>
              </a:rPr>
            </a:br>
            <a:r>
              <a:rPr lang="en-US" sz="4400" b="0" i="0" dirty="0">
                <a:solidFill>
                  <a:srgbClr val="000000"/>
                </a:solidFill>
                <a:effectLst/>
                <a:latin typeface="Consolas" panose="020B0609020204030204" pitchFamily="49" charset="0"/>
              </a:rPr>
              <a:t>y = </a:t>
            </a:r>
            <a:r>
              <a:rPr lang="en-US" sz="4400" b="0" i="0" dirty="0">
                <a:solidFill>
                  <a:srgbClr val="0000CD"/>
                </a:solidFill>
                <a:effectLst/>
                <a:latin typeface="Consolas" panose="020B0609020204030204" pitchFamily="49" charset="0"/>
              </a:rPr>
              <a:t>int</a:t>
            </a:r>
            <a:r>
              <a:rPr lang="en-US" sz="4400" b="0" i="0" dirty="0">
                <a:solidFill>
                  <a:srgbClr val="000000"/>
                </a:solidFill>
                <a:effectLst/>
                <a:latin typeface="Consolas" panose="020B0609020204030204" pitchFamily="49" charset="0"/>
              </a:rPr>
              <a:t>(</a:t>
            </a:r>
            <a:r>
              <a:rPr lang="en-US" sz="4400" b="0" i="0" dirty="0">
                <a:solidFill>
                  <a:srgbClr val="FF0000"/>
                </a:solidFill>
                <a:effectLst/>
                <a:latin typeface="Consolas" panose="020B0609020204030204" pitchFamily="49" charset="0"/>
              </a:rPr>
              <a:t>3</a:t>
            </a:r>
            <a:r>
              <a:rPr lang="en-US" sz="4400" b="0" i="0" dirty="0">
                <a:solidFill>
                  <a:srgbClr val="000000"/>
                </a:solidFill>
                <a:effectLst/>
                <a:latin typeface="Consolas" panose="020B0609020204030204" pitchFamily="49" charset="0"/>
              </a:rPr>
              <a:t>)    </a:t>
            </a:r>
            <a:r>
              <a:rPr lang="en-US" sz="4400" b="0" i="0" dirty="0">
                <a:solidFill>
                  <a:srgbClr val="008000"/>
                </a:solidFill>
                <a:effectLst/>
                <a:latin typeface="Consolas" panose="020B0609020204030204" pitchFamily="49" charset="0"/>
              </a:rPr>
              <a:t># y will be 3</a:t>
            </a:r>
            <a:br>
              <a:rPr lang="en-US" sz="4400" b="0" i="0" dirty="0">
                <a:solidFill>
                  <a:srgbClr val="008000"/>
                </a:solidFill>
                <a:effectLst/>
                <a:latin typeface="Consolas" panose="020B0609020204030204" pitchFamily="49" charset="0"/>
              </a:rPr>
            </a:br>
            <a:r>
              <a:rPr lang="en-US" sz="4400" b="0" i="0" dirty="0">
                <a:solidFill>
                  <a:srgbClr val="000000"/>
                </a:solidFill>
                <a:effectLst/>
                <a:latin typeface="Consolas" panose="020B0609020204030204" pitchFamily="49" charset="0"/>
              </a:rPr>
              <a:t>z = </a:t>
            </a:r>
            <a:r>
              <a:rPr lang="en-US" sz="4400" b="0" i="0" dirty="0">
                <a:solidFill>
                  <a:srgbClr val="0000CD"/>
                </a:solidFill>
                <a:effectLst/>
                <a:latin typeface="Consolas" panose="020B0609020204030204" pitchFamily="49" charset="0"/>
              </a:rPr>
              <a:t>float</a:t>
            </a:r>
            <a:r>
              <a:rPr lang="en-US" sz="4400" b="0" i="0" dirty="0">
                <a:solidFill>
                  <a:srgbClr val="000000"/>
                </a:solidFill>
                <a:effectLst/>
                <a:latin typeface="Consolas" panose="020B0609020204030204" pitchFamily="49" charset="0"/>
              </a:rPr>
              <a:t>(</a:t>
            </a:r>
            <a:r>
              <a:rPr lang="en-US" sz="4400" b="0" i="0" dirty="0">
                <a:solidFill>
                  <a:srgbClr val="FF0000"/>
                </a:solidFill>
                <a:effectLst/>
                <a:latin typeface="Consolas" panose="020B0609020204030204" pitchFamily="49" charset="0"/>
              </a:rPr>
              <a:t>3</a:t>
            </a:r>
            <a:r>
              <a:rPr lang="en-US" sz="4400" b="0" i="0" dirty="0">
                <a:solidFill>
                  <a:srgbClr val="000000"/>
                </a:solidFill>
                <a:effectLst/>
                <a:latin typeface="Consolas" panose="020B0609020204030204" pitchFamily="49" charset="0"/>
              </a:rPr>
              <a:t>)  </a:t>
            </a:r>
            <a:r>
              <a:rPr lang="en-US" sz="4400" b="0" i="0" dirty="0">
                <a:solidFill>
                  <a:srgbClr val="008000"/>
                </a:solidFill>
                <a:effectLst/>
                <a:latin typeface="Consolas" panose="020B0609020204030204" pitchFamily="49" charset="0"/>
              </a:rPr>
              <a:t># z will be 3.0</a:t>
            </a:r>
            <a:endParaRPr lang="en-US" sz="4400" b="0" i="0" dirty="0">
              <a:solidFill>
                <a:srgbClr val="000000"/>
              </a:solidFill>
              <a:effectLst/>
              <a:latin typeface="Consolas" panose="020B0609020204030204" pitchFamily="49" charset="0"/>
            </a:endParaRPr>
          </a:p>
          <a:p>
            <a:pPr algn="justLow">
              <a:lnSpc>
                <a:spcPct val="180000"/>
              </a:lnSpc>
            </a:pPr>
            <a:r>
              <a:rPr lang="en-US" sz="3800" dirty="0">
                <a:solidFill>
                  <a:srgbClr val="000000"/>
                </a:solidFill>
                <a:latin typeface="Verdana" panose="020B0604030504040204" pitchFamily="34" charset="0"/>
              </a:rPr>
              <a:t>You can get the data type of a variable with the </a:t>
            </a:r>
            <a:r>
              <a:rPr lang="en-US" sz="3800" dirty="0">
                <a:solidFill>
                  <a:srgbClr val="FF0000"/>
                </a:solidFill>
                <a:latin typeface="Verdana" panose="020B0604030504040204" pitchFamily="34" charset="0"/>
              </a:rPr>
              <a:t>type() </a:t>
            </a:r>
            <a:r>
              <a:rPr lang="en-US" sz="3800" dirty="0">
                <a:solidFill>
                  <a:srgbClr val="000000"/>
                </a:solidFill>
                <a:latin typeface="Verdana" panose="020B0604030504040204" pitchFamily="34" charset="0"/>
              </a:rPr>
              <a:t>function.</a:t>
            </a:r>
          </a:p>
          <a:p>
            <a:pPr algn="justLow">
              <a:lnSpc>
                <a:spcPct val="180000"/>
              </a:lnSpc>
            </a:pPr>
            <a:r>
              <a:rPr lang="en-US" sz="3800" dirty="0">
                <a:solidFill>
                  <a:srgbClr val="000000"/>
                </a:solidFill>
                <a:latin typeface="Verdana" panose="020B0604030504040204" pitchFamily="34" charset="0"/>
              </a:rPr>
              <a:t>Example</a:t>
            </a:r>
          </a:p>
          <a:p>
            <a:pPr marL="457200" lvl="1" indent="0">
              <a:buNone/>
            </a:pPr>
            <a:r>
              <a:rPr lang="en-US" sz="4400" b="0" i="0" dirty="0">
                <a:solidFill>
                  <a:srgbClr val="000000"/>
                </a:solidFill>
                <a:effectLst/>
                <a:latin typeface="Consolas" panose="020B0609020204030204" pitchFamily="49" charset="0"/>
              </a:rPr>
              <a:t>x = </a:t>
            </a:r>
            <a:r>
              <a:rPr lang="en-US" sz="4400" b="0" i="0" dirty="0">
                <a:solidFill>
                  <a:srgbClr val="FF0000"/>
                </a:solidFill>
                <a:effectLst/>
                <a:latin typeface="Consolas" panose="020B0609020204030204" pitchFamily="49" charset="0"/>
              </a:rPr>
              <a:t>5</a:t>
            </a:r>
            <a:br>
              <a:rPr lang="en-US" sz="4400" b="0" i="0" dirty="0">
                <a:solidFill>
                  <a:srgbClr val="000000"/>
                </a:solidFill>
                <a:effectLst/>
                <a:latin typeface="Consolas" panose="020B0609020204030204" pitchFamily="49" charset="0"/>
              </a:rPr>
            </a:br>
            <a:r>
              <a:rPr lang="en-US" sz="4400" b="0" i="0" dirty="0">
                <a:solidFill>
                  <a:srgbClr val="000000"/>
                </a:solidFill>
                <a:effectLst/>
                <a:latin typeface="Consolas" panose="020B0609020204030204" pitchFamily="49" charset="0"/>
              </a:rPr>
              <a:t>y = </a:t>
            </a:r>
            <a:r>
              <a:rPr lang="en-US" sz="4400" b="0" i="0" dirty="0">
                <a:solidFill>
                  <a:srgbClr val="A52A2A"/>
                </a:solidFill>
                <a:effectLst/>
                <a:latin typeface="Consolas" panose="020B0609020204030204" pitchFamily="49" charset="0"/>
              </a:rPr>
              <a:t>"John"</a:t>
            </a:r>
            <a:br>
              <a:rPr lang="en-US" sz="4400" b="0" i="0" dirty="0">
                <a:solidFill>
                  <a:srgbClr val="000000"/>
                </a:solidFill>
                <a:effectLst/>
                <a:latin typeface="Consolas" panose="020B0609020204030204" pitchFamily="49" charset="0"/>
              </a:rPr>
            </a:br>
            <a:r>
              <a:rPr lang="en-US" sz="4400" b="0" i="0" dirty="0">
                <a:solidFill>
                  <a:srgbClr val="0000CD"/>
                </a:solidFill>
                <a:effectLst/>
                <a:latin typeface="Consolas" panose="020B0609020204030204" pitchFamily="49" charset="0"/>
              </a:rPr>
              <a:t>print</a:t>
            </a:r>
            <a:r>
              <a:rPr lang="en-US" sz="4400" b="0" i="0" dirty="0">
                <a:solidFill>
                  <a:srgbClr val="000000"/>
                </a:solidFill>
                <a:effectLst/>
                <a:latin typeface="Consolas" panose="020B0609020204030204" pitchFamily="49" charset="0"/>
              </a:rPr>
              <a:t>(</a:t>
            </a:r>
            <a:r>
              <a:rPr lang="en-US" sz="4400" b="0" i="0" dirty="0">
                <a:solidFill>
                  <a:srgbClr val="0000CD"/>
                </a:solidFill>
                <a:effectLst/>
                <a:latin typeface="Consolas" panose="020B0609020204030204" pitchFamily="49" charset="0"/>
              </a:rPr>
              <a:t>type</a:t>
            </a:r>
            <a:r>
              <a:rPr lang="en-US" sz="4400" b="0" i="0" dirty="0">
                <a:solidFill>
                  <a:srgbClr val="000000"/>
                </a:solidFill>
                <a:effectLst/>
                <a:latin typeface="Consolas" panose="020B0609020204030204" pitchFamily="49" charset="0"/>
              </a:rPr>
              <a:t>(x))</a:t>
            </a:r>
            <a:br>
              <a:rPr lang="en-US" sz="4400" b="0" i="0" dirty="0">
                <a:solidFill>
                  <a:srgbClr val="000000"/>
                </a:solidFill>
                <a:effectLst/>
                <a:latin typeface="Consolas" panose="020B0609020204030204" pitchFamily="49" charset="0"/>
              </a:rPr>
            </a:br>
            <a:r>
              <a:rPr lang="en-US" sz="4400" b="0" i="0" dirty="0">
                <a:solidFill>
                  <a:srgbClr val="0000CD"/>
                </a:solidFill>
                <a:effectLst/>
                <a:latin typeface="Consolas" panose="020B0609020204030204" pitchFamily="49" charset="0"/>
              </a:rPr>
              <a:t>print</a:t>
            </a:r>
            <a:r>
              <a:rPr lang="en-US" sz="4400" b="0" i="0" dirty="0">
                <a:solidFill>
                  <a:srgbClr val="000000"/>
                </a:solidFill>
                <a:effectLst/>
                <a:latin typeface="Consolas" panose="020B0609020204030204" pitchFamily="49" charset="0"/>
              </a:rPr>
              <a:t>(</a:t>
            </a:r>
            <a:r>
              <a:rPr lang="en-US" sz="4400" b="0" i="0" dirty="0">
                <a:solidFill>
                  <a:srgbClr val="0000CD"/>
                </a:solidFill>
                <a:effectLst/>
                <a:latin typeface="Consolas" panose="020B0609020204030204" pitchFamily="49" charset="0"/>
              </a:rPr>
              <a:t>type</a:t>
            </a:r>
            <a:r>
              <a:rPr lang="en-US" sz="4400" b="0" i="0" dirty="0">
                <a:solidFill>
                  <a:srgbClr val="000000"/>
                </a:solidFill>
                <a:effectLst/>
                <a:latin typeface="Consolas" panose="020B0609020204030204" pitchFamily="49" charset="0"/>
              </a:rPr>
              <a:t>(y))</a:t>
            </a:r>
          </a:p>
          <a:p>
            <a:endParaRPr lang="en-US" dirty="0"/>
          </a:p>
        </p:txBody>
      </p:sp>
    </p:spTree>
    <p:extLst>
      <p:ext uri="{BB962C8B-B14F-4D97-AF65-F5344CB8AC3E}">
        <p14:creationId xmlns:p14="http://schemas.microsoft.com/office/powerpoint/2010/main" val="515155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6DFE2-60A6-EBEC-76FD-4E6E60FE54D0}"/>
              </a:ext>
            </a:extLst>
          </p:cNvPr>
          <p:cNvSpPr>
            <a:spLocks noGrp="1"/>
          </p:cNvSpPr>
          <p:nvPr>
            <p:ph type="title"/>
          </p:nvPr>
        </p:nvSpPr>
        <p:spPr>
          <a:xfrm>
            <a:off x="838200" y="365125"/>
            <a:ext cx="10515600" cy="924029"/>
          </a:xfrm>
        </p:spPr>
        <p:txBody>
          <a:bodyPr/>
          <a:lstStyle/>
          <a:p>
            <a:r>
              <a:rPr lang="en-US" sz="3600" b="1" dirty="0">
                <a:solidFill>
                  <a:srgbClr val="000000"/>
                </a:solidFill>
                <a:latin typeface="Segoe UI" panose="020B0502040204020203" pitchFamily="34" charset="0"/>
              </a:rPr>
              <a:t>Single</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or Double Quotes?</a:t>
            </a:r>
          </a:p>
        </p:txBody>
      </p:sp>
      <p:sp>
        <p:nvSpPr>
          <p:cNvPr id="3" name="Content Placeholder 2">
            <a:extLst>
              <a:ext uri="{FF2B5EF4-FFF2-40B4-BE49-F238E27FC236}">
                <a16:creationId xmlns:a16="http://schemas.microsoft.com/office/drawing/2014/main" id="{D19BAF0F-BD5F-2928-BEDA-2BCE4A3BD4EA}"/>
              </a:ext>
            </a:extLst>
          </p:cNvPr>
          <p:cNvSpPr>
            <a:spLocks noGrp="1"/>
          </p:cNvSpPr>
          <p:nvPr>
            <p:ph idx="1"/>
          </p:nvPr>
        </p:nvSpPr>
        <p:spPr/>
        <p:txBody>
          <a:bodyPr/>
          <a:lstStyle/>
          <a:p>
            <a:pPr algn="justLow">
              <a:lnSpc>
                <a:spcPct val="160000"/>
              </a:lnSpc>
            </a:pPr>
            <a:r>
              <a:rPr lang="en-US" sz="2400" dirty="0">
                <a:solidFill>
                  <a:srgbClr val="000000"/>
                </a:solidFill>
                <a:latin typeface="Verdana" panose="020B0604030504040204" pitchFamily="34" charset="0"/>
              </a:rPr>
              <a:t>String variables can be declared either by using single or double quotes:</a:t>
            </a:r>
          </a:p>
          <a:p>
            <a:pPr algn="justLow">
              <a:lnSpc>
                <a:spcPct val="160000"/>
              </a:lnSpc>
            </a:pPr>
            <a:r>
              <a:rPr lang="en-US" sz="2400" dirty="0">
                <a:solidFill>
                  <a:srgbClr val="000000"/>
                </a:solidFill>
                <a:latin typeface="Verdana" panose="020B0604030504040204" pitchFamily="34" charset="0"/>
              </a:rPr>
              <a:t>Example</a:t>
            </a:r>
          </a:p>
          <a:p>
            <a:pPr marL="457200" lvl="1" indent="0">
              <a:buNone/>
            </a:pPr>
            <a:r>
              <a:rPr lang="en-US" b="0" i="0" dirty="0">
                <a:solidFill>
                  <a:srgbClr val="000000"/>
                </a:solidFill>
                <a:effectLst/>
                <a:latin typeface="Consolas" panose="020B0609020204030204" pitchFamily="49" charset="0"/>
              </a:rPr>
              <a:t>x = </a:t>
            </a:r>
            <a:r>
              <a:rPr lang="en-US" b="0" i="0" dirty="0">
                <a:solidFill>
                  <a:srgbClr val="A52A2A"/>
                </a:solidFill>
                <a:effectLst/>
                <a:latin typeface="Consolas" panose="020B0609020204030204" pitchFamily="49" charset="0"/>
              </a:rPr>
              <a:t>"John"</a:t>
            </a:r>
            <a:br>
              <a:rPr lang="en-US" b="0" i="0" dirty="0">
                <a:solidFill>
                  <a:srgbClr val="000000"/>
                </a:solidFill>
                <a:effectLst/>
                <a:latin typeface="Consolas" panose="020B0609020204030204" pitchFamily="49" charset="0"/>
              </a:rPr>
            </a:br>
            <a:r>
              <a:rPr lang="en-US" b="0" i="0" dirty="0">
                <a:solidFill>
                  <a:srgbClr val="008000"/>
                </a:solidFill>
                <a:effectLst/>
                <a:latin typeface="Consolas" panose="020B0609020204030204" pitchFamily="49" charset="0"/>
              </a:rPr>
              <a:t># is the same as</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x = </a:t>
            </a:r>
            <a:r>
              <a:rPr lang="en-US" b="0" i="0" dirty="0">
                <a:solidFill>
                  <a:srgbClr val="A52A2A"/>
                </a:solidFill>
                <a:effectLst/>
                <a:latin typeface="Consolas" panose="020B0609020204030204" pitchFamily="49" charset="0"/>
              </a:rPr>
              <a:t>'John'</a:t>
            </a:r>
            <a:endParaRPr lang="en-US" b="0" i="0" dirty="0">
              <a:solidFill>
                <a:srgbClr val="000000"/>
              </a:solidFill>
              <a:effectLst/>
              <a:latin typeface="Consolas" panose="020B0609020204030204" pitchFamily="49" charset="0"/>
            </a:endParaRPr>
          </a:p>
          <a:p>
            <a:endParaRPr lang="en-US" dirty="0"/>
          </a:p>
        </p:txBody>
      </p:sp>
    </p:spTree>
    <p:extLst>
      <p:ext uri="{BB962C8B-B14F-4D97-AF65-F5344CB8AC3E}">
        <p14:creationId xmlns:p14="http://schemas.microsoft.com/office/powerpoint/2010/main" val="461597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74554-E4D0-D5D3-3F17-9BE9AEABF16E}"/>
              </a:ext>
            </a:extLst>
          </p:cNvPr>
          <p:cNvSpPr>
            <a:spLocks noGrp="1"/>
          </p:cNvSpPr>
          <p:nvPr>
            <p:ph type="title"/>
          </p:nvPr>
        </p:nvSpPr>
        <p:spPr>
          <a:xfrm>
            <a:off x="838200" y="365125"/>
            <a:ext cx="10515600" cy="939019"/>
          </a:xfrm>
        </p:spPr>
        <p:txBody>
          <a:bodyPr>
            <a:normAutofit/>
          </a:bodyPr>
          <a:lstStyle/>
          <a:p>
            <a:r>
              <a:rPr lang="en-US" sz="3600" b="1" i="0" dirty="0">
                <a:solidFill>
                  <a:srgbClr val="000000"/>
                </a:solidFill>
                <a:effectLst/>
                <a:latin typeface="Segoe UI" panose="020B0502040204020203" pitchFamily="34" charset="0"/>
              </a:rPr>
              <a:t>What is Python?</a:t>
            </a:r>
            <a:endParaRPr lang="en-US" sz="3600" b="1" dirty="0"/>
          </a:p>
        </p:txBody>
      </p:sp>
      <p:sp>
        <p:nvSpPr>
          <p:cNvPr id="3" name="Content Placeholder 2">
            <a:extLst>
              <a:ext uri="{FF2B5EF4-FFF2-40B4-BE49-F238E27FC236}">
                <a16:creationId xmlns:a16="http://schemas.microsoft.com/office/drawing/2014/main" id="{775512A1-C31D-98AB-D94A-398E8F74B1B0}"/>
              </a:ext>
            </a:extLst>
          </p:cNvPr>
          <p:cNvSpPr>
            <a:spLocks noGrp="1"/>
          </p:cNvSpPr>
          <p:nvPr>
            <p:ph idx="1"/>
          </p:nvPr>
        </p:nvSpPr>
        <p:spPr>
          <a:xfrm>
            <a:off x="838200" y="1304144"/>
            <a:ext cx="10515600" cy="4872819"/>
          </a:xfrm>
        </p:spPr>
        <p:txBody>
          <a:bodyPr>
            <a:normAutofit/>
          </a:bodyPr>
          <a:lstStyle/>
          <a:p>
            <a:pPr algn="justLow">
              <a:lnSpc>
                <a:spcPct val="150000"/>
              </a:lnSpc>
            </a:pPr>
            <a:r>
              <a:rPr lang="en-US" sz="2400" dirty="0">
                <a:solidFill>
                  <a:srgbClr val="000000"/>
                </a:solidFill>
                <a:latin typeface="Verdana" panose="020B0604030504040204" pitchFamily="34" charset="0"/>
              </a:rPr>
              <a:t>Python is a popular programming language. It was created by Guido van Rossum, and released in 1991.</a:t>
            </a:r>
          </a:p>
          <a:p>
            <a:pPr algn="justLow">
              <a:lnSpc>
                <a:spcPct val="150000"/>
              </a:lnSpc>
            </a:pPr>
            <a:r>
              <a:rPr lang="en-US" sz="2400" dirty="0">
                <a:solidFill>
                  <a:srgbClr val="000000"/>
                </a:solidFill>
                <a:latin typeface="Verdana" panose="020B0604030504040204" pitchFamily="34" charset="0"/>
              </a:rPr>
              <a:t>It is used for:</a:t>
            </a:r>
          </a:p>
          <a:p>
            <a:pPr marL="685800" lvl="2" algn="justLow">
              <a:lnSpc>
                <a:spcPct val="160000"/>
              </a:lnSpc>
              <a:spcBef>
                <a:spcPts val="1000"/>
              </a:spcBef>
            </a:pPr>
            <a:r>
              <a:rPr lang="en-US" sz="2400" dirty="0">
                <a:solidFill>
                  <a:srgbClr val="000000"/>
                </a:solidFill>
                <a:latin typeface="Verdana" panose="020B0604030504040204" pitchFamily="34" charset="0"/>
              </a:rPr>
              <a:t>Web development (server-side)</a:t>
            </a:r>
          </a:p>
          <a:p>
            <a:pPr marL="685800" lvl="2" algn="justLow">
              <a:lnSpc>
                <a:spcPct val="160000"/>
              </a:lnSpc>
              <a:spcBef>
                <a:spcPts val="1000"/>
              </a:spcBef>
            </a:pPr>
            <a:r>
              <a:rPr lang="en-US" sz="2400" dirty="0">
                <a:solidFill>
                  <a:srgbClr val="000000"/>
                </a:solidFill>
                <a:latin typeface="Verdana" panose="020B0604030504040204" pitchFamily="34" charset="0"/>
              </a:rPr>
              <a:t>Software development</a:t>
            </a:r>
          </a:p>
          <a:p>
            <a:pPr marL="685800" lvl="2" algn="justLow">
              <a:lnSpc>
                <a:spcPct val="160000"/>
              </a:lnSpc>
              <a:spcBef>
                <a:spcPts val="1000"/>
              </a:spcBef>
            </a:pPr>
            <a:r>
              <a:rPr lang="en-US" sz="2400" dirty="0">
                <a:solidFill>
                  <a:srgbClr val="000000"/>
                </a:solidFill>
                <a:latin typeface="Verdana" panose="020B0604030504040204" pitchFamily="34" charset="0"/>
              </a:rPr>
              <a:t>Mathematics</a:t>
            </a:r>
          </a:p>
          <a:p>
            <a:pPr marL="685800" lvl="2" algn="justLow">
              <a:lnSpc>
                <a:spcPct val="160000"/>
              </a:lnSpc>
              <a:spcBef>
                <a:spcPts val="1000"/>
              </a:spcBef>
            </a:pPr>
            <a:r>
              <a:rPr lang="en-US" sz="2400" dirty="0">
                <a:solidFill>
                  <a:srgbClr val="000000"/>
                </a:solidFill>
                <a:latin typeface="Verdana" panose="020B0604030504040204" pitchFamily="34" charset="0"/>
              </a:rPr>
              <a:t>System scripting.</a:t>
            </a:r>
          </a:p>
        </p:txBody>
      </p:sp>
    </p:spTree>
    <p:extLst>
      <p:ext uri="{BB962C8B-B14F-4D97-AF65-F5344CB8AC3E}">
        <p14:creationId xmlns:p14="http://schemas.microsoft.com/office/powerpoint/2010/main" val="24383264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5D43E-8B84-EB5B-57C5-9B1A5C2F21C5}"/>
              </a:ext>
            </a:extLst>
          </p:cNvPr>
          <p:cNvSpPr>
            <a:spLocks noGrp="1"/>
          </p:cNvSpPr>
          <p:nvPr>
            <p:ph type="title"/>
          </p:nvPr>
        </p:nvSpPr>
        <p:spPr/>
        <p:txBody>
          <a:bodyPr>
            <a:normAutofit/>
          </a:bodyPr>
          <a:lstStyle/>
          <a:p>
            <a:r>
              <a:rPr lang="en-US" sz="3600" b="1" dirty="0">
                <a:solidFill>
                  <a:srgbClr val="000000"/>
                </a:solidFill>
                <a:latin typeface="Segoe UI" panose="020B0502040204020203" pitchFamily="34" charset="0"/>
              </a:rPr>
              <a:t>Case-Sensitive</a:t>
            </a:r>
          </a:p>
        </p:txBody>
      </p:sp>
      <p:sp>
        <p:nvSpPr>
          <p:cNvPr id="3" name="Content Placeholder 2">
            <a:extLst>
              <a:ext uri="{FF2B5EF4-FFF2-40B4-BE49-F238E27FC236}">
                <a16:creationId xmlns:a16="http://schemas.microsoft.com/office/drawing/2014/main" id="{B9D7CAA8-55DF-B16A-2B3A-00E573F5C78D}"/>
              </a:ext>
            </a:extLst>
          </p:cNvPr>
          <p:cNvSpPr>
            <a:spLocks noGrp="1"/>
          </p:cNvSpPr>
          <p:nvPr>
            <p:ph idx="1"/>
          </p:nvPr>
        </p:nvSpPr>
        <p:spPr/>
        <p:txBody>
          <a:bodyPr/>
          <a:lstStyle/>
          <a:p>
            <a:pPr algn="justLow">
              <a:lnSpc>
                <a:spcPct val="140000"/>
              </a:lnSpc>
            </a:pPr>
            <a:r>
              <a:rPr lang="en-US" sz="2400" dirty="0">
                <a:solidFill>
                  <a:srgbClr val="000000"/>
                </a:solidFill>
                <a:latin typeface="Verdana" panose="020B0604030504040204" pitchFamily="34" charset="0"/>
              </a:rPr>
              <a:t>Variable names are case-sensitive.</a:t>
            </a:r>
          </a:p>
          <a:p>
            <a:pPr algn="l"/>
            <a:r>
              <a:rPr lang="en-US" sz="2400" b="0" i="0" dirty="0">
                <a:solidFill>
                  <a:srgbClr val="000000"/>
                </a:solidFill>
                <a:effectLst/>
                <a:latin typeface="Segoe UI" panose="020B0502040204020203" pitchFamily="34" charset="0"/>
              </a:rPr>
              <a:t>Example</a:t>
            </a:r>
          </a:p>
          <a:p>
            <a:pPr algn="justLow">
              <a:lnSpc>
                <a:spcPct val="140000"/>
              </a:lnSpc>
            </a:pPr>
            <a:r>
              <a:rPr lang="en-US" sz="2400" dirty="0">
                <a:solidFill>
                  <a:srgbClr val="000000"/>
                </a:solidFill>
                <a:latin typeface="Verdana" panose="020B0604030504040204" pitchFamily="34" charset="0"/>
              </a:rPr>
              <a:t>This will create two variables:</a:t>
            </a:r>
          </a:p>
          <a:p>
            <a:pPr marL="457200" lvl="1" indent="0">
              <a:buNone/>
            </a:pPr>
            <a:r>
              <a:rPr lang="en-US" b="0" i="0" dirty="0">
                <a:solidFill>
                  <a:srgbClr val="000000"/>
                </a:solidFill>
                <a:effectLst/>
                <a:latin typeface="Consolas" panose="020B0609020204030204" pitchFamily="49" charset="0"/>
              </a:rPr>
              <a:t>a = </a:t>
            </a:r>
            <a:r>
              <a:rPr lang="en-US" b="0" i="0" dirty="0">
                <a:solidFill>
                  <a:srgbClr val="FF0000"/>
                </a:solidFill>
                <a:effectLst/>
                <a:latin typeface="Consolas" panose="020B0609020204030204" pitchFamily="49" charset="0"/>
              </a:rPr>
              <a:t>4</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A = </a:t>
            </a:r>
            <a:r>
              <a:rPr lang="en-US" b="0" i="0" dirty="0">
                <a:solidFill>
                  <a:srgbClr val="A52A2A"/>
                </a:solidFill>
                <a:effectLst/>
                <a:latin typeface="Consolas" panose="020B0609020204030204" pitchFamily="49" charset="0"/>
              </a:rPr>
              <a:t>"Sally"</a:t>
            </a:r>
            <a:br>
              <a:rPr lang="en-US" b="0" i="0" dirty="0">
                <a:solidFill>
                  <a:srgbClr val="000000"/>
                </a:solidFill>
                <a:effectLst/>
                <a:latin typeface="Consolas" panose="020B0609020204030204" pitchFamily="49" charset="0"/>
              </a:rPr>
            </a:br>
            <a:r>
              <a:rPr lang="en-US" b="0" i="0" dirty="0">
                <a:solidFill>
                  <a:srgbClr val="008000"/>
                </a:solidFill>
                <a:effectLst/>
                <a:latin typeface="Consolas" panose="020B0609020204030204" pitchFamily="49" charset="0"/>
              </a:rPr>
              <a:t>#A will not overwrite a</a:t>
            </a:r>
            <a:endParaRPr lang="en-US" b="0" i="0" dirty="0">
              <a:solidFill>
                <a:srgbClr val="000000"/>
              </a:solidFill>
              <a:effectLst/>
              <a:latin typeface="Consolas" panose="020B0609020204030204" pitchFamily="49" charset="0"/>
            </a:endParaRPr>
          </a:p>
          <a:p>
            <a:endParaRPr lang="en-US" dirty="0"/>
          </a:p>
        </p:txBody>
      </p:sp>
    </p:spTree>
    <p:extLst>
      <p:ext uri="{BB962C8B-B14F-4D97-AF65-F5344CB8AC3E}">
        <p14:creationId xmlns:p14="http://schemas.microsoft.com/office/powerpoint/2010/main" val="4029095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FE00F-E209-9128-C087-DE584314CF3E}"/>
              </a:ext>
            </a:extLst>
          </p:cNvPr>
          <p:cNvSpPr>
            <a:spLocks noGrp="1"/>
          </p:cNvSpPr>
          <p:nvPr>
            <p:ph type="title"/>
          </p:nvPr>
        </p:nvSpPr>
        <p:spPr>
          <a:xfrm>
            <a:off x="838200" y="140272"/>
            <a:ext cx="10515600" cy="1325563"/>
          </a:xfrm>
        </p:spPr>
        <p:txBody>
          <a:bodyPr/>
          <a:lstStyle/>
          <a:p>
            <a:r>
              <a:rPr lang="en-US" sz="3600" b="1" dirty="0">
                <a:solidFill>
                  <a:srgbClr val="000000"/>
                </a:solidFill>
                <a:latin typeface="Segoe UI" panose="020B0502040204020203" pitchFamily="34" charset="0"/>
              </a:rPr>
              <a:t>Python - Variable Names</a:t>
            </a:r>
          </a:p>
        </p:txBody>
      </p:sp>
      <p:sp>
        <p:nvSpPr>
          <p:cNvPr id="3" name="Content Placeholder 2">
            <a:extLst>
              <a:ext uri="{FF2B5EF4-FFF2-40B4-BE49-F238E27FC236}">
                <a16:creationId xmlns:a16="http://schemas.microsoft.com/office/drawing/2014/main" id="{655504A8-C229-CE6A-043E-B6665C13A3D0}"/>
              </a:ext>
            </a:extLst>
          </p:cNvPr>
          <p:cNvSpPr>
            <a:spLocks noGrp="1"/>
          </p:cNvSpPr>
          <p:nvPr>
            <p:ph idx="1"/>
          </p:nvPr>
        </p:nvSpPr>
        <p:spPr>
          <a:xfrm>
            <a:off x="524655" y="1334124"/>
            <a:ext cx="11062741" cy="5231568"/>
          </a:xfrm>
        </p:spPr>
        <p:txBody>
          <a:bodyPr>
            <a:noAutofit/>
          </a:bodyPr>
          <a:lstStyle/>
          <a:p>
            <a:pPr algn="justLow">
              <a:lnSpc>
                <a:spcPct val="140000"/>
              </a:lnSpc>
            </a:pPr>
            <a:r>
              <a:rPr lang="en-US" sz="2400" dirty="0">
                <a:solidFill>
                  <a:srgbClr val="000000"/>
                </a:solidFill>
                <a:latin typeface="Verdana" panose="020B0604030504040204" pitchFamily="34" charset="0"/>
              </a:rPr>
              <a:t>A variable can have a short name (like x and y) or a more descriptive name (age, </a:t>
            </a:r>
            <a:r>
              <a:rPr lang="en-US" sz="2400" dirty="0" err="1">
                <a:solidFill>
                  <a:srgbClr val="000000"/>
                </a:solidFill>
                <a:latin typeface="Verdana" panose="020B0604030504040204" pitchFamily="34" charset="0"/>
              </a:rPr>
              <a:t>carname</a:t>
            </a:r>
            <a:r>
              <a:rPr lang="en-US" sz="2400" dirty="0">
                <a:solidFill>
                  <a:srgbClr val="000000"/>
                </a:solidFill>
                <a:latin typeface="Verdana" panose="020B0604030504040204" pitchFamily="34" charset="0"/>
              </a:rPr>
              <a:t>, </a:t>
            </a:r>
            <a:r>
              <a:rPr lang="en-US" sz="2400" dirty="0" err="1">
                <a:solidFill>
                  <a:srgbClr val="000000"/>
                </a:solidFill>
                <a:latin typeface="Verdana" panose="020B0604030504040204" pitchFamily="34" charset="0"/>
              </a:rPr>
              <a:t>total_volume</a:t>
            </a:r>
            <a:r>
              <a:rPr lang="en-US" sz="2400" dirty="0">
                <a:solidFill>
                  <a:srgbClr val="000000"/>
                </a:solidFill>
                <a:latin typeface="Verdana" panose="020B0604030504040204" pitchFamily="34" charset="0"/>
              </a:rPr>
              <a:t>). </a:t>
            </a:r>
          </a:p>
          <a:p>
            <a:pPr algn="justLow">
              <a:lnSpc>
                <a:spcPct val="140000"/>
              </a:lnSpc>
            </a:pPr>
            <a:r>
              <a:rPr lang="en-US" sz="2400" b="1" dirty="0">
                <a:solidFill>
                  <a:srgbClr val="000000"/>
                </a:solidFill>
                <a:latin typeface="Verdana" panose="020B0604030504040204" pitchFamily="34" charset="0"/>
              </a:rPr>
              <a:t>Rules for Python variables:</a:t>
            </a:r>
          </a:p>
          <a:p>
            <a:pPr algn="justLow">
              <a:lnSpc>
                <a:spcPct val="140000"/>
              </a:lnSpc>
            </a:pPr>
            <a:r>
              <a:rPr lang="en-US" sz="2400" dirty="0">
                <a:solidFill>
                  <a:srgbClr val="000000"/>
                </a:solidFill>
                <a:latin typeface="Verdana" panose="020B0604030504040204" pitchFamily="34" charset="0"/>
              </a:rPr>
              <a:t>A variable name must start with a letter or the underscore character</a:t>
            </a:r>
          </a:p>
          <a:p>
            <a:pPr algn="justLow">
              <a:lnSpc>
                <a:spcPct val="140000"/>
              </a:lnSpc>
            </a:pPr>
            <a:r>
              <a:rPr lang="en-US" sz="2400" dirty="0">
                <a:solidFill>
                  <a:srgbClr val="000000"/>
                </a:solidFill>
                <a:latin typeface="Verdana" panose="020B0604030504040204" pitchFamily="34" charset="0"/>
              </a:rPr>
              <a:t>A variable name cannot start with a number</a:t>
            </a:r>
          </a:p>
          <a:p>
            <a:pPr algn="justLow">
              <a:lnSpc>
                <a:spcPct val="140000"/>
              </a:lnSpc>
            </a:pPr>
            <a:r>
              <a:rPr lang="en-US" sz="2400" dirty="0">
                <a:solidFill>
                  <a:srgbClr val="000000"/>
                </a:solidFill>
                <a:latin typeface="Verdana" panose="020B0604030504040204" pitchFamily="34" charset="0"/>
              </a:rPr>
              <a:t>A variable name can only contain alpha-numeric characters and underscores (A-z, 0-9, and _ )</a:t>
            </a:r>
          </a:p>
          <a:p>
            <a:pPr algn="justLow">
              <a:lnSpc>
                <a:spcPct val="140000"/>
              </a:lnSpc>
            </a:pPr>
            <a:r>
              <a:rPr lang="en-US" sz="2400" dirty="0">
                <a:solidFill>
                  <a:srgbClr val="000000"/>
                </a:solidFill>
                <a:latin typeface="Verdana" panose="020B0604030504040204" pitchFamily="34" charset="0"/>
              </a:rPr>
              <a:t>Variable names are case-sensitive (age, Age and AGE are three different variables)</a:t>
            </a:r>
          </a:p>
        </p:txBody>
      </p:sp>
    </p:spTree>
    <p:extLst>
      <p:ext uri="{BB962C8B-B14F-4D97-AF65-F5344CB8AC3E}">
        <p14:creationId xmlns:p14="http://schemas.microsoft.com/office/powerpoint/2010/main" val="35228766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F56438-3EB2-C914-E346-96FA874F8D4D}"/>
              </a:ext>
            </a:extLst>
          </p:cNvPr>
          <p:cNvSpPr>
            <a:spLocks noGrp="1"/>
          </p:cNvSpPr>
          <p:nvPr>
            <p:ph idx="1"/>
          </p:nvPr>
        </p:nvSpPr>
        <p:spPr>
          <a:xfrm>
            <a:off x="838200" y="704538"/>
            <a:ext cx="10515600" cy="5788337"/>
          </a:xfrm>
        </p:spPr>
        <p:txBody>
          <a:bodyPr>
            <a:noAutofit/>
          </a:bodyPr>
          <a:lstStyle/>
          <a:p>
            <a:pPr algn="l"/>
            <a:r>
              <a:rPr lang="en-US" sz="2400" b="1" dirty="0">
                <a:solidFill>
                  <a:srgbClr val="000000"/>
                </a:solidFill>
                <a:latin typeface="Segoe UI" panose="020B0502040204020203" pitchFamily="34" charset="0"/>
              </a:rPr>
              <a:t>Example : Legal variable names:</a:t>
            </a:r>
          </a:p>
          <a:p>
            <a:pPr marL="457200" lvl="1" indent="0">
              <a:buNone/>
            </a:pPr>
            <a:r>
              <a:rPr lang="en-US" b="0" i="0" dirty="0" err="1">
                <a:solidFill>
                  <a:srgbClr val="000000"/>
                </a:solidFill>
                <a:effectLst/>
                <a:latin typeface="Consolas" panose="020B0609020204030204" pitchFamily="49" charset="0"/>
              </a:rPr>
              <a:t>myvar</a:t>
            </a:r>
            <a:r>
              <a:rPr lang="en-US" b="0" i="0" dirty="0">
                <a:solidFill>
                  <a:srgbClr val="000000"/>
                </a:solidFill>
                <a:effectLst/>
                <a:latin typeface="Consolas" panose="020B0609020204030204" pitchFamily="49" charset="0"/>
              </a:rPr>
              <a:t> = </a:t>
            </a:r>
            <a:r>
              <a:rPr lang="en-US" b="0" i="0" dirty="0">
                <a:solidFill>
                  <a:srgbClr val="A52A2A"/>
                </a:solidFill>
                <a:effectLst/>
                <a:latin typeface="Consolas" panose="020B0609020204030204" pitchFamily="49" charset="0"/>
              </a:rPr>
              <a:t>"John"</a:t>
            </a:r>
            <a:br>
              <a:rPr lang="en-US" b="0" i="0" dirty="0">
                <a:solidFill>
                  <a:srgbClr val="000000"/>
                </a:solidFill>
                <a:effectLst/>
                <a:latin typeface="Consolas" panose="020B0609020204030204" pitchFamily="49" charset="0"/>
              </a:rPr>
            </a:br>
            <a:r>
              <a:rPr lang="en-US" b="0" i="0" dirty="0" err="1">
                <a:solidFill>
                  <a:srgbClr val="000000"/>
                </a:solidFill>
                <a:effectLst/>
                <a:latin typeface="Consolas" panose="020B0609020204030204" pitchFamily="49" charset="0"/>
              </a:rPr>
              <a:t>my_var</a:t>
            </a:r>
            <a:r>
              <a:rPr lang="en-US" b="0" i="0" dirty="0">
                <a:solidFill>
                  <a:srgbClr val="000000"/>
                </a:solidFill>
                <a:effectLst/>
                <a:latin typeface="Consolas" panose="020B0609020204030204" pitchFamily="49" charset="0"/>
              </a:rPr>
              <a:t> = </a:t>
            </a:r>
            <a:r>
              <a:rPr lang="en-US" b="0" i="0" dirty="0">
                <a:solidFill>
                  <a:srgbClr val="A52A2A"/>
                </a:solidFill>
                <a:effectLst/>
                <a:latin typeface="Consolas" panose="020B0609020204030204" pitchFamily="49" charset="0"/>
              </a:rPr>
              <a:t>"John"</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_</a:t>
            </a:r>
            <a:r>
              <a:rPr lang="en-US" b="0" i="0" dirty="0" err="1">
                <a:solidFill>
                  <a:srgbClr val="000000"/>
                </a:solidFill>
                <a:effectLst/>
                <a:latin typeface="Consolas" panose="020B0609020204030204" pitchFamily="49" charset="0"/>
              </a:rPr>
              <a:t>my_var</a:t>
            </a:r>
            <a:r>
              <a:rPr lang="en-US" b="0" i="0" dirty="0">
                <a:solidFill>
                  <a:srgbClr val="000000"/>
                </a:solidFill>
                <a:effectLst/>
                <a:latin typeface="Consolas" panose="020B0609020204030204" pitchFamily="49" charset="0"/>
              </a:rPr>
              <a:t> = </a:t>
            </a:r>
            <a:r>
              <a:rPr lang="en-US" b="0" i="0" dirty="0">
                <a:solidFill>
                  <a:srgbClr val="A52A2A"/>
                </a:solidFill>
                <a:effectLst/>
                <a:latin typeface="Consolas" panose="020B0609020204030204" pitchFamily="49" charset="0"/>
              </a:rPr>
              <a:t>"John"</a:t>
            </a:r>
            <a:br>
              <a:rPr lang="en-US" b="0" i="0" dirty="0">
                <a:solidFill>
                  <a:srgbClr val="000000"/>
                </a:solidFill>
                <a:effectLst/>
                <a:latin typeface="Consolas" panose="020B0609020204030204" pitchFamily="49" charset="0"/>
              </a:rPr>
            </a:br>
            <a:r>
              <a:rPr lang="en-US" b="0" i="0" dirty="0" err="1">
                <a:solidFill>
                  <a:srgbClr val="000000"/>
                </a:solidFill>
                <a:effectLst/>
                <a:latin typeface="Consolas" panose="020B0609020204030204" pitchFamily="49" charset="0"/>
              </a:rPr>
              <a:t>myVar</a:t>
            </a:r>
            <a:r>
              <a:rPr lang="en-US" b="0" i="0" dirty="0">
                <a:solidFill>
                  <a:srgbClr val="000000"/>
                </a:solidFill>
                <a:effectLst/>
                <a:latin typeface="Consolas" panose="020B0609020204030204" pitchFamily="49" charset="0"/>
              </a:rPr>
              <a:t> = </a:t>
            </a:r>
            <a:r>
              <a:rPr lang="en-US" b="0" i="0" dirty="0">
                <a:solidFill>
                  <a:srgbClr val="A52A2A"/>
                </a:solidFill>
                <a:effectLst/>
                <a:latin typeface="Consolas" panose="020B0609020204030204" pitchFamily="49" charset="0"/>
              </a:rPr>
              <a:t>"John"</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MYVAR = </a:t>
            </a:r>
            <a:r>
              <a:rPr lang="en-US" b="0" i="0" dirty="0">
                <a:solidFill>
                  <a:srgbClr val="A52A2A"/>
                </a:solidFill>
                <a:effectLst/>
                <a:latin typeface="Consolas" panose="020B0609020204030204" pitchFamily="49" charset="0"/>
              </a:rPr>
              <a:t>"John"</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myvar2 = </a:t>
            </a:r>
            <a:r>
              <a:rPr lang="en-US" b="0" i="0" dirty="0">
                <a:solidFill>
                  <a:srgbClr val="A52A2A"/>
                </a:solidFill>
                <a:effectLst/>
                <a:latin typeface="Consolas" panose="020B0609020204030204" pitchFamily="49" charset="0"/>
              </a:rPr>
              <a:t>"John“</a:t>
            </a:r>
          </a:p>
          <a:p>
            <a:pPr marL="0" indent="0" algn="l">
              <a:buNone/>
            </a:pPr>
            <a:endParaRPr lang="en-US" sz="2400" b="0" i="0" dirty="0">
              <a:solidFill>
                <a:srgbClr val="000000"/>
              </a:solidFill>
              <a:effectLst/>
              <a:latin typeface="Consolas" panose="020B0609020204030204" pitchFamily="49" charset="0"/>
            </a:endParaRPr>
          </a:p>
          <a:p>
            <a:r>
              <a:rPr lang="en-US" sz="2400" b="1" dirty="0">
                <a:solidFill>
                  <a:srgbClr val="000000"/>
                </a:solidFill>
                <a:latin typeface="Segoe UI" panose="020B0502040204020203" pitchFamily="34" charset="0"/>
              </a:rPr>
              <a:t>Example : Illegal variable names:</a:t>
            </a:r>
          </a:p>
          <a:p>
            <a:pPr marL="457200" lvl="1" indent="0">
              <a:buNone/>
            </a:pPr>
            <a:r>
              <a:rPr lang="en-US" b="0" i="0" dirty="0">
                <a:solidFill>
                  <a:srgbClr val="000000"/>
                </a:solidFill>
                <a:effectLst/>
                <a:latin typeface="Consolas" panose="020B0609020204030204" pitchFamily="49" charset="0"/>
              </a:rPr>
              <a:t>2myvar = </a:t>
            </a:r>
            <a:r>
              <a:rPr lang="en-US" b="0" i="0" dirty="0">
                <a:solidFill>
                  <a:srgbClr val="A52A2A"/>
                </a:solidFill>
                <a:effectLst/>
                <a:latin typeface="Consolas" panose="020B0609020204030204" pitchFamily="49" charset="0"/>
              </a:rPr>
              <a:t>"John"</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my-var = </a:t>
            </a:r>
            <a:r>
              <a:rPr lang="en-US" b="0" i="0" dirty="0">
                <a:solidFill>
                  <a:srgbClr val="A52A2A"/>
                </a:solidFill>
                <a:effectLst/>
                <a:latin typeface="Consolas" panose="020B0609020204030204" pitchFamily="49" charset="0"/>
              </a:rPr>
              <a:t>"John"</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my var = </a:t>
            </a:r>
            <a:r>
              <a:rPr lang="en-US" b="0" i="0" dirty="0">
                <a:solidFill>
                  <a:srgbClr val="A52A2A"/>
                </a:solidFill>
                <a:effectLst/>
                <a:latin typeface="Consolas" panose="020B0609020204030204" pitchFamily="49" charset="0"/>
              </a:rPr>
              <a:t>"John“</a:t>
            </a:r>
          </a:p>
          <a:p>
            <a:pPr marL="0" indent="0" algn="l">
              <a:buNone/>
            </a:pPr>
            <a:endParaRPr lang="en-US" sz="2400" b="0" i="0" dirty="0">
              <a:solidFill>
                <a:srgbClr val="000000"/>
              </a:solidFill>
              <a:effectLst/>
              <a:latin typeface="Consolas" panose="020B0609020204030204" pitchFamily="49" charset="0"/>
            </a:endParaRPr>
          </a:p>
          <a:p>
            <a:r>
              <a:rPr lang="en-US" sz="2400" b="0" i="0" dirty="0">
                <a:solidFill>
                  <a:srgbClr val="000000"/>
                </a:solidFill>
                <a:effectLst/>
                <a:latin typeface="Verdana" panose="020B0604030504040204" pitchFamily="34" charset="0"/>
              </a:rPr>
              <a:t>Remember that variable names are case-sensitive</a:t>
            </a:r>
            <a:endParaRPr lang="en-US" sz="2400" dirty="0"/>
          </a:p>
          <a:p>
            <a:endParaRPr lang="en-US" sz="2400" dirty="0"/>
          </a:p>
        </p:txBody>
      </p:sp>
    </p:spTree>
    <p:extLst>
      <p:ext uri="{BB962C8B-B14F-4D97-AF65-F5344CB8AC3E}">
        <p14:creationId xmlns:p14="http://schemas.microsoft.com/office/powerpoint/2010/main" val="34495840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B2614-AAB4-F52A-46C4-F35836D7E4F7}"/>
              </a:ext>
            </a:extLst>
          </p:cNvPr>
          <p:cNvSpPr>
            <a:spLocks noGrp="1"/>
          </p:cNvSpPr>
          <p:nvPr>
            <p:ph type="title"/>
          </p:nvPr>
        </p:nvSpPr>
        <p:spPr>
          <a:xfrm>
            <a:off x="329783" y="172387"/>
            <a:ext cx="10515600" cy="744147"/>
          </a:xfrm>
        </p:spPr>
        <p:txBody>
          <a:bodyPr/>
          <a:lstStyle/>
          <a:p>
            <a:r>
              <a:rPr lang="en-US" sz="3600" b="1" dirty="0">
                <a:solidFill>
                  <a:srgbClr val="000000"/>
                </a:solidFill>
                <a:latin typeface="Segoe UI" panose="020B0502040204020203" pitchFamily="34" charset="0"/>
              </a:rPr>
              <a:t>Multi</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Words</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Variable</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Names</a:t>
            </a:r>
          </a:p>
        </p:txBody>
      </p:sp>
      <p:sp>
        <p:nvSpPr>
          <p:cNvPr id="3" name="Content Placeholder 2">
            <a:extLst>
              <a:ext uri="{FF2B5EF4-FFF2-40B4-BE49-F238E27FC236}">
                <a16:creationId xmlns:a16="http://schemas.microsoft.com/office/drawing/2014/main" id="{14DD5D6D-D91C-DAEA-9476-7B6529C31D02}"/>
              </a:ext>
            </a:extLst>
          </p:cNvPr>
          <p:cNvSpPr>
            <a:spLocks noGrp="1"/>
          </p:cNvSpPr>
          <p:nvPr>
            <p:ph idx="1"/>
          </p:nvPr>
        </p:nvSpPr>
        <p:spPr>
          <a:xfrm>
            <a:off x="329783" y="929390"/>
            <a:ext cx="11257613" cy="5756223"/>
          </a:xfrm>
        </p:spPr>
        <p:txBody>
          <a:bodyPr>
            <a:normAutofit fontScale="92500"/>
          </a:bodyPr>
          <a:lstStyle/>
          <a:p>
            <a:pPr algn="justLow">
              <a:lnSpc>
                <a:spcPct val="150000"/>
              </a:lnSpc>
            </a:pPr>
            <a:r>
              <a:rPr lang="en-US" sz="2400" dirty="0">
                <a:solidFill>
                  <a:srgbClr val="000000"/>
                </a:solidFill>
                <a:latin typeface="Verdana" panose="020B0604030504040204" pitchFamily="34" charset="0"/>
              </a:rPr>
              <a:t>Variable names with more than one word can be difficult to read.</a:t>
            </a:r>
          </a:p>
          <a:p>
            <a:pPr algn="justLow">
              <a:lnSpc>
                <a:spcPct val="150000"/>
              </a:lnSpc>
            </a:pPr>
            <a:r>
              <a:rPr lang="en-US" sz="2400" dirty="0">
                <a:solidFill>
                  <a:srgbClr val="000000"/>
                </a:solidFill>
                <a:latin typeface="Verdana" panose="020B0604030504040204" pitchFamily="34" charset="0"/>
              </a:rPr>
              <a:t>There are several techniques you can use to make them more readable:</a:t>
            </a:r>
          </a:p>
          <a:p>
            <a:pPr marL="685800" lvl="2" algn="justLow">
              <a:lnSpc>
                <a:spcPct val="150000"/>
              </a:lnSpc>
              <a:spcBef>
                <a:spcPts val="1000"/>
              </a:spcBef>
            </a:pPr>
            <a:r>
              <a:rPr lang="en-US" b="1" dirty="0">
                <a:solidFill>
                  <a:srgbClr val="000000"/>
                </a:solidFill>
                <a:latin typeface="Verdana" panose="020B0604030504040204" pitchFamily="34" charset="0"/>
              </a:rPr>
              <a:t>Camel Case</a:t>
            </a:r>
          </a:p>
          <a:p>
            <a:pPr marL="457200" lvl="2" indent="0" algn="justLow">
              <a:lnSpc>
                <a:spcPct val="150000"/>
              </a:lnSpc>
              <a:spcBef>
                <a:spcPts val="1000"/>
              </a:spcBef>
              <a:buNone/>
            </a:pPr>
            <a:r>
              <a:rPr lang="en-US" dirty="0">
                <a:solidFill>
                  <a:srgbClr val="000000"/>
                </a:solidFill>
                <a:latin typeface="Verdana" panose="020B0604030504040204" pitchFamily="34" charset="0"/>
              </a:rPr>
              <a:t>Each word, except the first, starts with a capital letter:</a:t>
            </a:r>
          </a:p>
          <a:p>
            <a:pPr lvl="2"/>
            <a:r>
              <a:rPr lang="en-US" b="0" i="0" dirty="0" err="1">
                <a:solidFill>
                  <a:srgbClr val="000000"/>
                </a:solidFill>
                <a:effectLst/>
                <a:latin typeface="Consolas" panose="020B0609020204030204" pitchFamily="49" charset="0"/>
              </a:rPr>
              <a:t>myVariableName</a:t>
            </a:r>
            <a:r>
              <a:rPr lang="en-US" b="0" i="0" dirty="0">
                <a:solidFill>
                  <a:srgbClr val="000000"/>
                </a:solidFill>
                <a:effectLst/>
                <a:latin typeface="Consolas" panose="020B0609020204030204" pitchFamily="49" charset="0"/>
              </a:rPr>
              <a:t> = </a:t>
            </a:r>
            <a:r>
              <a:rPr lang="en-US" b="0" i="0">
                <a:solidFill>
                  <a:srgbClr val="A52A2A"/>
                </a:solidFill>
                <a:effectLst/>
                <a:latin typeface="Consolas" panose="020B0609020204030204" pitchFamily="49" charset="0"/>
              </a:rPr>
              <a:t>"John"</a:t>
            </a:r>
            <a:endParaRPr lang="en-US" b="0" i="0">
              <a:solidFill>
                <a:srgbClr val="000000"/>
              </a:solidFill>
              <a:effectLst/>
              <a:latin typeface="Consolas" panose="020B0609020204030204" pitchFamily="49" charset="0"/>
            </a:endParaRPr>
          </a:p>
          <a:p>
            <a:pPr marL="685800" lvl="2" algn="justLow">
              <a:lnSpc>
                <a:spcPct val="140000"/>
              </a:lnSpc>
              <a:spcBef>
                <a:spcPts val="1000"/>
              </a:spcBef>
            </a:pPr>
            <a:r>
              <a:rPr lang="en-US" sz="2200" b="1">
                <a:solidFill>
                  <a:srgbClr val="000000"/>
                </a:solidFill>
                <a:latin typeface="Verdana" panose="020B0604030504040204" pitchFamily="34" charset="0"/>
              </a:rPr>
              <a:t>Pascal </a:t>
            </a:r>
            <a:r>
              <a:rPr lang="en-US" sz="2200" b="1" dirty="0">
                <a:solidFill>
                  <a:srgbClr val="000000"/>
                </a:solidFill>
                <a:latin typeface="Verdana" panose="020B0604030504040204" pitchFamily="34" charset="0"/>
              </a:rPr>
              <a:t>Case</a:t>
            </a:r>
          </a:p>
          <a:p>
            <a:pPr marL="457200" lvl="2" indent="0" algn="justLow">
              <a:lnSpc>
                <a:spcPct val="140000"/>
              </a:lnSpc>
              <a:spcBef>
                <a:spcPts val="1000"/>
              </a:spcBef>
              <a:buNone/>
            </a:pPr>
            <a:r>
              <a:rPr lang="en-US" sz="2200" dirty="0">
                <a:solidFill>
                  <a:srgbClr val="000000"/>
                </a:solidFill>
                <a:latin typeface="Verdana" panose="020B0604030504040204" pitchFamily="34" charset="0"/>
              </a:rPr>
              <a:t>Each word starts with a capital letter:</a:t>
            </a:r>
          </a:p>
          <a:p>
            <a:pPr lvl="2"/>
            <a:r>
              <a:rPr lang="en-US" b="0" i="0" dirty="0" err="1">
                <a:solidFill>
                  <a:srgbClr val="000000"/>
                </a:solidFill>
                <a:effectLst/>
                <a:latin typeface="Consolas" panose="020B0609020204030204" pitchFamily="49" charset="0"/>
              </a:rPr>
              <a:t>MyVariableName</a:t>
            </a:r>
            <a:r>
              <a:rPr lang="en-US" b="0" i="0" dirty="0">
                <a:solidFill>
                  <a:srgbClr val="000000"/>
                </a:solidFill>
                <a:effectLst/>
                <a:latin typeface="Consolas" panose="020B0609020204030204" pitchFamily="49" charset="0"/>
              </a:rPr>
              <a:t> = </a:t>
            </a:r>
            <a:r>
              <a:rPr lang="en-US" b="0" i="0" dirty="0">
                <a:solidFill>
                  <a:srgbClr val="A52A2A"/>
                </a:solidFill>
                <a:effectLst/>
                <a:latin typeface="Consolas" panose="020B0609020204030204" pitchFamily="49" charset="0"/>
              </a:rPr>
              <a:t>"John"</a:t>
            </a:r>
            <a:endParaRPr lang="en-US" b="0" i="0" dirty="0">
              <a:solidFill>
                <a:srgbClr val="000000"/>
              </a:solidFill>
              <a:effectLst/>
              <a:latin typeface="Consolas" panose="020B0609020204030204" pitchFamily="49" charset="0"/>
            </a:endParaRPr>
          </a:p>
          <a:p>
            <a:pPr marL="685800" lvl="2" algn="justLow">
              <a:lnSpc>
                <a:spcPct val="150000"/>
              </a:lnSpc>
              <a:spcBef>
                <a:spcPts val="1000"/>
              </a:spcBef>
            </a:pPr>
            <a:r>
              <a:rPr lang="en-US" sz="2200" b="1" dirty="0">
                <a:solidFill>
                  <a:srgbClr val="000000"/>
                </a:solidFill>
                <a:latin typeface="Verdana" panose="020B0604030504040204" pitchFamily="34" charset="0"/>
              </a:rPr>
              <a:t>Snake Case</a:t>
            </a:r>
          </a:p>
          <a:p>
            <a:pPr marL="457200" lvl="2" indent="0" algn="justLow">
              <a:lnSpc>
                <a:spcPct val="150000"/>
              </a:lnSpc>
              <a:spcBef>
                <a:spcPts val="1000"/>
              </a:spcBef>
              <a:buNone/>
            </a:pPr>
            <a:r>
              <a:rPr lang="en-US" sz="2200" dirty="0">
                <a:solidFill>
                  <a:srgbClr val="000000"/>
                </a:solidFill>
                <a:latin typeface="Verdana" panose="020B0604030504040204" pitchFamily="34" charset="0"/>
              </a:rPr>
              <a:t>Each word is separated by an underscore character:</a:t>
            </a:r>
          </a:p>
          <a:p>
            <a:pPr marL="914400" lvl="2" indent="0">
              <a:buNone/>
            </a:pPr>
            <a:r>
              <a:rPr lang="en-US" b="0" i="0" dirty="0" err="1">
                <a:solidFill>
                  <a:srgbClr val="000000"/>
                </a:solidFill>
                <a:effectLst/>
                <a:latin typeface="Consolas" panose="020B0609020204030204" pitchFamily="49" charset="0"/>
              </a:rPr>
              <a:t>my_variable_name</a:t>
            </a:r>
            <a:r>
              <a:rPr lang="en-US" b="0" i="0" dirty="0">
                <a:solidFill>
                  <a:srgbClr val="000000"/>
                </a:solidFill>
                <a:effectLst/>
                <a:latin typeface="Consolas" panose="020B0609020204030204" pitchFamily="49" charset="0"/>
              </a:rPr>
              <a:t> = </a:t>
            </a:r>
            <a:r>
              <a:rPr lang="en-US" b="0" i="0" dirty="0">
                <a:solidFill>
                  <a:srgbClr val="A52A2A"/>
                </a:solidFill>
                <a:effectLst/>
                <a:latin typeface="Consolas" panose="020B0609020204030204" pitchFamily="49" charset="0"/>
              </a:rPr>
              <a:t>"John"</a:t>
            </a:r>
            <a:endParaRPr lang="en-US" b="0" i="0" dirty="0">
              <a:solidFill>
                <a:srgbClr val="000000"/>
              </a:solidFill>
              <a:effectLst/>
              <a:latin typeface="Consolas" panose="020B0609020204030204" pitchFamily="49" charset="0"/>
            </a:endParaRPr>
          </a:p>
          <a:p>
            <a:endParaRPr lang="en-US" dirty="0"/>
          </a:p>
        </p:txBody>
      </p:sp>
    </p:spTree>
    <p:extLst>
      <p:ext uri="{BB962C8B-B14F-4D97-AF65-F5344CB8AC3E}">
        <p14:creationId xmlns:p14="http://schemas.microsoft.com/office/powerpoint/2010/main" val="42211914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36855-BE62-080A-F7C1-3918D0D6CE12}"/>
              </a:ext>
            </a:extLst>
          </p:cNvPr>
          <p:cNvSpPr>
            <a:spLocks noGrp="1"/>
          </p:cNvSpPr>
          <p:nvPr>
            <p:ph type="title"/>
          </p:nvPr>
        </p:nvSpPr>
        <p:spPr>
          <a:xfrm>
            <a:off x="358515" y="125282"/>
            <a:ext cx="10515600" cy="1325563"/>
          </a:xfrm>
        </p:spPr>
        <p:txBody>
          <a:bodyPr/>
          <a:lstStyle/>
          <a:p>
            <a:r>
              <a:rPr lang="fr-FR" sz="3600" b="1" dirty="0">
                <a:solidFill>
                  <a:srgbClr val="000000"/>
                </a:solidFill>
                <a:latin typeface="Segoe UI" panose="020B0502040204020203" pitchFamily="34" charset="0"/>
              </a:rPr>
              <a:t>Python Variables - </a:t>
            </a:r>
            <a:r>
              <a:rPr lang="fr-FR" sz="3600" b="1" dirty="0" err="1">
                <a:solidFill>
                  <a:srgbClr val="000000"/>
                </a:solidFill>
                <a:latin typeface="Segoe UI" panose="020B0502040204020203" pitchFamily="34" charset="0"/>
              </a:rPr>
              <a:t>Assign</a:t>
            </a:r>
            <a:r>
              <a:rPr lang="fr-FR" sz="3600" b="1" dirty="0">
                <a:solidFill>
                  <a:srgbClr val="000000"/>
                </a:solidFill>
                <a:latin typeface="Segoe UI" panose="020B0502040204020203" pitchFamily="34" charset="0"/>
              </a:rPr>
              <a:t> Multiple</a:t>
            </a:r>
            <a:r>
              <a:rPr lang="fr-FR" b="0" i="0" dirty="0">
                <a:solidFill>
                  <a:srgbClr val="000000"/>
                </a:solidFill>
                <a:effectLst/>
                <a:latin typeface="Segoe UI" panose="020B0502040204020203" pitchFamily="34" charset="0"/>
              </a:rPr>
              <a:t> </a:t>
            </a:r>
            <a:r>
              <a:rPr lang="fr-FR" sz="3600" b="1" dirty="0">
                <a:solidFill>
                  <a:srgbClr val="000000"/>
                </a:solidFill>
                <a:latin typeface="Segoe UI" panose="020B0502040204020203" pitchFamily="34" charset="0"/>
              </a:rPr>
              <a:t>Values</a:t>
            </a:r>
            <a:endParaRPr lang="en-US" sz="3600" b="1" dirty="0">
              <a:solidFill>
                <a:srgbClr val="000000"/>
              </a:solidFill>
              <a:latin typeface="Segoe UI" panose="020B0502040204020203" pitchFamily="34" charset="0"/>
            </a:endParaRPr>
          </a:p>
        </p:txBody>
      </p:sp>
      <p:sp>
        <p:nvSpPr>
          <p:cNvPr id="3" name="Content Placeholder 2">
            <a:extLst>
              <a:ext uri="{FF2B5EF4-FFF2-40B4-BE49-F238E27FC236}">
                <a16:creationId xmlns:a16="http://schemas.microsoft.com/office/drawing/2014/main" id="{F66FE3ED-9EF7-58B6-B162-29EEBFE3286D}"/>
              </a:ext>
            </a:extLst>
          </p:cNvPr>
          <p:cNvSpPr>
            <a:spLocks noGrp="1"/>
          </p:cNvSpPr>
          <p:nvPr>
            <p:ph idx="1"/>
          </p:nvPr>
        </p:nvSpPr>
        <p:spPr>
          <a:xfrm>
            <a:off x="358515" y="1244184"/>
            <a:ext cx="10995285" cy="4932779"/>
          </a:xfrm>
        </p:spPr>
        <p:txBody>
          <a:bodyPr>
            <a:normAutofit/>
          </a:bodyPr>
          <a:lstStyle/>
          <a:p>
            <a:pPr algn="justLow">
              <a:lnSpc>
                <a:spcPct val="170000"/>
              </a:lnSpc>
            </a:pPr>
            <a:r>
              <a:rPr lang="en-US" sz="2400" dirty="0">
                <a:solidFill>
                  <a:srgbClr val="000000"/>
                </a:solidFill>
                <a:latin typeface="Verdana" panose="020B0604030504040204" pitchFamily="34" charset="0"/>
              </a:rPr>
              <a:t>Many Values to Multiple Variables</a:t>
            </a:r>
          </a:p>
          <a:p>
            <a:pPr algn="justLow">
              <a:lnSpc>
                <a:spcPct val="170000"/>
              </a:lnSpc>
            </a:pPr>
            <a:r>
              <a:rPr lang="en-US" sz="2400" dirty="0">
                <a:solidFill>
                  <a:srgbClr val="000000"/>
                </a:solidFill>
                <a:latin typeface="Verdana" panose="020B0604030504040204" pitchFamily="34" charset="0"/>
              </a:rPr>
              <a:t>Python allows you to assign values to multiple variables in one line</a:t>
            </a:r>
          </a:p>
          <a:p>
            <a:pPr algn="justLow">
              <a:lnSpc>
                <a:spcPct val="170000"/>
              </a:lnSpc>
            </a:pPr>
            <a:r>
              <a:rPr lang="en-US" sz="2400" dirty="0">
                <a:solidFill>
                  <a:srgbClr val="000000"/>
                </a:solidFill>
                <a:latin typeface="Verdana" panose="020B0604030504040204" pitchFamily="34" charset="0"/>
              </a:rPr>
              <a:t>Example</a:t>
            </a:r>
          </a:p>
          <a:p>
            <a:pPr marL="457200" lvl="1" indent="0">
              <a:buNone/>
            </a:pPr>
            <a:r>
              <a:rPr lang="en-US" b="0" i="0" dirty="0">
                <a:solidFill>
                  <a:srgbClr val="000000"/>
                </a:solidFill>
                <a:effectLst/>
                <a:latin typeface="Consolas" panose="020B0609020204030204" pitchFamily="49" charset="0"/>
              </a:rPr>
              <a:t>x, y, z = </a:t>
            </a:r>
            <a:r>
              <a:rPr lang="en-US" b="0" i="0" dirty="0">
                <a:solidFill>
                  <a:srgbClr val="A52A2A"/>
                </a:solidFill>
                <a:effectLst/>
                <a:latin typeface="Consolas" panose="020B0609020204030204" pitchFamily="49" charset="0"/>
              </a:rPr>
              <a:t>"Orange"</a:t>
            </a:r>
            <a:r>
              <a:rPr lang="en-US" b="0" i="0" dirty="0">
                <a:solidFill>
                  <a:srgbClr val="000000"/>
                </a:solidFill>
                <a:effectLst/>
                <a:latin typeface="Consolas" panose="020B0609020204030204" pitchFamily="49" charset="0"/>
              </a:rPr>
              <a:t>, </a:t>
            </a:r>
            <a:r>
              <a:rPr lang="en-US" b="0" i="0" dirty="0">
                <a:solidFill>
                  <a:srgbClr val="A52A2A"/>
                </a:solidFill>
                <a:effectLst/>
                <a:latin typeface="Consolas" panose="020B0609020204030204" pitchFamily="49" charset="0"/>
              </a:rPr>
              <a:t>"Banana"</a:t>
            </a:r>
            <a:r>
              <a:rPr lang="en-US" b="0" i="0" dirty="0">
                <a:solidFill>
                  <a:srgbClr val="000000"/>
                </a:solidFill>
                <a:effectLst/>
                <a:latin typeface="Consolas" panose="020B0609020204030204" pitchFamily="49" charset="0"/>
              </a:rPr>
              <a:t>, </a:t>
            </a:r>
            <a:r>
              <a:rPr lang="en-US" b="0" i="0" dirty="0">
                <a:solidFill>
                  <a:srgbClr val="A52A2A"/>
                </a:solidFill>
                <a:effectLst/>
                <a:latin typeface="Consolas" panose="020B0609020204030204" pitchFamily="49" charset="0"/>
              </a:rPr>
              <a:t>"Cherry"</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(x)</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(y)</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(z)</a:t>
            </a:r>
          </a:p>
          <a:p>
            <a:pPr algn="justLow">
              <a:lnSpc>
                <a:spcPct val="170000"/>
              </a:lnSpc>
            </a:pPr>
            <a:r>
              <a:rPr lang="en-US" sz="2500" dirty="0">
                <a:solidFill>
                  <a:srgbClr val="000000"/>
                </a:solidFill>
                <a:latin typeface="Verdana" panose="020B0604030504040204" pitchFamily="34" charset="0"/>
              </a:rPr>
              <a:t>Note: Make sure the number of variables matches the number of values, or else you will get an error.</a:t>
            </a:r>
          </a:p>
        </p:txBody>
      </p:sp>
    </p:spTree>
    <p:extLst>
      <p:ext uri="{BB962C8B-B14F-4D97-AF65-F5344CB8AC3E}">
        <p14:creationId xmlns:p14="http://schemas.microsoft.com/office/powerpoint/2010/main" val="23511288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6844-7A83-2A17-646B-7B7FDFFCD8F7}"/>
              </a:ext>
            </a:extLst>
          </p:cNvPr>
          <p:cNvSpPr>
            <a:spLocks noGrp="1"/>
          </p:cNvSpPr>
          <p:nvPr>
            <p:ph type="title"/>
          </p:nvPr>
        </p:nvSpPr>
        <p:spPr/>
        <p:txBody>
          <a:bodyPr/>
          <a:lstStyle/>
          <a:p>
            <a:r>
              <a:rPr lang="en-US" sz="3600" b="1" dirty="0">
                <a:solidFill>
                  <a:srgbClr val="000000"/>
                </a:solidFill>
                <a:latin typeface="Segoe UI" panose="020B0502040204020203" pitchFamily="34" charset="0"/>
              </a:rPr>
              <a:t>One</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Value to Multiple Variables</a:t>
            </a:r>
          </a:p>
        </p:txBody>
      </p:sp>
      <p:sp>
        <p:nvSpPr>
          <p:cNvPr id="3" name="Content Placeholder 2">
            <a:extLst>
              <a:ext uri="{FF2B5EF4-FFF2-40B4-BE49-F238E27FC236}">
                <a16:creationId xmlns:a16="http://schemas.microsoft.com/office/drawing/2014/main" id="{864AD72E-A57A-2A7C-2C83-DFBA09005913}"/>
              </a:ext>
            </a:extLst>
          </p:cNvPr>
          <p:cNvSpPr>
            <a:spLocks noGrp="1"/>
          </p:cNvSpPr>
          <p:nvPr>
            <p:ph idx="1"/>
          </p:nvPr>
        </p:nvSpPr>
        <p:spPr/>
        <p:txBody>
          <a:bodyPr/>
          <a:lstStyle/>
          <a:p>
            <a:pPr algn="justLow">
              <a:lnSpc>
                <a:spcPct val="170000"/>
              </a:lnSpc>
            </a:pPr>
            <a:r>
              <a:rPr lang="en-US" sz="2400" dirty="0">
                <a:solidFill>
                  <a:srgbClr val="000000"/>
                </a:solidFill>
                <a:latin typeface="Verdana" panose="020B0604030504040204" pitchFamily="34" charset="0"/>
              </a:rPr>
              <a:t>And you can assign the same value to multiple variables in one line</a:t>
            </a:r>
          </a:p>
          <a:p>
            <a:pPr algn="justLow">
              <a:lnSpc>
                <a:spcPct val="170000"/>
              </a:lnSpc>
            </a:pPr>
            <a:r>
              <a:rPr lang="fr-FR" sz="2400" dirty="0">
                <a:solidFill>
                  <a:srgbClr val="000000"/>
                </a:solidFill>
                <a:latin typeface="Verdana" panose="020B0604030504040204" pitchFamily="34" charset="0"/>
              </a:rPr>
              <a:t>Example</a:t>
            </a:r>
          </a:p>
          <a:p>
            <a:pPr marL="457200" lvl="1" indent="0">
              <a:buNone/>
            </a:pPr>
            <a:r>
              <a:rPr lang="fr-FR" b="0" i="0" dirty="0">
                <a:solidFill>
                  <a:srgbClr val="000000"/>
                </a:solidFill>
                <a:effectLst/>
                <a:latin typeface="Consolas" panose="020B0609020204030204" pitchFamily="49" charset="0"/>
              </a:rPr>
              <a:t>x = y = z = </a:t>
            </a:r>
            <a:r>
              <a:rPr lang="fr-FR" b="0" i="0" dirty="0">
                <a:solidFill>
                  <a:srgbClr val="A52A2A"/>
                </a:solidFill>
                <a:effectLst/>
                <a:latin typeface="Consolas" panose="020B0609020204030204" pitchFamily="49" charset="0"/>
              </a:rPr>
              <a:t>"Orange"</a:t>
            </a: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(x)</a:t>
            </a: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(y)</a:t>
            </a: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(z)</a:t>
            </a:r>
          </a:p>
          <a:p>
            <a:endParaRPr lang="en-US" dirty="0"/>
          </a:p>
        </p:txBody>
      </p:sp>
    </p:spTree>
    <p:extLst>
      <p:ext uri="{BB962C8B-B14F-4D97-AF65-F5344CB8AC3E}">
        <p14:creationId xmlns:p14="http://schemas.microsoft.com/office/powerpoint/2010/main" val="1620285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EC0DA-BF06-3BD6-7D50-EF6D1DD57ADF}"/>
              </a:ext>
            </a:extLst>
          </p:cNvPr>
          <p:cNvSpPr>
            <a:spLocks noGrp="1"/>
          </p:cNvSpPr>
          <p:nvPr>
            <p:ph type="title"/>
          </p:nvPr>
        </p:nvSpPr>
        <p:spPr>
          <a:xfrm>
            <a:off x="838200" y="365125"/>
            <a:ext cx="10515600" cy="879059"/>
          </a:xfrm>
        </p:spPr>
        <p:txBody>
          <a:bodyPr/>
          <a:lstStyle/>
          <a:p>
            <a:r>
              <a:rPr lang="en-US" sz="3600" b="1" dirty="0">
                <a:solidFill>
                  <a:srgbClr val="000000"/>
                </a:solidFill>
                <a:latin typeface="Segoe UI" panose="020B0502040204020203" pitchFamily="34" charset="0"/>
              </a:rPr>
              <a:t>Unpack</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a</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Collection</a:t>
            </a:r>
          </a:p>
        </p:txBody>
      </p:sp>
      <p:sp>
        <p:nvSpPr>
          <p:cNvPr id="3" name="Content Placeholder 2">
            <a:extLst>
              <a:ext uri="{FF2B5EF4-FFF2-40B4-BE49-F238E27FC236}">
                <a16:creationId xmlns:a16="http://schemas.microsoft.com/office/drawing/2014/main" id="{6583725C-1DBD-CF56-2FAA-279120C69AB8}"/>
              </a:ext>
            </a:extLst>
          </p:cNvPr>
          <p:cNvSpPr>
            <a:spLocks noGrp="1"/>
          </p:cNvSpPr>
          <p:nvPr>
            <p:ph idx="1"/>
          </p:nvPr>
        </p:nvSpPr>
        <p:spPr>
          <a:xfrm>
            <a:off x="674557" y="1349115"/>
            <a:ext cx="10679243" cy="4827848"/>
          </a:xfrm>
        </p:spPr>
        <p:txBody>
          <a:bodyPr>
            <a:normAutofit/>
          </a:bodyPr>
          <a:lstStyle/>
          <a:p>
            <a:pPr algn="justLow">
              <a:lnSpc>
                <a:spcPct val="170000"/>
              </a:lnSpc>
            </a:pPr>
            <a:r>
              <a:rPr lang="en-US" sz="2400" dirty="0">
                <a:solidFill>
                  <a:srgbClr val="000000"/>
                </a:solidFill>
                <a:latin typeface="Verdana" panose="020B0604030504040204" pitchFamily="34" charset="0"/>
              </a:rPr>
              <a:t>If you have a collection of values in a list, tuple etc. Python allows you to extract the values into variables. This is called unpacking.</a:t>
            </a:r>
          </a:p>
          <a:p>
            <a:pPr algn="justLow">
              <a:lnSpc>
                <a:spcPct val="170000"/>
              </a:lnSpc>
            </a:pPr>
            <a:r>
              <a:rPr lang="en-US" sz="2400" dirty="0">
                <a:solidFill>
                  <a:srgbClr val="000000"/>
                </a:solidFill>
                <a:latin typeface="Verdana" panose="020B0604030504040204" pitchFamily="34" charset="0"/>
              </a:rPr>
              <a:t>Example</a:t>
            </a:r>
          </a:p>
          <a:p>
            <a:pPr marL="457200" lvl="1" indent="0">
              <a:buNone/>
            </a:pPr>
            <a:r>
              <a:rPr lang="en-US" b="0" i="0" dirty="0">
                <a:solidFill>
                  <a:srgbClr val="000000"/>
                </a:solidFill>
                <a:effectLst/>
                <a:latin typeface="Consolas" panose="020B0609020204030204" pitchFamily="49" charset="0"/>
              </a:rPr>
              <a:t>fruits = [</a:t>
            </a:r>
            <a:r>
              <a:rPr lang="en-US" b="0" i="0" dirty="0">
                <a:solidFill>
                  <a:srgbClr val="A52A2A"/>
                </a:solidFill>
                <a:effectLst/>
                <a:latin typeface="Consolas" panose="020B0609020204030204" pitchFamily="49" charset="0"/>
              </a:rPr>
              <a:t>"apple"</a:t>
            </a:r>
            <a:r>
              <a:rPr lang="en-US" b="0" i="0" dirty="0">
                <a:solidFill>
                  <a:srgbClr val="000000"/>
                </a:solidFill>
                <a:effectLst/>
                <a:latin typeface="Consolas" panose="020B0609020204030204" pitchFamily="49" charset="0"/>
              </a:rPr>
              <a:t>, </a:t>
            </a:r>
            <a:r>
              <a:rPr lang="en-US" b="0" i="0" dirty="0">
                <a:solidFill>
                  <a:srgbClr val="A52A2A"/>
                </a:solidFill>
                <a:effectLst/>
                <a:latin typeface="Consolas" panose="020B0609020204030204" pitchFamily="49" charset="0"/>
              </a:rPr>
              <a:t>"banana"</a:t>
            </a:r>
            <a:r>
              <a:rPr lang="en-US" b="0" i="0" dirty="0">
                <a:solidFill>
                  <a:srgbClr val="000000"/>
                </a:solidFill>
                <a:effectLst/>
                <a:latin typeface="Consolas" panose="020B0609020204030204" pitchFamily="49" charset="0"/>
              </a:rPr>
              <a:t>, </a:t>
            </a:r>
            <a:r>
              <a:rPr lang="en-US" b="0" i="0" dirty="0">
                <a:solidFill>
                  <a:srgbClr val="A52A2A"/>
                </a:solidFill>
                <a:effectLst/>
                <a:latin typeface="Consolas" panose="020B0609020204030204" pitchFamily="49" charset="0"/>
              </a:rPr>
              <a:t>"cherry"</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x, y, z = fruits</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(x)</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(y)</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(z)</a:t>
            </a:r>
          </a:p>
          <a:p>
            <a:endParaRPr lang="en-US" dirty="0"/>
          </a:p>
        </p:txBody>
      </p:sp>
    </p:spTree>
    <p:extLst>
      <p:ext uri="{BB962C8B-B14F-4D97-AF65-F5344CB8AC3E}">
        <p14:creationId xmlns:p14="http://schemas.microsoft.com/office/powerpoint/2010/main" val="6247891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AB7AC-D048-4A51-EFB7-640190614A87}"/>
              </a:ext>
            </a:extLst>
          </p:cNvPr>
          <p:cNvSpPr>
            <a:spLocks noGrp="1"/>
          </p:cNvSpPr>
          <p:nvPr>
            <p:ph type="title"/>
          </p:nvPr>
        </p:nvSpPr>
        <p:spPr>
          <a:xfrm>
            <a:off x="179882" y="0"/>
            <a:ext cx="10515600" cy="1058941"/>
          </a:xfrm>
        </p:spPr>
        <p:txBody>
          <a:bodyPr/>
          <a:lstStyle/>
          <a:p>
            <a:r>
              <a:rPr lang="en-US" sz="3600" b="1" dirty="0">
                <a:solidFill>
                  <a:srgbClr val="000000"/>
                </a:solidFill>
                <a:latin typeface="Segoe UI" panose="020B0502040204020203" pitchFamily="34" charset="0"/>
              </a:rPr>
              <a:t>Output</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Variables</a:t>
            </a:r>
          </a:p>
        </p:txBody>
      </p:sp>
      <p:sp>
        <p:nvSpPr>
          <p:cNvPr id="3" name="Content Placeholder 2">
            <a:extLst>
              <a:ext uri="{FF2B5EF4-FFF2-40B4-BE49-F238E27FC236}">
                <a16:creationId xmlns:a16="http://schemas.microsoft.com/office/drawing/2014/main" id="{D99B6DFC-4E8D-B454-7727-AD078CBE547E}"/>
              </a:ext>
            </a:extLst>
          </p:cNvPr>
          <p:cNvSpPr>
            <a:spLocks noGrp="1"/>
          </p:cNvSpPr>
          <p:nvPr>
            <p:ph idx="1"/>
          </p:nvPr>
        </p:nvSpPr>
        <p:spPr>
          <a:xfrm>
            <a:off x="179882" y="824458"/>
            <a:ext cx="11707318" cy="6265889"/>
          </a:xfrm>
        </p:spPr>
        <p:txBody>
          <a:bodyPr>
            <a:noAutofit/>
          </a:bodyPr>
          <a:lstStyle/>
          <a:p>
            <a:pPr algn="justLow">
              <a:lnSpc>
                <a:spcPct val="190000"/>
              </a:lnSpc>
            </a:pPr>
            <a:r>
              <a:rPr lang="en-US" sz="2400" dirty="0">
                <a:solidFill>
                  <a:srgbClr val="000000"/>
                </a:solidFill>
                <a:latin typeface="Verdana" panose="020B0604030504040204" pitchFamily="34" charset="0"/>
              </a:rPr>
              <a:t>The Python print() function is often used to output variables.</a:t>
            </a:r>
          </a:p>
          <a:p>
            <a:pPr marL="457200" lvl="1" indent="0">
              <a:buNone/>
            </a:pPr>
            <a:r>
              <a:rPr lang="en-US" b="0" i="0" dirty="0">
                <a:solidFill>
                  <a:srgbClr val="000000"/>
                </a:solidFill>
                <a:effectLst/>
                <a:latin typeface="Consolas" panose="020B0609020204030204" pitchFamily="49" charset="0"/>
              </a:rPr>
              <a:t>x = </a:t>
            </a:r>
            <a:r>
              <a:rPr lang="en-US" b="0" i="0" dirty="0">
                <a:solidFill>
                  <a:srgbClr val="A52A2A"/>
                </a:solidFill>
                <a:effectLst/>
                <a:latin typeface="Consolas" panose="020B0609020204030204" pitchFamily="49" charset="0"/>
              </a:rPr>
              <a:t>"Python is awesome"</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(x)</a:t>
            </a:r>
          </a:p>
          <a:p>
            <a:pPr algn="justLow">
              <a:lnSpc>
                <a:spcPct val="190000"/>
              </a:lnSpc>
            </a:pPr>
            <a:r>
              <a:rPr lang="en-US" sz="2400" dirty="0">
                <a:solidFill>
                  <a:srgbClr val="000000"/>
                </a:solidFill>
                <a:latin typeface="Verdana" panose="020B0604030504040204" pitchFamily="34" charset="0"/>
              </a:rPr>
              <a:t>In the print() function, you output multiple variables, separated by a comma:</a:t>
            </a:r>
          </a:p>
          <a:p>
            <a:pPr marL="457200" lvl="1" indent="0">
              <a:buNone/>
            </a:pPr>
            <a:r>
              <a:rPr lang="en-US" b="0" i="0" dirty="0">
                <a:solidFill>
                  <a:srgbClr val="000000"/>
                </a:solidFill>
                <a:effectLst/>
                <a:latin typeface="Consolas" panose="020B0609020204030204" pitchFamily="49" charset="0"/>
              </a:rPr>
              <a:t>x = </a:t>
            </a:r>
            <a:r>
              <a:rPr lang="en-US" b="0" i="0" dirty="0">
                <a:solidFill>
                  <a:srgbClr val="A52A2A"/>
                </a:solidFill>
                <a:effectLst/>
                <a:latin typeface="Consolas" panose="020B0609020204030204" pitchFamily="49" charset="0"/>
              </a:rPr>
              <a:t>"Python"</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y = </a:t>
            </a:r>
            <a:r>
              <a:rPr lang="en-US" b="0" i="0" dirty="0">
                <a:solidFill>
                  <a:srgbClr val="A52A2A"/>
                </a:solidFill>
                <a:effectLst/>
                <a:latin typeface="Consolas" panose="020B0609020204030204" pitchFamily="49" charset="0"/>
              </a:rPr>
              <a:t>"is"</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z = </a:t>
            </a:r>
            <a:r>
              <a:rPr lang="en-US" b="0" i="0" dirty="0">
                <a:solidFill>
                  <a:srgbClr val="A52A2A"/>
                </a:solidFill>
                <a:effectLst/>
                <a:latin typeface="Consolas" panose="020B0609020204030204" pitchFamily="49" charset="0"/>
              </a:rPr>
              <a:t>"awesome"</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(x, y, z)</a:t>
            </a:r>
          </a:p>
          <a:p>
            <a:endParaRPr lang="en-US" sz="2400" dirty="0"/>
          </a:p>
        </p:txBody>
      </p:sp>
    </p:spTree>
    <p:extLst>
      <p:ext uri="{BB962C8B-B14F-4D97-AF65-F5344CB8AC3E}">
        <p14:creationId xmlns:p14="http://schemas.microsoft.com/office/powerpoint/2010/main" val="3010294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9947CF-EA4C-8815-A72F-1C0D0D38C551}"/>
              </a:ext>
            </a:extLst>
          </p:cNvPr>
          <p:cNvSpPr>
            <a:spLocks noGrp="1"/>
          </p:cNvSpPr>
          <p:nvPr>
            <p:ph idx="1"/>
          </p:nvPr>
        </p:nvSpPr>
        <p:spPr>
          <a:xfrm>
            <a:off x="425302" y="318976"/>
            <a:ext cx="10928498" cy="6539023"/>
          </a:xfrm>
        </p:spPr>
        <p:txBody>
          <a:bodyPr>
            <a:normAutofit/>
          </a:bodyPr>
          <a:lstStyle/>
          <a:p>
            <a:pPr algn="justLow">
              <a:lnSpc>
                <a:spcPct val="190000"/>
              </a:lnSpc>
            </a:pPr>
            <a:r>
              <a:rPr lang="en-US" sz="2400" dirty="0">
                <a:solidFill>
                  <a:srgbClr val="000000"/>
                </a:solidFill>
                <a:latin typeface="Verdana" panose="020B0604030504040204" pitchFamily="34" charset="0"/>
              </a:rPr>
              <a:t>You can also use the + operator to output multiple string variables:</a:t>
            </a:r>
          </a:p>
          <a:p>
            <a:pPr marL="457200" lvl="1" indent="0">
              <a:buNone/>
            </a:pPr>
            <a:r>
              <a:rPr lang="en-US" b="0" i="0" dirty="0">
                <a:solidFill>
                  <a:srgbClr val="000000"/>
                </a:solidFill>
                <a:effectLst/>
                <a:latin typeface="Consolas" panose="020B0609020204030204" pitchFamily="49" charset="0"/>
              </a:rPr>
              <a:t>x = </a:t>
            </a:r>
            <a:r>
              <a:rPr lang="en-US" b="0" i="0" dirty="0">
                <a:solidFill>
                  <a:srgbClr val="A52A2A"/>
                </a:solidFill>
                <a:effectLst/>
                <a:latin typeface="Consolas" panose="020B0609020204030204" pitchFamily="49" charset="0"/>
              </a:rPr>
              <a:t>"Python "</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y = </a:t>
            </a:r>
            <a:r>
              <a:rPr lang="en-US" b="0" i="0" dirty="0">
                <a:solidFill>
                  <a:srgbClr val="A52A2A"/>
                </a:solidFill>
                <a:effectLst/>
                <a:latin typeface="Consolas" panose="020B0609020204030204" pitchFamily="49" charset="0"/>
              </a:rPr>
              <a:t>"is "</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z = </a:t>
            </a:r>
            <a:r>
              <a:rPr lang="en-US" b="0" i="0" dirty="0">
                <a:solidFill>
                  <a:srgbClr val="A52A2A"/>
                </a:solidFill>
                <a:effectLst/>
                <a:latin typeface="Consolas" panose="020B0609020204030204" pitchFamily="49" charset="0"/>
              </a:rPr>
              <a:t>"awesome"</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(x + y + z)</a:t>
            </a:r>
          </a:p>
          <a:p>
            <a:pPr algn="justLow">
              <a:lnSpc>
                <a:spcPct val="190000"/>
              </a:lnSpc>
            </a:pPr>
            <a:r>
              <a:rPr lang="en-US" sz="2400" dirty="0">
                <a:solidFill>
                  <a:srgbClr val="000000"/>
                </a:solidFill>
                <a:latin typeface="Verdana" panose="020B0604030504040204" pitchFamily="34" charset="0"/>
              </a:rPr>
              <a:t>For numbers, the + character works as a mathematical operator:</a:t>
            </a:r>
          </a:p>
          <a:p>
            <a:pPr marL="457200" lvl="1" indent="0">
              <a:buNone/>
            </a:pPr>
            <a:r>
              <a:rPr lang="es-ES" b="0" i="0" dirty="0">
                <a:solidFill>
                  <a:srgbClr val="000000"/>
                </a:solidFill>
                <a:effectLst/>
                <a:latin typeface="Consolas" panose="020B0609020204030204" pitchFamily="49" charset="0"/>
              </a:rPr>
              <a:t>x = </a:t>
            </a:r>
            <a:r>
              <a:rPr lang="es-ES" b="0" i="0" dirty="0">
                <a:solidFill>
                  <a:srgbClr val="FF0000"/>
                </a:solidFill>
                <a:effectLst/>
                <a:latin typeface="Consolas" panose="020B0609020204030204" pitchFamily="49" charset="0"/>
              </a:rPr>
              <a:t>5</a:t>
            </a:r>
            <a:br>
              <a:rPr lang="es-ES" b="0" i="0" dirty="0">
                <a:solidFill>
                  <a:srgbClr val="000000"/>
                </a:solidFill>
                <a:effectLst/>
                <a:latin typeface="Consolas" panose="020B0609020204030204" pitchFamily="49" charset="0"/>
              </a:rPr>
            </a:br>
            <a:r>
              <a:rPr lang="es-ES" b="0" i="0" dirty="0">
                <a:solidFill>
                  <a:srgbClr val="000000"/>
                </a:solidFill>
                <a:effectLst/>
                <a:latin typeface="Consolas" panose="020B0609020204030204" pitchFamily="49" charset="0"/>
              </a:rPr>
              <a:t>y = </a:t>
            </a:r>
            <a:r>
              <a:rPr lang="es-ES" b="0" i="0" dirty="0">
                <a:solidFill>
                  <a:srgbClr val="FF0000"/>
                </a:solidFill>
                <a:effectLst/>
                <a:latin typeface="Consolas" panose="020B0609020204030204" pitchFamily="49" charset="0"/>
              </a:rPr>
              <a:t>10</a:t>
            </a:r>
            <a:br>
              <a:rPr lang="es-ES" b="0" i="0" dirty="0">
                <a:solidFill>
                  <a:srgbClr val="000000"/>
                </a:solidFill>
                <a:effectLst/>
                <a:latin typeface="Consolas" panose="020B0609020204030204" pitchFamily="49" charset="0"/>
              </a:rPr>
            </a:br>
            <a:r>
              <a:rPr lang="es-ES" b="0" i="0" dirty="0" err="1">
                <a:solidFill>
                  <a:srgbClr val="0000CD"/>
                </a:solidFill>
                <a:effectLst/>
                <a:latin typeface="Consolas" panose="020B0609020204030204" pitchFamily="49" charset="0"/>
              </a:rPr>
              <a:t>print</a:t>
            </a:r>
            <a:r>
              <a:rPr lang="es-ES" b="0" i="0" dirty="0">
                <a:solidFill>
                  <a:srgbClr val="000000"/>
                </a:solidFill>
                <a:effectLst/>
                <a:latin typeface="Consolas" panose="020B0609020204030204" pitchFamily="49" charset="0"/>
              </a:rPr>
              <a:t>(x + y)</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15905485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95B7D4-EADC-5EC7-4855-8CD94B59C900}"/>
              </a:ext>
            </a:extLst>
          </p:cNvPr>
          <p:cNvSpPr>
            <a:spLocks noGrp="1"/>
          </p:cNvSpPr>
          <p:nvPr>
            <p:ph idx="1"/>
          </p:nvPr>
        </p:nvSpPr>
        <p:spPr>
          <a:xfrm>
            <a:off x="838200" y="209862"/>
            <a:ext cx="10515600" cy="5967101"/>
          </a:xfrm>
        </p:spPr>
        <p:txBody>
          <a:bodyPr>
            <a:noAutofit/>
          </a:bodyPr>
          <a:lstStyle/>
          <a:p>
            <a:pPr algn="justLow">
              <a:lnSpc>
                <a:spcPct val="190000"/>
              </a:lnSpc>
            </a:pPr>
            <a:r>
              <a:rPr lang="en-US" sz="2400" dirty="0">
                <a:solidFill>
                  <a:srgbClr val="000000"/>
                </a:solidFill>
                <a:latin typeface="Verdana" panose="020B0604030504040204" pitchFamily="34" charset="0"/>
              </a:rPr>
              <a:t>In the print() function, when you try to combine a string and a number with the + operator, Python will give you an </a:t>
            </a:r>
            <a:r>
              <a:rPr lang="en-US" sz="2400" dirty="0">
                <a:solidFill>
                  <a:srgbClr val="7030A0"/>
                </a:solidFill>
                <a:latin typeface="Verdana" panose="020B0604030504040204" pitchFamily="34" charset="0"/>
              </a:rPr>
              <a:t>error</a:t>
            </a:r>
            <a:r>
              <a:rPr lang="en-US" sz="2400" dirty="0">
                <a:solidFill>
                  <a:srgbClr val="000000"/>
                </a:solidFill>
                <a:latin typeface="Verdana" panose="020B0604030504040204" pitchFamily="34" charset="0"/>
              </a:rPr>
              <a:t>:</a:t>
            </a:r>
          </a:p>
          <a:p>
            <a:pPr marL="457200" lvl="1" indent="0">
              <a:buNone/>
            </a:pPr>
            <a:r>
              <a:rPr lang="es-ES" b="0" i="0" dirty="0">
                <a:solidFill>
                  <a:srgbClr val="000000"/>
                </a:solidFill>
                <a:effectLst/>
                <a:latin typeface="Consolas" panose="020B0609020204030204" pitchFamily="49" charset="0"/>
              </a:rPr>
              <a:t>x = </a:t>
            </a:r>
            <a:r>
              <a:rPr lang="es-ES" b="0" i="0" dirty="0">
                <a:solidFill>
                  <a:srgbClr val="FF0000"/>
                </a:solidFill>
                <a:effectLst/>
                <a:latin typeface="Consolas" panose="020B0609020204030204" pitchFamily="49" charset="0"/>
              </a:rPr>
              <a:t>5</a:t>
            </a:r>
            <a:br>
              <a:rPr lang="es-ES" b="0" i="0" dirty="0">
                <a:solidFill>
                  <a:srgbClr val="000000"/>
                </a:solidFill>
                <a:effectLst/>
                <a:latin typeface="Consolas" panose="020B0609020204030204" pitchFamily="49" charset="0"/>
              </a:rPr>
            </a:br>
            <a:r>
              <a:rPr lang="es-ES" b="0" i="0" dirty="0">
                <a:solidFill>
                  <a:srgbClr val="000000"/>
                </a:solidFill>
                <a:effectLst/>
                <a:latin typeface="Consolas" panose="020B0609020204030204" pitchFamily="49" charset="0"/>
              </a:rPr>
              <a:t>y = </a:t>
            </a:r>
            <a:r>
              <a:rPr lang="es-ES" b="0" i="0" dirty="0">
                <a:solidFill>
                  <a:srgbClr val="A52A2A"/>
                </a:solidFill>
                <a:effectLst/>
                <a:latin typeface="Consolas" panose="020B0609020204030204" pitchFamily="49" charset="0"/>
              </a:rPr>
              <a:t>"John"</a:t>
            </a:r>
            <a:br>
              <a:rPr lang="es-ES" b="0" i="0" dirty="0">
                <a:solidFill>
                  <a:srgbClr val="000000"/>
                </a:solidFill>
                <a:effectLst/>
                <a:latin typeface="Consolas" panose="020B0609020204030204" pitchFamily="49" charset="0"/>
              </a:rPr>
            </a:br>
            <a:r>
              <a:rPr lang="es-ES" b="0" i="0" dirty="0" err="1">
                <a:solidFill>
                  <a:srgbClr val="0000CD"/>
                </a:solidFill>
                <a:effectLst/>
                <a:latin typeface="Consolas" panose="020B0609020204030204" pitchFamily="49" charset="0"/>
              </a:rPr>
              <a:t>print</a:t>
            </a:r>
            <a:r>
              <a:rPr lang="es-ES" b="0" i="0" dirty="0">
                <a:solidFill>
                  <a:srgbClr val="000000"/>
                </a:solidFill>
                <a:effectLst/>
                <a:latin typeface="Consolas" panose="020B0609020204030204" pitchFamily="49" charset="0"/>
              </a:rPr>
              <a:t>(x + y)</a:t>
            </a:r>
          </a:p>
          <a:p>
            <a:pPr algn="justLow">
              <a:lnSpc>
                <a:spcPct val="170000"/>
              </a:lnSpc>
            </a:pPr>
            <a:r>
              <a:rPr lang="en-US" sz="2400" dirty="0">
                <a:solidFill>
                  <a:srgbClr val="000000"/>
                </a:solidFill>
                <a:latin typeface="Verdana" panose="020B0604030504040204" pitchFamily="34" charset="0"/>
              </a:rPr>
              <a:t>The best way to output multiple variables in the print() function is to separate them with commas, which even support different data types:</a:t>
            </a:r>
          </a:p>
          <a:p>
            <a:pPr marL="457200" lvl="1" indent="0">
              <a:buNone/>
            </a:pPr>
            <a:r>
              <a:rPr lang="es-ES" b="0" i="0" dirty="0">
                <a:solidFill>
                  <a:srgbClr val="000000"/>
                </a:solidFill>
                <a:effectLst/>
                <a:latin typeface="Consolas" panose="020B0609020204030204" pitchFamily="49" charset="0"/>
              </a:rPr>
              <a:t>x = </a:t>
            </a:r>
            <a:r>
              <a:rPr lang="es-ES" b="0" i="0" dirty="0">
                <a:solidFill>
                  <a:srgbClr val="FF0000"/>
                </a:solidFill>
                <a:effectLst/>
                <a:latin typeface="Consolas" panose="020B0609020204030204" pitchFamily="49" charset="0"/>
              </a:rPr>
              <a:t>5</a:t>
            </a:r>
            <a:br>
              <a:rPr lang="es-ES" dirty="0"/>
            </a:br>
            <a:r>
              <a:rPr lang="es-ES" b="0" i="0" dirty="0">
                <a:solidFill>
                  <a:srgbClr val="000000"/>
                </a:solidFill>
                <a:effectLst/>
                <a:latin typeface="Consolas" panose="020B0609020204030204" pitchFamily="49" charset="0"/>
              </a:rPr>
              <a:t>y = </a:t>
            </a:r>
            <a:r>
              <a:rPr lang="es-ES" b="0" i="0" dirty="0">
                <a:solidFill>
                  <a:srgbClr val="A52A2A"/>
                </a:solidFill>
                <a:effectLst/>
                <a:latin typeface="Consolas" panose="020B0609020204030204" pitchFamily="49" charset="0"/>
              </a:rPr>
              <a:t>"John"</a:t>
            </a:r>
            <a:br>
              <a:rPr lang="es-ES" dirty="0"/>
            </a:br>
            <a:r>
              <a:rPr lang="es-ES" b="0" i="0" dirty="0" err="1">
                <a:solidFill>
                  <a:srgbClr val="0000CD"/>
                </a:solidFill>
                <a:effectLst/>
                <a:latin typeface="Consolas" panose="020B0609020204030204" pitchFamily="49" charset="0"/>
              </a:rPr>
              <a:t>print</a:t>
            </a:r>
            <a:r>
              <a:rPr lang="es-ES" b="0" i="0" dirty="0">
                <a:solidFill>
                  <a:srgbClr val="000000"/>
                </a:solidFill>
                <a:effectLst/>
                <a:latin typeface="Consolas" panose="020B0609020204030204" pitchFamily="49" charset="0"/>
              </a:rPr>
              <a:t>(x, y)</a:t>
            </a:r>
            <a:endParaRPr lang="en-US" dirty="0"/>
          </a:p>
        </p:txBody>
      </p:sp>
    </p:spTree>
    <p:extLst>
      <p:ext uri="{BB962C8B-B14F-4D97-AF65-F5344CB8AC3E}">
        <p14:creationId xmlns:p14="http://schemas.microsoft.com/office/powerpoint/2010/main" val="2587823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C575A-504E-A0DA-BCEE-C33A82C605FE}"/>
              </a:ext>
            </a:extLst>
          </p:cNvPr>
          <p:cNvSpPr>
            <a:spLocks noGrp="1"/>
          </p:cNvSpPr>
          <p:nvPr>
            <p:ph type="title"/>
          </p:nvPr>
        </p:nvSpPr>
        <p:spPr>
          <a:xfrm>
            <a:off x="838200" y="365125"/>
            <a:ext cx="10515600" cy="774127"/>
          </a:xfrm>
        </p:spPr>
        <p:txBody>
          <a:bodyPr/>
          <a:lstStyle/>
          <a:p>
            <a:r>
              <a:rPr lang="en-US" sz="3600" b="1" dirty="0">
                <a:solidFill>
                  <a:srgbClr val="000000"/>
                </a:solidFill>
                <a:latin typeface="Segoe UI" panose="020B0502040204020203" pitchFamily="34" charset="0"/>
              </a:rPr>
              <a:t>What</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can Python do?</a:t>
            </a:r>
          </a:p>
        </p:txBody>
      </p:sp>
      <p:sp>
        <p:nvSpPr>
          <p:cNvPr id="3" name="Content Placeholder 2">
            <a:extLst>
              <a:ext uri="{FF2B5EF4-FFF2-40B4-BE49-F238E27FC236}">
                <a16:creationId xmlns:a16="http://schemas.microsoft.com/office/drawing/2014/main" id="{CDD87465-2049-DF14-224B-DEDA058A4EBA}"/>
              </a:ext>
            </a:extLst>
          </p:cNvPr>
          <p:cNvSpPr>
            <a:spLocks noGrp="1"/>
          </p:cNvSpPr>
          <p:nvPr>
            <p:ph idx="1"/>
          </p:nvPr>
        </p:nvSpPr>
        <p:spPr>
          <a:xfrm>
            <a:off x="838200" y="1289154"/>
            <a:ext cx="10515600" cy="5321508"/>
          </a:xfrm>
        </p:spPr>
        <p:txBody>
          <a:bodyPr>
            <a:normAutofit fontScale="62500" lnSpcReduction="20000"/>
          </a:bodyPr>
          <a:lstStyle/>
          <a:p>
            <a:pPr algn="justLow">
              <a:lnSpc>
                <a:spcPct val="170000"/>
              </a:lnSpc>
            </a:pPr>
            <a:r>
              <a:rPr lang="en-US" sz="3800" dirty="0">
                <a:solidFill>
                  <a:srgbClr val="000000"/>
                </a:solidFill>
                <a:latin typeface="Verdana" panose="020B0604030504040204" pitchFamily="34" charset="0"/>
              </a:rPr>
              <a:t>Python can be used on a server to create web applications.</a:t>
            </a:r>
          </a:p>
          <a:p>
            <a:pPr algn="justLow">
              <a:lnSpc>
                <a:spcPct val="170000"/>
              </a:lnSpc>
            </a:pPr>
            <a:r>
              <a:rPr lang="en-US" sz="3800" dirty="0">
                <a:solidFill>
                  <a:srgbClr val="000000"/>
                </a:solidFill>
                <a:latin typeface="Verdana" panose="020B0604030504040204" pitchFamily="34" charset="0"/>
              </a:rPr>
              <a:t>Python can be used alongside software to create workflows.</a:t>
            </a:r>
          </a:p>
          <a:p>
            <a:pPr algn="justLow">
              <a:lnSpc>
                <a:spcPct val="170000"/>
              </a:lnSpc>
            </a:pPr>
            <a:r>
              <a:rPr lang="en-US" sz="3800" dirty="0">
                <a:solidFill>
                  <a:srgbClr val="000000"/>
                </a:solidFill>
                <a:latin typeface="Verdana" panose="020B0604030504040204" pitchFamily="34" charset="0"/>
              </a:rPr>
              <a:t>Python can connect to database systems. It can also read and modify files.</a:t>
            </a:r>
          </a:p>
          <a:p>
            <a:pPr algn="justLow">
              <a:lnSpc>
                <a:spcPct val="170000"/>
              </a:lnSpc>
            </a:pPr>
            <a:r>
              <a:rPr lang="en-US" sz="3800" dirty="0">
                <a:solidFill>
                  <a:srgbClr val="000000"/>
                </a:solidFill>
                <a:latin typeface="Verdana" panose="020B0604030504040204" pitchFamily="34" charset="0"/>
              </a:rPr>
              <a:t>Python can be used to handle big data and perform complex mathematics.</a:t>
            </a:r>
          </a:p>
          <a:p>
            <a:pPr algn="justLow">
              <a:lnSpc>
                <a:spcPct val="170000"/>
              </a:lnSpc>
            </a:pPr>
            <a:r>
              <a:rPr lang="en-US" sz="3800" dirty="0">
                <a:solidFill>
                  <a:srgbClr val="000000"/>
                </a:solidFill>
                <a:latin typeface="Verdana" panose="020B0604030504040204" pitchFamily="34" charset="0"/>
              </a:rPr>
              <a:t>Python can be used for rapid prototyping, or for production-ready software development.</a:t>
            </a:r>
          </a:p>
          <a:p>
            <a:endParaRPr lang="en-US" dirty="0"/>
          </a:p>
        </p:txBody>
      </p:sp>
    </p:spTree>
    <p:extLst>
      <p:ext uri="{BB962C8B-B14F-4D97-AF65-F5344CB8AC3E}">
        <p14:creationId xmlns:p14="http://schemas.microsoft.com/office/powerpoint/2010/main" val="40359771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C897E-B94C-A8D7-9623-E64AC98CF88F}"/>
              </a:ext>
            </a:extLst>
          </p:cNvPr>
          <p:cNvSpPr>
            <a:spLocks noGrp="1"/>
          </p:cNvSpPr>
          <p:nvPr>
            <p:ph type="title"/>
          </p:nvPr>
        </p:nvSpPr>
        <p:spPr>
          <a:xfrm>
            <a:off x="718278" y="234012"/>
            <a:ext cx="10515600" cy="894049"/>
          </a:xfrm>
        </p:spPr>
        <p:txBody>
          <a:bodyPr/>
          <a:lstStyle/>
          <a:p>
            <a:r>
              <a:rPr lang="en-US" sz="36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Global</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Variables</a:t>
            </a:r>
          </a:p>
        </p:txBody>
      </p:sp>
      <p:sp>
        <p:nvSpPr>
          <p:cNvPr id="3" name="Content Placeholder 2">
            <a:extLst>
              <a:ext uri="{FF2B5EF4-FFF2-40B4-BE49-F238E27FC236}">
                <a16:creationId xmlns:a16="http://schemas.microsoft.com/office/drawing/2014/main" id="{7E197520-7D5C-4876-A0CD-FCB6C987EE57}"/>
              </a:ext>
            </a:extLst>
          </p:cNvPr>
          <p:cNvSpPr>
            <a:spLocks noGrp="1"/>
          </p:cNvSpPr>
          <p:nvPr>
            <p:ph idx="1"/>
          </p:nvPr>
        </p:nvSpPr>
        <p:spPr>
          <a:xfrm>
            <a:off x="449705" y="1128061"/>
            <a:ext cx="10904095" cy="5048902"/>
          </a:xfrm>
        </p:spPr>
        <p:txBody>
          <a:bodyPr>
            <a:noAutofit/>
          </a:bodyPr>
          <a:lstStyle/>
          <a:p>
            <a:pPr algn="justLow">
              <a:lnSpc>
                <a:spcPct val="180000"/>
              </a:lnSpc>
            </a:pPr>
            <a:r>
              <a:rPr lang="en-US" sz="2400" dirty="0">
                <a:solidFill>
                  <a:srgbClr val="000000"/>
                </a:solidFill>
                <a:latin typeface="Verdana" panose="020B0604030504040204" pitchFamily="34" charset="0"/>
              </a:rPr>
              <a:t>Variables that are created outside of a function are known as global variables.</a:t>
            </a:r>
          </a:p>
          <a:p>
            <a:pPr algn="justLow">
              <a:lnSpc>
                <a:spcPct val="180000"/>
              </a:lnSpc>
            </a:pPr>
            <a:r>
              <a:rPr lang="en-US" sz="2400" dirty="0">
                <a:solidFill>
                  <a:srgbClr val="000000"/>
                </a:solidFill>
                <a:latin typeface="Verdana" panose="020B0604030504040204" pitchFamily="34" charset="0"/>
              </a:rPr>
              <a:t>Global variables can be used by everyone, both inside of functions and outside.</a:t>
            </a:r>
          </a:p>
          <a:p>
            <a:pPr marL="457200" lvl="1" indent="0">
              <a:buNone/>
            </a:pPr>
            <a:r>
              <a:rPr lang="en-US" b="0" i="0" dirty="0">
                <a:solidFill>
                  <a:srgbClr val="000000"/>
                </a:solidFill>
                <a:effectLst/>
                <a:latin typeface="Consolas" panose="020B0609020204030204" pitchFamily="49" charset="0"/>
              </a:rPr>
              <a:t>x = </a:t>
            </a:r>
            <a:r>
              <a:rPr lang="en-US" b="0" i="0" dirty="0">
                <a:solidFill>
                  <a:srgbClr val="A52A2A"/>
                </a:solidFill>
                <a:effectLst/>
                <a:latin typeface="Consolas" panose="020B0609020204030204" pitchFamily="49" charset="0"/>
              </a:rPr>
              <a:t>"awesome"</a:t>
            </a:r>
            <a:br>
              <a:rPr lang="en-US" b="0" i="0" dirty="0">
                <a:solidFill>
                  <a:srgbClr val="000000"/>
                </a:solidFill>
                <a:effectLst/>
                <a:latin typeface="Consolas" panose="020B0609020204030204" pitchFamily="49" charset="0"/>
              </a:rPr>
            </a:b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def</a:t>
            </a:r>
            <a:r>
              <a:rPr lang="en-US" b="0" i="0" dirty="0">
                <a:solidFill>
                  <a:srgbClr val="000000"/>
                </a:solidFill>
                <a:effectLst/>
                <a:latin typeface="Consolas" panose="020B0609020204030204" pitchFamily="49" charset="0"/>
              </a:rPr>
              <a:t> </a:t>
            </a:r>
            <a:r>
              <a:rPr lang="en-US" b="0" i="0" dirty="0" err="1">
                <a:solidFill>
                  <a:srgbClr val="000000"/>
                </a:solidFill>
                <a:effectLst/>
                <a:latin typeface="Consolas" panose="020B0609020204030204" pitchFamily="49" charset="0"/>
              </a:rPr>
              <a:t>myfunc</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"Python is "</a:t>
            </a:r>
            <a:r>
              <a:rPr lang="en-US" b="0" i="0" dirty="0">
                <a:solidFill>
                  <a:srgbClr val="000000"/>
                </a:solidFill>
                <a:effectLst/>
                <a:latin typeface="Consolas" panose="020B0609020204030204" pitchFamily="49" charset="0"/>
              </a:rPr>
              <a:t> + x)</a:t>
            </a:r>
            <a:br>
              <a:rPr lang="en-US" b="0" i="0" dirty="0">
                <a:solidFill>
                  <a:srgbClr val="000000"/>
                </a:solidFill>
                <a:effectLst/>
                <a:latin typeface="Consolas" panose="020B0609020204030204" pitchFamily="49" charset="0"/>
              </a:rPr>
            </a:br>
            <a:br>
              <a:rPr lang="en-US" b="0" i="0" dirty="0">
                <a:solidFill>
                  <a:srgbClr val="000000"/>
                </a:solidFill>
                <a:effectLst/>
                <a:latin typeface="Consolas" panose="020B0609020204030204" pitchFamily="49" charset="0"/>
              </a:rPr>
            </a:br>
            <a:r>
              <a:rPr lang="en-US" b="0" i="0" dirty="0" err="1">
                <a:solidFill>
                  <a:srgbClr val="000000"/>
                </a:solidFill>
                <a:effectLst/>
                <a:latin typeface="Consolas" panose="020B0609020204030204" pitchFamily="49" charset="0"/>
              </a:rPr>
              <a:t>myfunc</a:t>
            </a:r>
            <a:r>
              <a:rPr lang="en-US" b="0" i="0" dirty="0">
                <a:solidFill>
                  <a:srgbClr val="000000"/>
                </a:solidFill>
                <a:effectLst/>
                <a:latin typeface="Consolas" panose="020B0609020204030204" pitchFamily="49" charset="0"/>
              </a:rPr>
              <a:t>()</a:t>
            </a:r>
          </a:p>
          <a:p>
            <a:endParaRPr lang="en-US" sz="2400" dirty="0"/>
          </a:p>
        </p:txBody>
      </p:sp>
    </p:spTree>
    <p:extLst>
      <p:ext uri="{BB962C8B-B14F-4D97-AF65-F5344CB8AC3E}">
        <p14:creationId xmlns:p14="http://schemas.microsoft.com/office/powerpoint/2010/main" val="39047719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8A7C9F-E08C-744F-99D6-7F5F174FE490}"/>
              </a:ext>
            </a:extLst>
          </p:cNvPr>
          <p:cNvSpPr>
            <a:spLocks noGrp="1"/>
          </p:cNvSpPr>
          <p:nvPr>
            <p:ph idx="1"/>
          </p:nvPr>
        </p:nvSpPr>
        <p:spPr>
          <a:xfrm>
            <a:off x="359763" y="404733"/>
            <a:ext cx="11452485" cy="6265889"/>
          </a:xfrm>
        </p:spPr>
        <p:txBody>
          <a:bodyPr>
            <a:normAutofit fontScale="62500" lnSpcReduction="20000"/>
          </a:bodyPr>
          <a:lstStyle/>
          <a:p>
            <a:pPr algn="justLow">
              <a:lnSpc>
                <a:spcPct val="200000"/>
              </a:lnSpc>
            </a:pPr>
            <a:r>
              <a:rPr lang="en-US" sz="3500" dirty="0">
                <a:solidFill>
                  <a:srgbClr val="000000"/>
                </a:solidFill>
                <a:latin typeface="Verdana" panose="020B0604030504040204" pitchFamily="34" charset="0"/>
              </a:rPr>
              <a:t>If you create a variable with the same name inside a function, this variable will be local, and can only be used inside the function. The global variable with the same name will remain as it was, global and with the original value.</a:t>
            </a:r>
          </a:p>
          <a:p>
            <a:pPr algn="justLow">
              <a:lnSpc>
                <a:spcPct val="200000"/>
              </a:lnSpc>
            </a:pPr>
            <a:r>
              <a:rPr lang="en-US" sz="3500" dirty="0">
                <a:solidFill>
                  <a:srgbClr val="000000"/>
                </a:solidFill>
                <a:latin typeface="Verdana" panose="020B0604030504040204" pitchFamily="34" charset="0"/>
              </a:rPr>
              <a:t>Example</a:t>
            </a:r>
          </a:p>
          <a:p>
            <a:pPr marL="457200" lvl="1" indent="0" algn="justLow">
              <a:lnSpc>
                <a:spcPct val="200000"/>
              </a:lnSpc>
              <a:buNone/>
            </a:pPr>
            <a:r>
              <a:rPr lang="en-US" sz="3800" dirty="0">
                <a:solidFill>
                  <a:srgbClr val="000000"/>
                </a:solidFill>
                <a:latin typeface="Consolas" panose="020B0609020204030204" pitchFamily="49" charset="0"/>
              </a:rPr>
              <a:t>#</a:t>
            </a:r>
            <a:r>
              <a:rPr lang="en-US" sz="2900" dirty="0">
                <a:solidFill>
                  <a:srgbClr val="000000"/>
                </a:solidFill>
                <a:latin typeface="Consolas" panose="020B0609020204030204" pitchFamily="49" charset="0"/>
              </a:rPr>
              <a:t>Create a variable inside a function, with the same name as the global variable</a:t>
            </a:r>
          </a:p>
          <a:p>
            <a:pPr marL="457200" lvl="1" indent="0">
              <a:buNone/>
            </a:pPr>
            <a:r>
              <a:rPr lang="en-US" sz="3800" b="0" i="0" dirty="0">
                <a:solidFill>
                  <a:srgbClr val="000000"/>
                </a:solidFill>
                <a:effectLst/>
                <a:latin typeface="Consolas" panose="020B0609020204030204" pitchFamily="49" charset="0"/>
              </a:rPr>
              <a:t>x = </a:t>
            </a:r>
            <a:r>
              <a:rPr lang="en-US" sz="3800" b="0" i="0" dirty="0">
                <a:solidFill>
                  <a:srgbClr val="A52A2A"/>
                </a:solidFill>
                <a:effectLst/>
                <a:latin typeface="Consolas" panose="020B0609020204030204" pitchFamily="49" charset="0"/>
              </a:rPr>
              <a:t>"awesome"</a:t>
            </a:r>
            <a:br>
              <a:rPr lang="en-US" sz="3800" b="0" i="0" dirty="0">
                <a:solidFill>
                  <a:srgbClr val="000000"/>
                </a:solidFill>
                <a:effectLst/>
                <a:latin typeface="Consolas" panose="020B0609020204030204" pitchFamily="49" charset="0"/>
              </a:rPr>
            </a:br>
            <a:br>
              <a:rPr lang="en-US" sz="3800" b="0" i="0" dirty="0">
                <a:solidFill>
                  <a:srgbClr val="000000"/>
                </a:solidFill>
                <a:effectLst/>
                <a:latin typeface="Consolas" panose="020B0609020204030204" pitchFamily="49" charset="0"/>
              </a:rPr>
            </a:br>
            <a:r>
              <a:rPr lang="en-US" sz="3800" b="0" i="0" dirty="0">
                <a:solidFill>
                  <a:srgbClr val="0000CD"/>
                </a:solidFill>
                <a:effectLst/>
                <a:latin typeface="Consolas" panose="020B0609020204030204" pitchFamily="49" charset="0"/>
              </a:rPr>
              <a:t>def</a:t>
            </a:r>
            <a:r>
              <a:rPr lang="en-US" sz="3800" b="0" i="0" dirty="0">
                <a:solidFill>
                  <a:srgbClr val="000000"/>
                </a:solidFill>
                <a:effectLst/>
                <a:latin typeface="Consolas" panose="020B0609020204030204" pitchFamily="49" charset="0"/>
              </a:rPr>
              <a:t> </a:t>
            </a:r>
            <a:r>
              <a:rPr lang="en-US" sz="3800" b="0" i="0" dirty="0" err="1">
                <a:solidFill>
                  <a:srgbClr val="000000"/>
                </a:solidFill>
                <a:effectLst/>
                <a:latin typeface="Consolas" panose="020B0609020204030204" pitchFamily="49" charset="0"/>
              </a:rPr>
              <a:t>myfunc</a:t>
            </a:r>
            <a:r>
              <a:rPr lang="en-US" sz="3800" b="0" i="0" dirty="0">
                <a:solidFill>
                  <a:srgbClr val="000000"/>
                </a:solidFill>
                <a:effectLst/>
                <a:latin typeface="Consolas" panose="020B0609020204030204" pitchFamily="49" charset="0"/>
              </a:rPr>
              <a:t>():</a:t>
            </a:r>
            <a:br>
              <a:rPr lang="en-US" sz="3800" b="0" i="0" dirty="0">
                <a:solidFill>
                  <a:srgbClr val="000000"/>
                </a:solidFill>
                <a:effectLst/>
                <a:latin typeface="Consolas" panose="020B0609020204030204" pitchFamily="49" charset="0"/>
              </a:rPr>
            </a:br>
            <a:r>
              <a:rPr lang="en-US" sz="3800" b="0" i="0" dirty="0">
                <a:solidFill>
                  <a:srgbClr val="000000"/>
                </a:solidFill>
                <a:effectLst/>
                <a:latin typeface="Consolas" panose="020B0609020204030204" pitchFamily="49" charset="0"/>
              </a:rPr>
              <a:t>  x = </a:t>
            </a:r>
            <a:r>
              <a:rPr lang="en-US" sz="3800" b="0" i="0" dirty="0">
                <a:solidFill>
                  <a:srgbClr val="A52A2A"/>
                </a:solidFill>
                <a:effectLst/>
                <a:latin typeface="Consolas" panose="020B0609020204030204" pitchFamily="49" charset="0"/>
              </a:rPr>
              <a:t>"fantastic"</a:t>
            </a:r>
            <a:br>
              <a:rPr lang="en-US" sz="3800" b="0" i="0" dirty="0">
                <a:solidFill>
                  <a:srgbClr val="000000"/>
                </a:solidFill>
                <a:effectLst/>
                <a:latin typeface="Consolas" panose="020B0609020204030204" pitchFamily="49" charset="0"/>
              </a:rPr>
            </a:br>
            <a:r>
              <a:rPr lang="en-US" sz="3800" b="0" i="0" dirty="0">
                <a:solidFill>
                  <a:srgbClr val="000000"/>
                </a:solidFill>
                <a:effectLst/>
                <a:latin typeface="Consolas" panose="020B0609020204030204" pitchFamily="49" charset="0"/>
              </a:rPr>
              <a:t>  </a:t>
            </a:r>
            <a:r>
              <a:rPr lang="en-US" sz="3800" b="0" i="0" dirty="0">
                <a:solidFill>
                  <a:srgbClr val="0000CD"/>
                </a:solidFill>
                <a:effectLst/>
                <a:latin typeface="Consolas" panose="020B0609020204030204" pitchFamily="49" charset="0"/>
              </a:rPr>
              <a:t>print</a:t>
            </a:r>
            <a:r>
              <a:rPr lang="en-US" sz="3800" b="0" i="0" dirty="0">
                <a:solidFill>
                  <a:srgbClr val="000000"/>
                </a:solidFill>
                <a:effectLst/>
                <a:latin typeface="Consolas" panose="020B0609020204030204" pitchFamily="49" charset="0"/>
              </a:rPr>
              <a:t>(</a:t>
            </a:r>
            <a:r>
              <a:rPr lang="en-US" sz="3800" b="0" i="0" dirty="0">
                <a:solidFill>
                  <a:srgbClr val="A52A2A"/>
                </a:solidFill>
                <a:effectLst/>
                <a:latin typeface="Consolas" panose="020B0609020204030204" pitchFamily="49" charset="0"/>
              </a:rPr>
              <a:t>"Python is "</a:t>
            </a:r>
            <a:r>
              <a:rPr lang="en-US" sz="3800" b="0" i="0" dirty="0">
                <a:solidFill>
                  <a:srgbClr val="000000"/>
                </a:solidFill>
                <a:effectLst/>
                <a:latin typeface="Consolas" panose="020B0609020204030204" pitchFamily="49" charset="0"/>
              </a:rPr>
              <a:t> + x)</a:t>
            </a:r>
            <a:br>
              <a:rPr lang="en-US" sz="3800" b="0" i="0" dirty="0">
                <a:solidFill>
                  <a:srgbClr val="000000"/>
                </a:solidFill>
                <a:effectLst/>
                <a:latin typeface="Consolas" panose="020B0609020204030204" pitchFamily="49" charset="0"/>
              </a:rPr>
            </a:br>
            <a:br>
              <a:rPr lang="en-US" sz="3800" b="0" i="0" dirty="0">
                <a:solidFill>
                  <a:srgbClr val="000000"/>
                </a:solidFill>
                <a:effectLst/>
                <a:latin typeface="Consolas" panose="020B0609020204030204" pitchFamily="49" charset="0"/>
              </a:rPr>
            </a:br>
            <a:r>
              <a:rPr lang="en-US" sz="3800" b="0" i="0" dirty="0" err="1">
                <a:solidFill>
                  <a:srgbClr val="000000"/>
                </a:solidFill>
                <a:effectLst/>
                <a:latin typeface="Consolas" panose="020B0609020204030204" pitchFamily="49" charset="0"/>
              </a:rPr>
              <a:t>myfunc</a:t>
            </a:r>
            <a:r>
              <a:rPr lang="en-US" sz="3800" b="0" i="0" dirty="0">
                <a:solidFill>
                  <a:srgbClr val="000000"/>
                </a:solidFill>
                <a:effectLst/>
                <a:latin typeface="Consolas" panose="020B0609020204030204" pitchFamily="49" charset="0"/>
              </a:rPr>
              <a:t>()</a:t>
            </a:r>
            <a:br>
              <a:rPr lang="en-US" sz="3800" b="0" i="0" dirty="0">
                <a:solidFill>
                  <a:srgbClr val="000000"/>
                </a:solidFill>
                <a:effectLst/>
                <a:latin typeface="Consolas" panose="020B0609020204030204" pitchFamily="49" charset="0"/>
              </a:rPr>
            </a:br>
            <a:br>
              <a:rPr lang="en-US" sz="3800" b="0" i="0" dirty="0">
                <a:solidFill>
                  <a:srgbClr val="000000"/>
                </a:solidFill>
                <a:effectLst/>
                <a:latin typeface="Consolas" panose="020B0609020204030204" pitchFamily="49" charset="0"/>
              </a:rPr>
            </a:br>
            <a:r>
              <a:rPr lang="en-US" sz="3800" b="0" i="0" dirty="0">
                <a:solidFill>
                  <a:srgbClr val="0000CD"/>
                </a:solidFill>
                <a:effectLst/>
                <a:latin typeface="Consolas" panose="020B0609020204030204" pitchFamily="49" charset="0"/>
              </a:rPr>
              <a:t>print</a:t>
            </a:r>
            <a:r>
              <a:rPr lang="en-US" sz="3800" b="0" i="0" dirty="0">
                <a:solidFill>
                  <a:srgbClr val="000000"/>
                </a:solidFill>
                <a:effectLst/>
                <a:latin typeface="Consolas" panose="020B0609020204030204" pitchFamily="49" charset="0"/>
              </a:rPr>
              <a:t>(</a:t>
            </a:r>
            <a:r>
              <a:rPr lang="en-US" sz="3800" b="0" i="0" dirty="0">
                <a:solidFill>
                  <a:srgbClr val="A52A2A"/>
                </a:solidFill>
                <a:effectLst/>
                <a:latin typeface="Consolas" panose="020B0609020204030204" pitchFamily="49" charset="0"/>
              </a:rPr>
              <a:t>"Python is "</a:t>
            </a:r>
            <a:r>
              <a:rPr lang="en-US" sz="3800" b="0" i="0" dirty="0">
                <a:solidFill>
                  <a:srgbClr val="000000"/>
                </a:solidFill>
                <a:effectLst/>
                <a:latin typeface="Consolas" panose="020B0609020204030204" pitchFamily="49" charset="0"/>
              </a:rPr>
              <a:t> + x)</a:t>
            </a:r>
          </a:p>
          <a:p>
            <a:endParaRPr lang="en-US" dirty="0"/>
          </a:p>
        </p:txBody>
      </p:sp>
    </p:spTree>
    <p:extLst>
      <p:ext uri="{BB962C8B-B14F-4D97-AF65-F5344CB8AC3E}">
        <p14:creationId xmlns:p14="http://schemas.microsoft.com/office/powerpoint/2010/main" val="16258346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E5B85-6D5F-E3DB-1873-2163074DC495}"/>
              </a:ext>
            </a:extLst>
          </p:cNvPr>
          <p:cNvSpPr>
            <a:spLocks noGrp="1"/>
          </p:cNvSpPr>
          <p:nvPr>
            <p:ph type="title"/>
          </p:nvPr>
        </p:nvSpPr>
        <p:spPr>
          <a:xfrm>
            <a:off x="838200" y="155263"/>
            <a:ext cx="10515600" cy="654206"/>
          </a:xfrm>
        </p:spPr>
        <p:txBody>
          <a:bodyPr>
            <a:normAutofit fontScale="90000"/>
          </a:bodyPr>
          <a:lstStyle/>
          <a:p>
            <a:r>
              <a:rPr lang="en-US" sz="3600" b="1" dirty="0">
                <a:solidFill>
                  <a:srgbClr val="000000"/>
                </a:solidFill>
                <a:latin typeface="Segoe UI" panose="020B0502040204020203" pitchFamily="34" charset="0"/>
              </a:rPr>
              <a:t>The</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global</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Keyword</a:t>
            </a:r>
          </a:p>
        </p:txBody>
      </p:sp>
      <p:sp>
        <p:nvSpPr>
          <p:cNvPr id="3" name="Content Placeholder 2">
            <a:extLst>
              <a:ext uri="{FF2B5EF4-FFF2-40B4-BE49-F238E27FC236}">
                <a16:creationId xmlns:a16="http://schemas.microsoft.com/office/drawing/2014/main" id="{A417E5DA-FD64-5C62-3CDB-6F489C32FED0}"/>
              </a:ext>
            </a:extLst>
          </p:cNvPr>
          <p:cNvSpPr>
            <a:spLocks noGrp="1"/>
          </p:cNvSpPr>
          <p:nvPr>
            <p:ph idx="1"/>
          </p:nvPr>
        </p:nvSpPr>
        <p:spPr>
          <a:xfrm>
            <a:off x="449705" y="1019332"/>
            <a:ext cx="11332564" cy="5531370"/>
          </a:xfrm>
        </p:spPr>
        <p:txBody>
          <a:bodyPr>
            <a:normAutofit fontScale="70000" lnSpcReduction="20000"/>
          </a:bodyPr>
          <a:lstStyle/>
          <a:p>
            <a:pPr algn="justLow">
              <a:lnSpc>
                <a:spcPct val="200000"/>
              </a:lnSpc>
            </a:pPr>
            <a:r>
              <a:rPr lang="en-US" sz="3100" dirty="0">
                <a:solidFill>
                  <a:srgbClr val="000000"/>
                </a:solidFill>
                <a:latin typeface="Verdana" panose="020B0604030504040204" pitchFamily="34" charset="0"/>
              </a:rPr>
              <a:t>Normally, when you create a variable inside a function, that variable is local, and can only be used inside that function.</a:t>
            </a:r>
          </a:p>
          <a:p>
            <a:pPr algn="justLow">
              <a:lnSpc>
                <a:spcPct val="200000"/>
              </a:lnSpc>
            </a:pPr>
            <a:r>
              <a:rPr lang="en-US" sz="3100" dirty="0">
                <a:solidFill>
                  <a:srgbClr val="000000"/>
                </a:solidFill>
                <a:latin typeface="Verdana" panose="020B0604030504040204" pitchFamily="34" charset="0"/>
              </a:rPr>
              <a:t>To create a global variable inside a function, you can use the global keyword. If you use the global keyword, the variable belongs to the global scope:</a:t>
            </a:r>
          </a:p>
          <a:p>
            <a:pPr algn="justLow">
              <a:lnSpc>
                <a:spcPct val="200000"/>
              </a:lnSpc>
            </a:pPr>
            <a:r>
              <a:rPr lang="en-US" sz="3100" dirty="0">
                <a:solidFill>
                  <a:srgbClr val="000000"/>
                </a:solidFill>
                <a:latin typeface="Verdana" panose="020B0604030504040204" pitchFamily="34" charset="0"/>
              </a:rPr>
              <a:t>Example</a:t>
            </a:r>
          </a:p>
          <a:p>
            <a:pPr marL="457200" lvl="1" indent="0">
              <a:buNone/>
            </a:pPr>
            <a:r>
              <a:rPr lang="en-US" sz="3400" b="0" i="0" dirty="0">
                <a:solidFill>
                  <a:srgbClr val="0000CD"/>
                </a:solidFill>
                <a:effectLst/>
                <a:latin typeface="Consolas" panose="020B0609020204030204" pitchFamily="49" charset="0"/>
              </a:rPr>
              <a:t>def</a:t>
            </a:r>
            <a:r>
              <a:rPr lang="en-US" sz="3400" b="0" i="0" dirty="0">
                <a:solidFill>
                  <a:srgbClr val="000000"/>
                </a:solidFill>
                <a:effectLst/>
                <a:latin typeface="Consolas" panose="020B0609020204030204" pitchFamily="49" charset="0"/>
              </a:rPr>
              <a:t> </a:t>
            </a:r>
            <a:r>
              <a:rPr lang="en-US" sz="3400" b="0" i="0" dirty="0" err="1">
                <a:solidFill>
                  <a:srgbClr val="000000"/>
                </a:solidFill>
                <a:effectLst/>
                <a:latin typeface="Consolas" panose="020B0609020204030204" pitchFamily="49" charset="0"/>
              </a:rPr>
              <a:t>myfunc</a:t>
            </a:r>
            <a:r>
              <a:rPr lang="en-US" sz="3400" b="0" i="0" dirty="0">
                <a:solidFill>
                  <a:srgbClr val="000000"/>
                </a:solidFill>
                <a:effectLst/>
                <a:latin typeface="Consolas" panose="020B0609020204030204" pitchFamily="49" charset="0"/>
              </a:rPr>
              <a:t>():</a:t>
            </a:r>
            <a:br>
              <a:rPr lang="en-US" sz="3400" dirty="0"/>
            </a:br>
            <a:r>
              <a:rPr lang="en-US" sz="3400" b="0" i="0" dirty="0">
                <a:solidFill>
                  <a:srgbClr val="000000"/>
                </a:solidFill>
                <a:effectLst/>
                <a:latin typeface="Consolas" panose="020B0609020204030204" pitchFamily="49" charset="0"/>
              </a:rPr>
              <a:t>  </a:t>
            </a:r>
            <a:r>
              <a:rPr lang="en-US" sz="3400" b="0" i="0" dirty="0">
                <a:solidFill>
                  <a:srgbClr val="0000CD"/>
                </a:solidFill>
                <a:effectLst/>
                <a:latin typeface="Consolas" panose="020B0609020204030204" pitchFamily="49" charset="0"/>
              </a:rPr>
              <a:t>global</a:t>
            </a:r>
            <a:r>
              <a:rPr lang="en-US" sz="3400" b="0" i="0" dirty="0">
                <a:solidFill>
                  <a:srgbClr val="000000"/>
                </a:solidFill>
                <a:effectLst/>
                <a:latin typeface="Consolas" panose="020B0609020204030204" pitchFamily="49" charset="0"/>
              </a:rPr>
              <a:t> x</a:t>
            </a:r>
            <a:br>
              <a:rPr lang="en-US" sz="3400" dirty="0"/>
            </a:br>
            <a:r>
              <a:rPr lang="en-US" sz="3400" b="0" i="0" dirty="0">
                <a:solidFill>
                  <a:srgbClr val="000000"/>
                </a:solidFill>
                <a:effectLst/>
                <a:latin typeface="Consolas" panose="020B0609020204030204" pitchFamily="49" charset="0"/>
              </a:rPr>
              <a:t>  </a:t>
            </a:r>
            <a:r>
              <a:rPr lang="en-US" sz="3400" b="0" i="0" dirty="0" err="1">
                <a:solidFill>
                  <a:srgbClr val="000000"/>
                </a:solidFill>
                <a:effectLst/>
                <a:latin typeface="Consolas" panose="020B0609020204030204" pitchFamily="49" charset="0"/>
              </a:rPr>
              <a:t>x</a:t>
            </a:r>
            <a:r>
              <a:rPr lang="en-US" sz="3400" b="0" i="0" dirty="0">
                <a:solidFill>
                  <a:srgbClr val="000000"/>
                </a:solidFill>
                <a:effectLst/>
                <a:latin typeface="Consolas" panose="020B0609020204030204" pitchFamily="49" charset="0"/>
              </a:rPr>
              <a:t> = </a:t>
            </a:r>
            <a:r>
              <a:rPr lang="en-US" sz="3400" b="0" i="0" dirty="0">
                <a:solidFill>
                  <a:srgbClr val="A52A2A"/>
                </a:solidFill>
                <a:effectLst/>
                <a:latin typeface="Consolas" panose="020B0609020204030204" pitchFamily="49" charset="0"/>
              </a:rPr>
              <a:t>"fantastic"</a:t>
            </a:r>
            <a:br>
              <a:rPr lang="en-US" sz="3400" dirty="0"/>
            </a:br>
            <a:br>
              <a:rPr lang="en-US" sz="3400" dirty="0"/>
            </a:br>
            <a:r>
              <a:rPr lang="en-US" sz="3400" b="0" i="0" dirty="0" err="1">
                <a:solidFill>
                  <a:srgbClr val="000000"/>
                </a:solidFill>
                <a:effectLst/>
                <a:latin typeface="Consolas" panose="020B0609020204030204" pitchFamily="49" charset="0"/>
              </a:rPr>
              <a:t>myfunc</a:t>
            </a:r>
            <a:r>
              <a:rPr lang="en-US" sz="3400" b="0" i="0" dirty="0">
                <a:solidFill>
                  <a:srgbClr val="000000"/>
                </a:solidFill>
                <a:effectLst/>
                <a:latin typeface="Consolas" panose="020B0609020204030204" pitchFamily="49" charset="0"/>
              </a:rPr>
              <a:t>()</a:t>
            </a:r>
            <a:br>
              <a:rPr lang="en-US" sz="3400" dirty="0"/>
            </a:br>
            <a:br>
              <a:rPr lang="en-US" sz="3400" dirty="0"/>
            </a:br>
            <a:r>
              <a:rPr lang="en-US" sz="3400" b="0" i="0" dirty="0">
                <a:solidFill>
                  <a:srgbClr val="0000CD"/>
                </a:solidFill>
                <a:effectLst/>
                <a:latin typeface="Consolas" panose="020B0609020204030204" pitchFamily="49" charset="0"/>
              </a:rPr>
              <a:t>print</a:t>
            </a:r>
            <a:r>
              <a:rPr lang="en-US" sz="3400" b="0" i="0" dirty="0">
                <a:solidFill>
                  <a:srgbClr val="000000"/>
                </a:solidFill>
                <a:effectLst/>
                <a:latin typeface="Consolas" panose="020B0609020204030204" pitchFamily="49" charset="0"/>
              </a:rPr>
              <a:t>(</a:t>
            </a:r>
            <a:r>
              <a:rPr lang="en-US" sz="3400" b="0" i="0" dirty="0">
                <a:solidFill>
                  <a:srgbClr val="A52A2A"/>
                </a:solidFill>
                <a:effectLst/>
                <a:latin typeface="Consolas" panose="020B0609020204030204" pitchFamily="49" charset="0"/>
              </a:rPr>
              <a:t>"Python is "</a:t>
            </a:r>
            <a:r>
              <a:rPr lang="en-US" sz="3400" b="0" i="0" dirty="0">
                <a:solidFill>
                  <a:srgbClr val="000000"/>
                </a:solidFill>
                <a:effectLst/>
                <a:latin typeface="Consolas" panose="020B0609020204030204" pitchFamily="49" charset="0"/>
              </a:rPr>
              <a:t> + x)</a:t>
            </a:r>
            <a:endParaRPr lang="en-US" sz="3400" dirty="0"/>
          </a:p>
        </p:txBody>
      </p:sp>
    </p:spTree>
    <p:extLst>
      <p:ext uri="{BB962C8B-B14F-4D97-AF65-F5344CB8AC3E}">
        <p14:creationId xmlns:p14="http://schemas.microsoft.com/office/powerpoint/2010/main" val="36402674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3DACD3-F815-BF97-A707-ADBD1A3BAF72}"/>
              </a:ext>
            </a:extLst>
          </p:cNvPr>
          <p:cNvSpPr>
            <a:spLocks noGrp="1"/>
          </p:cNvSpPr>
          <p:nvPr>
            <p:ph idx="1"/>
          </p:nvPr>
        </p:nvSpPr>
        <p:spPr>
          <a:xfrm>
            <a:off x="554636" y="209863"/>
            <a:ext cx="11122702" cy="6520722"/>
          </a:xfrm>
        </p:spPr>
        <p:txBody>
          <a:bodyPr>
            <a:noAutofit/>
          </a:bodyPr>
          <a:lstStyle/>
          <a:p>
            <a:pPr algn="justLow">
              <a:lnSpc>
                <a:spcPct val="200000"/>
              </a:lnSpc>
            </a:pPr>
            <a:r>
              <a:rPr lang="en-US" sz="2400" dirty="0">
                <a:solidFill>
                  <a:srgbClr val="000000"/>
                </a:solidFill>
                <a:latin typeface="Verdana" panose="020B0604030504040204" pitchFamily="34" charset="0"/>
              </a:rPr>
              <a:t>Also, use the global keyword if you want to change a global variable inside a function.</a:t>
            </a:r>
          </a:p>
          <a:p>
            <a:pPr algn="justLow">
              <a:lnSpc>
                <a:spcPct val="200000"/>
              </a:lnSpc>
            </a:pPr>
            <a:r>
              <a:rPr lang="en-US" sz="2400" dirty="0">
                <a:solidFill>
                  <a:srgbClr val="000000"/>
                </a:solidFill>
                <a:latin typeface="Verdana" panose="020B0604030504040204" pitchFamily="34" charset="0"/>
              </a:rPr>
              <a:t>To change the value of a global variable inside a function, refer to the variable by using the global keyword:</a:t>
            </a:r>
          </a:p>
          <a:p>
            <a:pPr algn="justLow">
              <a:lnSpc>
                <a:spcPct val="200000"/>
              </a:lnSpc>
            </a:pPr>
            <a:r>
              <a:rPr lang="en-US" sz="2400" dirty="0">
                <a:solidFill>
                  <a:srgbClr val="000000"/>
                </a:solidFill>
                <a:latin typeface="Verdana" panose="020B0604030504040204" pitchFamily="34" charset="0"/>
              </a:rPr>
              <a:t>Example</a:t>
            </a:r>
          </a:p>
          <a:p>
            <a:pPr marL="457200" lvl="1" indent="0">
              <a:buNone/>
            </a:pPr>
            <a:r>
              <a:rPr lang="en-US" b="0" i="0" dirty="0">
                <a:solidFill>
                  <a:srgbClr val="000000"/>
                </a:solidFill>
                <a:effectLst/>
                <a:latin typeface="Consolas" panose="020B0609020204030204" pitchFamily="49" charset="0"/>
              </a:rPr>
              <a:t>x = </a:t>
            </a:r>
            <a:r>
              <a:rPr lang="en-US" b="0" i="0" dirty="0">
                <a:solidFill>
                  <a:srgbClr val="A52A2A"/>
                </a:solidFill>
                <a:effectLst/>
                <a:latin typeface="Consolas" panose="020B0609020204030204" pitchFamily="49" charset="0"/>
              </a:rPr>
              <a:t>"awesome"</a:t>
            </a:r>
            <a:br>
              <a:rPr lang="en-US" dirty="0"/>
            </a:br>
            <a:r>
              <a:rPr lang="en-US" b="0" i="0" dirty="0">
                <a:solidFill>
                  <a:srgbClr val="0000CD"/>
                </a:solidFill>
                <a:effectLst/>
                <a:latin typeface="Consolas" panose="020B0609020204030204" pitchFamily="49" charset="0"/>
              </a:rPr>
              <a:t>def</a:t>
            </a:r>
            <a:r>
              <a:rPr lang="en-US" b="0" i="0" dirty="0">
                <a:solidFill>
                  <a:srgbClr val="000000"/>
                </a:solidFill>
                <a:effectLst/>
                <a:latin typeface="Consolas" panose="020B0609020204030204" pitchFamily="49" charset="0"/>
              </a:rPr>
              <a:t> </a:t>
            </a:r>
            <a:r>
              <a:rPr lang="en-US" b="0" i="0" dirty="0" err="1">
                <a:solidFill>
                  <a:srgbClr val="000000"/>
                </a:solidFill>
                <a:effectLst/>
                <a:latin typeface="Consolas" panose="020B0609020204030204" pitchFamily="49" charset="0"/>
              </a:rPr>
              <a:t>myfunc</a:t>
            </a:r>
            <a:r>
              <a:rPr lang="en-US" b="0" i="0" dirty="0">
                <a:solidFill>
                  <a:srgbClr val="000000"/>
                </a:solidFill>
                <a:effectLst/>
                <a:latin typeface="Consolas" panose="020B0609020204030204" pitchFamily="49" charset="0"/>
              </a:rPr>
              <a:t>():</a:t>
            </a:r>
            <a:br>
              <a:rPr lang="en-US" dirty="0"/>
            </a:b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global</a:t>
            </a:r>
            <a:r>
              <a:rPr lang="en-US" b="0" i="0" dirty="0">
                <a:solidFill>
                  <a:srgbClr val="000000"/>
                </a:solidFill>
                <a:effectLst/>
                <a:latin typeface="Consolas" panose="020B0609020204030204" pitchFamily="49" charset="0"/>
              </a:rPr>
              <a:t> x</a:t>
            </a:r>
            <a:br>
              <a:rPr lang="en-US" dirty="0"/>
            </a:br>
            <a:r>
              <a:rPr lang="en-US" b="0" i="0" dirty="0">
                <a:solidFill>
                  <a:srgbClr val="000000"/>
                </a:solidFill>
                <a:effectLst/>
                <a:latin typeface="Consolas" panose="020B0609020204030204" pitchFamily="49" charset="0"/>
              </a:rPr>
              <a:t>  </a:t>
            </a:r>
            <a:r>
              <a:rPr lang="en-US" b="0" i="0" dirty="0" err="1">
                <a:solidFill>
                  <a:srgbClr val="000000"/>
                </a:solidFill>
                <a:effectLst/>
                <a:latin typeface="Consolas" panose="020B0609020204030204" pitchFamily="49" charset="0"/>
              </a:rPr>
              <a:t>x</a:t>
            </a:r>
            <a:r>
              <a:rPr lang="en-US" b="0" i="0" dirty="0">
                <a:solidFill>
                  <a:srgbClr val="000000"/>
                </a:solidFill>
                <a:effectLst/>
                <a:latin typeface="Consolas" panose="020B0609020204030204" pitchFamily="49" charset="0"/>
              </a:rPr>
              <a:t> = </a:t>
            </a:r>
            <a:r>
              <a:rPr lang="en-US" b="0" i="0" dirty="0">
                <a:solidFill>
                  <a:srgbClr val="A52A2A"/>
                </a:solidFill>
                <a:effectLst/>
                <a:latin typeface="Consolas" panose="020B0609020204030204" pitchFamily="49" charset="0"/>
              </a:rPr>
              <a:t>"fantastic"</a:t>
            </a:r>
            <a:br>
              <a:rPr lang="en-US" dirty="0"/>
            </a:br>
            <a:br>
              <a:rPr lang="en-US" dirty="0"/>
            </a:br>
            <a:r>
              <a:rPr lang="en-US" b="0" i="0" dirty="0" err="1">
                <a:solidFill>
                  <a:srgbClr val="000000"/>
                </a:solidFill>
                <a:effectLst/>
                <a:latin typeface="Consolas" panose="020B0609020204030204" pitchFamily="49" charset="0"/>
              </a:rPr>
              <a:t>myfunc</a:t>
            </a:r>
            <a:r>
              <a:rPr lang="en-US" b="0" i="0" dirty="0">
                <a:solidFill>
                  <a:srgbClr val="000000"/>
                </a:solidFill>
                <a:effectLst/>
                <a:latin typeface="Consolas" panose="020B0609020204030204" pitchFamily="49" charset="0"/>
              </a:rPr>
              <a:t>()</a:t>
            </a:r>
            <a:br>
              <a:rPr lang="en-US" dirty="0"/>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"Python is "</a:t>
            </a:r>
            <a:r>
              <a:rPr lang="en-US" b="0" i="0" dirty="0">
                <a:solidFill>
                  <a:srgbClr val="000000"/>
                </a:solidFill>
                <a:effectLst/>
                <a:latin typeface="Consolas" panose="020B0609020204030204" pitchFamily="49" charset="0"/>
              </a:rPr>
              <a:t> + x)</a:t>
            </a:r>
            <a:endParaRPr lang="en-US" dirty="0"/>
          </a:p>
        </p:txBody>
      </p:sp>
    </p:spTree>
    <p:extLst>
      <p:ext uri="{BB962C8B-B14F-4D97-AF65-F5344CB8AC3E}">
        <p14:creationId xmlns:p14="http://schemas.microsoft.com/office/powerpoint/2010/main" val="2751332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FEDA1-A99D-F278-6A7F-7151B364746A}"/>
              </a:ext>
            </a:extLst>
          </p:cNvPr>
          <p:cNvSpPr>
            <a:spLocks noGrp="1"/>
          </p:cNvSpPr>
          <p:nvPr>
            <p:ph type="title"/>
          </p:nvPr>
        </p:nvSpPr>
        <p:spPr>
          <a:xfrm>
            <a:off x="838200" y="365125"/>
            <a:ext cx="10515600" cy="870551"/>
          </a:xfrm>
        </p:spPr>
        <p:txBody>
          <a:bodyPr/>
          <a:lstStyle/>
          <a:p>
            <a:r>
              <a:rPr lang="en-US" sz="3200" b="1" dirty="0">
                <a:solidFill>
                  <a:srgbClr val="000000"/>
                </a:solidFill>
                <a:latin typeface="Segoe UI" panose="020B0502040204020203" pitchFamily="34" charset="0"/>
              </a:rPr>
              <a:t>Python</a:t>
            </a:r>
            <a:r>
              <a:rPr lang="en-US" dirty="0"/>
              <a:t> </a:t>
            </a:r>
            <a:r>
              <a:rPr lang="en-US" sz="3200" b="1" dirty="0">
                <a:solidFill>
                  <a:srgbClr val="000000"/>
                </a:solidFill>
                <a:latin typeface="Segoe UI" panose="020B0502040204020203" pitchFamily="34" charset="0"/>
              </a:rPr>
              <a:t>Data</a:t>
            </a:r>
            <a:r>
              <a:rPr lang="en-US" dirty="0"/>
              <a:t> </a:t>
            </a:r>
            <a:r>
              <a:rPr lang="en-US" sz="3200" b="1" dirty="0">
                <a:solidFill>
                  <a:srgbClr val="000000"/>
                </a:solidFill>
                <a:latin typeface="Segoe UI" panose="020B0502040204020203" pitchFamily="34" charset="0"/>
              </a:rPr>
              <a:t>Types</a:t>
            </a:r>
          </a:p>
        </p:txBody>
      </p:sp>
      <p:sp>
        <p:nvSpPr>
          <p:cNvPr id="3" name="Content Placeholder 2">
            <a:extLst>
              <a:ext uri="{FF2B5EF4-FFF2-40B4-BE49-F238E27FC236}">
                <a16:creationId xmlns:a16="http://schemas.microsoft.com/office/drawing/2014/main" id="{767710BA-6310-AE16-A8A0-64A86B67E9F7}"/>
              </a:ext>
            </a:extLst>
          </p:cNvPr>
          <p:cNvSpPr>
            <a:spLocks noGrp="1"/>
          </p:cNvSpPr>
          <p:nvPr>
            <p:ph idx="1"/>
          </p:nvPr>
        </p:nvSpPr>
        <p:spPr>
          <a:xfrm>
            <a:off x="838200" y="1235676"/>
            <a:ext cx="10515600" cy="4941287"/>
          </a:xfrm>
        </p:spPr>
        <p:txBody>
          <a:bodyPr/>
          <a:lstStyle/>
          <a:p>
            <a:pPr algn="justLow">
              <a:lnSpc>
                <a:spcPct val="200000"/>
              </a:lnSpc>
            </a:pPr>
            <a:r>
              <a:rPr lang="en-US" sz="2400" dirty="0">
                <a:solidFill>
                  <a:srgbClr val="000000"/>
                </a:solidFill>
                <a:latin typeface="Verdana" panose="020B0604030504040204" pitchFamily="34" charset="0"/>
              </a:rPr>
              <a:t>Python has the following data types built-in by default, in these categories:</a:t>
            </a:r>
          </a:p>
          <a:p>
            <a:endParaRPr lang="en-US" dirty="0"/>
          </a:p>
        </p:txBody>
      </p:sp>
      <p:pic>
        <p:nvPicPr>
          <p:cNvPr id="6" name="Picture 5">
            <a:extLst>
              <a:ext uri="{FF2B5EF4-FFF2-40B4-BE49-F238E27FC236}">
                <a16:creationId xmlns:a16="http://schemas.microsoft.com/office/drawing/2014/main" id="{376FA65C-C0C8-D827-CDCA-93A71F1A24CA}"/>
              </a:ext>
            </a:extLst>
          </p:cNvPr>
          <p:cNvPicPr>
            <a:picLocks noChangeAspect="1"/>
          </p:cNvPicPr>
          <p:nvPr/>
        </p:nvPicPr>
        <p:blipFill>
          <a:blip r:embed="rId2"/>
          <a:stretch>
            <a:fillRect/>
          </a:stretch>
        </p:blipFill>
        <p:spPr>
          <a:xfrm>
            <a:off x="3282846" y="2471352"/>
            <a:ext cx="8070954" cy="4386648"/>
          </a:xfrm>
          <a:prstGeom prst="rect">
            <a:avLst/>
          </a:prstGeom>
        </p:spPr>
      </p:pic>
    </p:spTree>
    <p:extLst>
      <p:ext uri="{BB962C8B-B14F-4D97-AF65-F5344CB8AC3E}">
        <p14:creationId xmlns:p14="http://schemas.microsoft.com/office/powerpoint/2010/main" val="32613154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96044-3694-8916-47BC-E996CF8CC99E}"/>
              </a:ext>
            </a:extLst>
          </p:cNvPr>
          <p:cNvSpPr>
            <a:spLocks noGrp="1"/>
          </p:cNvSpPr>
          <p:nvPr>
            <p:ph type="title"/>
          </p:nvPr>
        </p:nvSpPr>
        <p:spPr>
          <a:xfrm>
            <a:off x="838200" y="365125"/>
            <a:ext cx="10515600" cy="879059"/>
          </a:xfrm>
        </p:spPr>
        <p:txBody>
          <a:bodyPr/>
          <a:lstStyle/>
          <a:p>
            <a:r>
              <a:rPr lang="en-US" sz="3200" b="1" dirty="0">
                <a:solidFill>
                  <a:srgbClr val="000000"/>
                </a:solidFill>
                <a:latin typeface="Segoe UI" panose="020B0502040204020203" pitchFamily="34" charset="0"/>
              </a:rPr>
              <a:t>Getting</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the</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Data</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Type</a:t>
            </a:r>
          </a:p>
        </p:txBody>
      </p:sp>
      <p:sp>
        <p:nvSpPr>
          <p:cNvPr id="3" name="Content Placeholder 2">
            <a:extLst>
              <a:ext uri="{FF2B5EF4-FFF2-40B4-BE49-F238E27FC236}">
                <a16:creationId xmlns:a16="http://schemas.microsoft.com/office/drawing/2014/main" id="{3494B851-1EC7-A832-00F1-31315FE6898A}"/>
              </a:ext>
            </a:extLst>
          </p:cNvPr>
          <p:cNvSpPr>
            <a:spLocks noGrp="1"/>
          </p:cNvSpPr>
          <p:nvPr>
            <p:ph idx="1"/>
          </p:nvPr>
        </p:nvSpPr>
        <p:spPr>
          <a:xfrm>
            <a:off x="838200" y="1439056"/>
            <a:ext cx="10515600" cy="4737907"/>
          </a:xfrm>
        </p:spPr>
        <p:txBody>
          <a:bodyPr/>
          <a:lstStyle/>
          <a:p>
            <a:pPr algn="justLow">
              <a:lnSpc>
                <a:spcPct val="200000"/>
              </a:lnSpc>
            </a:pPr>
            <a:r>
              <a:rPr lang="en-US" sz="2400" dirty="0">
                <a:solidFill>
                  <a:srgbClr val="000000"/>
                </a:solidFill>
                <a:latin typeface="Verdana" panose="020B0604030504040204" pitchFamily="34" charset="0"/>
              </a:rPr>
              <a:t>In Python, the data type is set when you assign a value to a variable:</a:t>
            </a:r>
          </a:p>
          <a:p>
            <a:pPr algn="l"/>
            <a:r>
              <a:rPr lang="en-US" b="0" i="0" dirty="0">
                <a:solidFill>
                  <a:srgbClr val="000000"/>
                </a:solidFill>
                <a:effectLst/>
                <a:latin typeface="Segoe UI" panose="020B0502040204020203" pitchFamily="34" charset="0"/>
              </a:rPr>
              <a:t>Example</a:t>
            </a:r>
          </a:p>
          <a:p>
            <a:pPr marL="457200" lvl="1" indent="0">
              <a:buNone/>
            </a:pPr>
            <a:r>
              <a:rPr lang="en-US" b="0" i="0" dirty="0">
                <a:solidFill>
                  <a:srgbClr val="000000"/>
                </a:solidFill>
                <a:effectLst/>
                <a:latin typeface="Verdana" panose="020B0604030504040204" pitchFamily="34" charset="0"/>
              </a:rPr>
              <a:t>Print the data type of the variable x:</a:t>
            </a:r>
          </a:p>
          <a:p>
            <a:pPr marL="457200" lvl="1" indent="0">
              <a:buNone/>
            </a:pPr>
            <a:r>
              <a:rPr lang="en-US" b="0" i="0" dirty="0">
                <a:solidFill>
                  <a:srgbClr val="000000"/>
                </a:solidFill>
                <a:effectLst/>
                <a:latin typeface="Consolas" panose="020B0609020204030204" pitchFamily="49" charset="0"/>
              </a:rPr>
              <a:t>x = </a:t>
            </a:r>
            <a:r>
              <a:rPr lang="en-US" b="0" i="0" dirty="0">
                <a:solidFill>
                  <a:srgbClr val="FF0000"/>
                </a:solidFill>
                <a:effectLst/>
                <a:latin typeface="Consolas" panose="020B0609020204030204" pitchFamily="49" charset="0"/>
              </a:rPr>
              <a:t>5</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0000CD"/>
                </a:solidFill>
                <a:effectLst/>
                <a:latin typeface="Consolas" panose="020B0609020204030204" pitchFamily="49" charset="0"/>
              </a:rPr>
              <a:t>type</a:t>
            </a:r>
            <a:r>
              <a:rPr lang="en-US" b="0" i="0" dirty="0">
                <a:solidFill>
                  <a:srgbClr val="000000"/>
                </a:solidFill>
                <a:effectLst/>
                <a:latin typeface="Consolas" panose="020B0609020204030204" pitchFamily="49" charset="0"/>
              </a:rPr>
              <a:t>(x))</a:t>
            </a:r>
          </a:p>
          <a:p>
            <a:endParaRPr lang="en-US" dirty="0"/>
          </a:p>
        </p:txBody>
      </p:sp>
    </p:spTree>
    <p:extLst>
      <p:ext uri="{BB962C8B-B14F-4D97-AF65-F5344CB8AC3E}">
        <p14:creationId xmlns:p14="http://schemas.microsoft.com/office/powerpoint/2010/main" val="17070916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442B72A-8799-26F2-92AB-EF2F3D193201}"/>
              </a:ext>
            </a:extLst>
          </p:cNvPr>
          <p:cNvPicPr>
            <a:picLocks noGrp="1" noChangeAspect="1"/>
          </p:cNvPicPr>
          <p:nvPr>
            <p:ph idx="1"/>
          </p:nvPr>
        </p:nvPicPr>
        <p:blipFill>
          <a:blip r:embed="rId2"/>
          <a:stretch>
            <a:fillRect/>
          </a:stretch>
        </p:blipFill>
        <p:spPr>
          <a:xfrm>
            <a:off x="764058" y="212794"/>
            <a:ext cx="10515600" cy="6571064"/>
          </a:xfrm>
        </p:spPr>
      </p:pic>
    </p:spTree>
    <p:extLst>
      <p:ext uri="{BB962C8B-B14F-4D97-AF65-F5344CB8AC3E}">
        <p14:creationId xmlns:p14="http://schemas.microsoft.com/office/powerpoint/2010/main" val="27303418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FEDA1-A99D-F278-6A7F-7151B364746A}"/>
              </a:ext>
            </a:extLst>
          </p:cNvPr>
          <p:cNvSpPr>
            <a:spLocks noGrp="1"/>
          </p:cNvSpPr>
          <p:nvPr>
            <p:ph type="title"/>
          </p:nvPr>
        </p:nvSpPr>
        <p:spPr>
          <a:xfrm>
            <a:off x="393357" y="181961"/>
            <a:ext cx="10515600" cy="687469"/>
          </a:xfrm>
        </p:spPr>
        <p:txBody>
          <a:bodyPr>
            <a:normAutofit fontScale="90000"/>
          </a:bodyPr>
          <a:lstStyle/>
          <a:p>
            <a:r>
              <a:rPr lang="en-US" sz="3600" b="1" dirty="0">
                <a:solidFill>
                  <a:srgbClr val="000000"/>
                </a:solidFill>
                <a:latin typeface="Segoe UI" panose="020B0502040204020203" pitchFamily="34" charset="0"/>
              </a:rPr>
              <a:t>Setting</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the Specific Data Type</a:t>
            </a:r>
          </a:p>
        </p:txBody>
      </p:sp>
      <p:pic>
        <p:nvPicPr>
          <p:cNvPr id="5" name="Content Placeholder 4">
            <a:extLst>
              <a:ext uri="{FF2B5EF4-FFF2-40B4-BE49-F238E27FC236}">
                <a16:creationId xmlns:a16="http://schemas.microsoft.com/office/drawing/2014/main" id="{FA530707-300C-86C4-0F40-1F35CA72627A}"/>
              </a:ext>
            </a:extLst>
          </p:cNvPr>
          <p:cNvPicPr>
            <a:picLocks noGrp="1" noChangeAspect="1"/>
          </p:cNvPicPr>
          <p:nvPr>
            <p:ph idx="1"/>
          </p:nvPr>
        </p:nvPicPr>
        <p:blipFill>
          <a:blip r:embed="rId2"/>
          <a:stretch>
            <a:fillRect/>
          </a:stretch>
        </p:blipFill>
        <p:spPr>
          <a:xfrm>
            <a:off x="254833" y="869430"/>
            <a:ext cx="11543810" cy="5806609"/>
          </a:xfrm>
        </p:spPr>
      </p:pic>
    </p:spTree>
    <p:extLst>
      <p:ext uri="{BB962C8B-B14F-4D97-AF65-F5344CB8AC3E}">
        <p14:creationId xmlns:p14="http://schemas.microsoft.com/office/powerpoint/2010/main" val="31864038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96044-3694-8916-47BC-E996CF8CC99E}"/>
              </a:ext>
            </a:extLst>
          </p:cNvPr>
          <p:cNvSpPr>
            <a:spLocks noGrp="1"/>
          </p:cNvSpPr>
          <p:nvPr>
            <p:ph type="title"/>
          </p:nvPr>
        </p:nvSpPr>
        <p:spPr>
          <a:xfrm>
            <a:off x="628338" y="155263"/>
            <a:ext cx="10515600" cy="796410"/>
          </a:xfrm>
        </p:spPr>
        <p:txBody>
          <a:bodyPr/>
          <a:lstStyle/>
          <a:p>
            <a:r>
              <a:rPr lang="en-US" sz="32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Numbers</a:t>
            </a:r>
          </a:p>
        </p:txBody>
      </p:sp>
      <p:sp>
        <p:nvSpPr>
          <p:cNvPr id="3" name="Content Placeholder 2">
            <a:extLst>
              <a:ext uri="{FF2B5EF4-FFF2-40B4-BE49-F238E27FC236}">
                <a16:creationId xmlns:a16="http://schemas.microsoft.com/office/drawing/2014/main" id="{3494B851-1EC7-A832-00F1-31315FE6898A}"/>
              </a:ext>
            </a:extLst>
          </p:cNvPr>
          <p:cNvSpPr>
            <a:spLocks noGrp="1"/>
          </p:cNvSpPr>
          <p:nvPr>
            <p:ph idx="1"/>
          </p:nvPr>
        </p:nvSpPr>
        <p:spPr>
          <a:xfrm>
            <a:off x="838200" y="951674"/>
            <a:ext cx="10515600" cy="5906326"/>
          </a:xfrm>
        </p:spPr>
        <p:txBody>
          <a:bodyPr>
            <a:noAutofit/>
          </a:bodyPr>
          <a:lstStyle/>
          <a:p>
            <a:pPr algn="justLow">
              <a:lnSpc>
                <a:spcPct val="100000"/>
              </a:lnSpc>
            </a:pPr>
            <a:r>
              <a:rPr lang="en-US" sz="2400" dirty="0">
                <a:solidFill>
                  <a:srgbClr val="000000"/>
                </a:solidFill>
                <a:latin typeface="Verdana" panose="020B0604030504040204" pitchFamily="34" charset="0"/>
              </a:rPr>
              <a:t>There are three numeric types in Python:</a:t>
            </a:r>
          </a:p>
          <a:p>
            <a:pPr marL="685800" lvl="2" algn="justLow">
              <a:lnSpc>
                <a:spcPct val="100000"/>
              </a:lnSpc>
              <a:spcBef>
                <a:spcPts val="1000"/>
              </a:spcBef>
            </a:pPr>
            <a:r>
              <a:rPr lang="en-US" dirty="0">
                <a:solidFill>
                  <a:srgbClr val="000000"/>
                </a:solidFill>
                <a:latin typeface="Verdana" panose="020B0604030504040204" pitchFamily="34" charset="0"/>
              </a:rPr>
              <a:t>int</a:t>
            </a:r>
          </a:p>
          <a:p>
            <a:pPr marL="685800" lvl="2" algn="justLow">
              <a:lnSpc>
                <a:spcPct val="100000"/>
              </a:lnSpc>
              <a:spcBef>
                <a:spcPts val="1000"/>
              </a:spcBef>
            </a:pPr>
            <a:r>
              <a:rPr lang="en-US" dirty="0">
                <a:solidFill>
                  <a:srgbClr val="000000"/>
                </a:solidFill>
                <a:latin typeface="Verdana" panose="020B0604030504040204" pitchFamily="34" charset="0"/>
              </a:rPr>
              <a:t>float</a:t>
            </a:r>
          </a:p>
          <a:p>
            <a:pPr marL="685800" lvl="2" algn="justLow">
              <a:lnSpc>
                <a:spcPct val="100000"/>
              </a:lnSpc>
              <a:spcBef>
                <a:spcPts val="1000"/>
              </a:spcBef>
            </a:pPr>
            <a:r>
              <a:rPr lang="en-US" dirty="0">
                <a:solidFill>
                  <a:srgbClr val="000000"/>
                </a:solidFill>
                <a:latin typeface="Verdana" panose="020B0604030504040204" pitchFamily="34" charset="0"/>
              </a:rPr>
              <a:t>complex</a:t>
            </a:r>
          </a:p>
          <a:p>
            <a:pPr algn="justLow">
              <a:lnSpc>
                <a:spcPct val="100000"/>
              </a:lnSpc>
            </a:pPr>
            <a:r>
              <a:rPr lang="en-US" sz="2400" dirty="0">
                <a:solidFill>
                  <a:srgbClr val="000000"/>
                </a:solidFill>
                <a:latin typeface="Verdana" panose="020B0604030504040204" pitchFamily="34" charset="0"/>
              </a:rPr>
              <a:t>Variables of numeric types are created when you assign a value to them:</a:t>
            </a:r>
          </a:p>
          <a:p>
            <a:pPr algn="l"/>
            <a:r>
              <a:rPr lang="en-US" sz="2400" b="0" i="0" dirty="0">
                <a:solidFill>
                  <a:srgbClr val="000000"/>
                </a:solidFill>
                <a:effectLst/>
                <a:latin typeface="Segoe UI" panose="020B0502040204020203" pitchFamily="34" charset="0"/>
              </a:rPr>
              <a:t>Example</a:t>
            </a:r>
          </a:p>
          <a:p>
            <a:pPr marL="457200" lvl="1" indent="0">
              <a:buNone/>
            </a:pPr>
            <a:r>
              <a:rPr lang="en-US" sz="2000" b="0" i="0" dirty="0">
                <a:solidFill>
                  <a:srgbClr val="000000"/>
                </a:solidFill>
                <a:effectLst/>
                <a:latin typeface="Consolas" panose="020B0609020204030204" pitchFamily="49" charset="0"/>
              </a:rPr>
              <a:t>x = </a:t>
            </a:r>
            <a:r>
              <a:rPr lang="en-US" sz="2000" b="0" i="0" dirty="0">
                <a:solidFill>
                  <a:srgbClr val="FF0000"/>
                </a:solidFill>
                <a:effectLst/>
                <a:latin typeface="Consolas" panose="020B0609020204030204" pitchFamily="49" charset="0"/>
              </a:rPr>
              <a:t>1</a:t>
            </a:r>
            <a:r>
              <a:rPr lang="en-US" sz="2000" b="0" i="0" dirty="0">
                <a:solidFill>
                  <a:srgbClr val="000000"/>
                </a:solidFill>
                <a:effectLst/>
                <a:latin typeface="Consolas" panose="020B0609020204030204" pitchFamily="49" charset="0"/>
              </a:rPr>
              <a:t>    </a:t>
            </a:r>
            <a:r>
              <a:rPr lang="en-US" sz="2000" b="0" i="0" dirty="0">
                <a:solidFill>
                  <a:srgbClr val="008000"/>
                </a:solidFill>
                <a:effectLst/>
                <a:latin typeface="Consolas" panose="020B0609020204030204" pitchFamily="49" charset="0"/>
              </a:rPr>
              <a:t># int</a:t>
            </a:r>
            <a:br>
              <a:rPr lang="en-US" sz="2000" b="0" i="0" dirty="0">
                <a:solidFill>
                  <a:srgbClr val="008000"/>
                </a:solidFill>
                <a:effectLst/>
                <a:latin typeface="Consolas" panose="020B0609020204030204" pitchFamily="49" charset="0"/>
              </a:rPr>
            </a:br>
            <a:r>
              <a:rPr lang="en-US" sz="2000" b="0" i="0" dirty="0">
                <a:solidFill>
                  <a:srgbClr val="000000"/>
                </a:solidFill>
                <a:effectLst/>
                <a:latin typeface="Consolas" panose="020B0609020204030204" pitchFamily="49" charset="0"/>
              </a:rPr>
              <a:t>y = </a:t>
            </a:r>
            <a:r>
              <a:rPr lang="en-US" sz="2000" b="0" i="0" dirty="0">
                <a:solidFill>
                  <a:srgbClr val="FF0000"/>
                </a:solidFill>
                <a:effectLst/>
                <a:latin typeface="Consolas" panose="020B0609020204030204" pitchFamily="49" charset="0"/>
              </a:rPr>
              <a:t>2.8</a:t>
            </a:r>
            <a:r>
              <a:rPr lang="en-US" sz="2000" b="0" i="0" dirty="0">
                <a:solidFill>
                  <a:srgbClr val="000000"/>
                </a:solidFill>
                <a:effectLst/>
                <a:latin typeface="Consolas" panose="020B0609020204030204" pitchFamily="49" charset="0"/>
              </a:rPr>
              <a:t>  </a:t>
            </a:r>
            <a:r>
              <a:rPr lang="en-US" sz="2000" b="0" i="0" dirty="0">
                <a:solidFill>
                  <a:srgbClr val="008000"/>
                </a:solidFill>
                <a:effectLst/>
                <a:latin typeface="Consolas" panose="020B0609020204030204" pitchFamily="49" charset="0"/>
              </a:rPr>
              <a:t># float</a:t>
            </a:r>
            <a:br>
              <a:rPr lang="en-US" sz="2000" b="0" i="0" dirty="0">
                <a:solidFill>
                  <a:srgbClr val="008000"/>
                </a:solidFill>
                <a:effectLst/>
                <a:latin typeface="Consolas" panose="020B0609020204030204" pitchFamily="49" charset="0"/>
              </a:rPr>
            </a:br>
            <a:r>
              <a:rPr lang="en-US" sz="2000" b="0" i="0" dirty="0">
                <a:solidFill>
                  <a:srgbClr val="000000"/>
                </a:solidFill>
                <a:effectLst/>
                <a:latin typeface="Consolas" panose="020B0609020204030204" pitchFamily="49" charset="0"/>
              </a:rPr>
              <a:t>z = 1j   </a:t>
            </a:r>
            <a:r>
              <a:rPr lang="en-US" sz="2000" b="0" i="0" dirty="0">
                <a:solidFill>
                  <a:srgbClr val="008000"/>
                </a:solidFill>
                <a:effectLst/>
                <a:latin typeface="Consolas" panose="020B0609020204030204" pitchFamily="49" charset="0"/>
              </a:rPr>
              <a:t># complex</a:t>
            </a:r>
          </a:p>
          <a:p>
            <a:pPr algn="justLow">
              <a:lnSpc>
                <a:spcPct val="100000"/>
              </a:lnSpc>
            </a:pPr>
            <a:r>
              <a:rPr lang="en-US" sz="2400" dirty="0">
                <a:solidFill>
                  <a:srgbClr val="000000"/>
                </a:solidFill>
                <a:latin typeface="Verdana" panose="020B0604030504040204" pitchFamily="34" charset="0"/>
              </a:rPr>
              <a:t>To verify the type of any object in Python, use the type() function:</a:t>
            </a:r>
          </a:p>
          <a:p>
            <a:pPr algn="l"/>
            <a:r>
              <a:rPr lang="en-US" sz="2400" b="0" i="0" dirty="0">
                <a:solidFill>
                  <a:srgbClr val="008000"/>
                </a:solidFill>
                <a:effectLst/>
                <a:latin typeface="Consolas" panose="020B0609020204030204" pitchFamily="49" charset="0"/>
              </a:rPr>
              <a:t>Example</a:t>
            </a:r>
          </a:p>
          <a:p>
            <a:pPr marL="457200" lvl="1" indent="0">
              <a:buNone/>
            </a:pPr>
            <a:r>
              <a:rPr lang="en-US" sz="2000" dirty="0">
                <a:solidFill>
                  <a:srgbClr val="000000"/>
                </a:solidFill>
                <a:latin typeface="Consolas" panose="020B0609020204030204" pitchFamily="49" charset="0"/>
              </a:rPr>
              <a:t>print(type(x))</a:t>
            </a:r>
          </a:p>
          <a:p>
            <a:pPr marL="0" indent="0" algn="l">
              <a:buNone/>
            </a:pPr>
            <a:endParaRPr lang="en-US" sz="2400" b="0" i="0" dirty="0">
              <a:solidFill>
                <a:srgbClr val="000000"/>
              </a:solidFill>
              <a:effectLst/>
              <a:latin typeface="Consolas" panose="020B0609020204030204" pitchFamily="49" charset="0"/>
            </a:endParaRPr>
          </a:p>
          <a:p>
            <a:endParaRPr lang="en-US" sz="2400" dirty="0"/>
          </a:p>
        </p:txBody>
      </p:sp>
    </p:spTree>
    <p:extLst>
      <p:ext uri="{BB962C8B-B14F-4D97-AF65-F5344CB8AC3E}">
        <p14:creationId xmlns:p14="http://schemas.microsoft.com/office/powerpoint/2010/main" val="14940098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211A8-58EA-A516-47C9-55A16D2E16F9}"/>
              </a:ext>
            </a:extLst>
          </p:cNvPr>
          <p:cNvSpPr>
            <a:spLocks noGrp="1"/>
          </p:cNvSpPr>
          <p:nvPr>
            <p:ph type="title"/>
          </p:nvPr>
        </p:nvSpPr>
        <p:spPr>
          <a:xfrm>
            <a:off x="733269" y="140273"/>
            <a:ext cx="10515600" cy="1325563"/>
          </a:xfrm>
        </p:spPr>
        <p:txBody>
          <a:bodyPr>
            <a:normAutofit/>
          </a:bodyPr>
          <a:lstStyle/>
          <a:p>
            <a:r>
              <a:rPr lang="en-US" sz="3200" b="1" dirty="0">
                <a:solidFill>
                  <a:srgbClr val="000000"/>
                </a:solidFill>
                <a:latin typeface="Segoe UI" panose="020B0502040204020203" pitchFamily="34" charset="0"/>
              </a:rPr>
              <a:t>int</a:t>
            </a:r>
          </a:p>
        </p:txBody>
      </p:sp>
      <p:sp>
        <p:nvSpPr>
          <p:cNvPr id="3" name="Content Placeholder 2">
            <a:extLst>
              <a:ext uri="{FF2B5EF4-FFF2-40B4-BE49-F238E27FC236}">
                <a16:creationId xmlns:a16="http://schemas.microsoft.com/office/drawing/2014/main" id="{E5A1BC70-EDC3-905A-E257-ED361FDAE0B2}"/>
              </a:ext>
            </a:extLst>
          </p:cNvPr>
          <p:cNvSpPr>
            <a:spLocks noGrp="1"/>
          </p:cNvSpPr>
          <p:nvPr>
            <p:ph idx="1"/>
          </p:nvPr>
        </p:nvSpPr>
        <p:spPr>
          <a:xfrm>
            <a:off x="838200" y="1214203"/>
            <a:ext cx="10515600" cy="4962760"/>
          </a:xfrm>
        </p:spPr>
        <p:txBody>
          <a:bodyPr>
            <a:noAutofit/>
          </a:bodyPr>
          <a:lstStyle/>
          <a:p>
            <a:pPr algn="justLow">
              <a:lnSpc>
                <a:spcPct val="200000"/>
              </a:lnSpc>
            </a:pPr>
            <a:r>
              <a:rPr lang="en-US" sz="2400" dirty="0">
                <a:solidFill>
                  <a:srgbClr val="000000"/>
                </a:solidFill>
                <a:latin typeface="Verdana" panose="020B0604030504040204" pitchFamily="34" charset="0"/>
              </a:rPr>
              <a:t>int, or integer, is a whole number, positive or negative, without decimals, of unlimited length.</a:t>
            </a:r>
          </a:p>
          <a:p>
            <a:pPr algn="justLow">
              <a:lnSpc>
                <a:spcPct val="220000"/>
              </a:lnSpc>
            </a:pPr>
            <a:r>
              <a:rPr lang="fr-FR" sz="2400" dirty="0">
                <a:solidFill>
                  <a:srgbClr val="000000"/>
                </a:solidFill>
                <a:latin typeface="Verdana" panose="020B0604030504040204" pitchFamily="34" charset="0"/>
              </a:rPr>
              <a:t>Example</a:t>
            </a:r>
          </a:p>
          <a:p>
            <a:pPr marL="457200" lvl="1" indent="0">
              <a:buNone/>
            </a:pPr>
            <a:r>
              <a:rPr lang="fr-FR" dirty="0">
                <a:solidFill>
                  <a:srgbClr val="000000"/>
                </a:solidFill>
                <a:latin typeface="Consolas" panose="020B0609020204030204" pitchFamily="49" charset="0"/>
              </a:rPr>
              <a:t>x = </a:t>
            </a:r>
            <a:r>
              <a:rPr lang="fr-FR" dirty="0">
                <a:solidFill>
                  <a:srgbClr val="FF0000"/>
                </a:solidFill>
                <a:latin typeface="Consolas" panose="020B0609020204030204" pitchFamily="49" charset="0"/>
              </a:rPr>
              <a:t>1</a:t>
            </a:r>
            <a:br>
              <a:rPr lang="fr-FR" dirty="0">
                <a:solidFill>
                  <a:srgbClr val="000000"/>
                </a:solidFill>
                <a:latin typeface="Consolas" panose="020B0609020204030204" pitchFamily="49" charset="0"/>
              </a:rPr>
            </a:br>
            <a:r>
              <a:rPr lang="fr-FR" dirty="0">
                <a:solidFill>
                  <a:srgbClr val="000000"/>
                </a:solidFill>
                <a:latin typeface="Consolas" panose="020B0609020204030204" pitchFamily="49" charset="0"/>
              </a:rPr>
              <a:t>y = </a:t>
            </a:r>
            <a:r>
              <a:rPr lang="fr-FR" dirty="0">
                <a:solidFill>
                  <a:srgbClr val="FF0000"/>
                </a:solidFill>
                <a:latin typeface="Consolas" panose="020B0609020204030204" pitchFamily="49" charset="0"/>
              </a:rPr>
              <a:t>35656222554887711</a:t>
            </a:r>
            <a:br>
              <a:rPr lang="fr-FR" dirty="0">
                <a:solidFill>
                  <a:srgbClr val="000000"/>
                </a:solidFill>
                <a:latin typeface="Consolas" panose="020B0609020204030204" pitchFamily="49" charset="0"/>
              </a:rPr>
            </a:br>
            <a:r>
              <a:rPr lang="fr-FR" dirty="0">
                <a:solidFill>
                  <a:srgbClr val="000000"/>
                </a:solidFill>
                <a:latin typeface="Consolas" panose="020B0609020204030204" pitchFamily="49" charset="0"/>
              </a:rPr>
              <a:t>z = -</a:t>
            </a:r>
            <a:r>
              <a:rPr lang="fr-FR" dirty="0">
                <a:solidFill>
                  <a:srgbClr val="FF0000"/>
                </a:solidFill>
                <a:latin typeface="Consolas" panose="020B0609020204030204" pitchFamily="49" charset="0"/>
              </a:rPr>
              <a:t>3255522</a:t>
            </a:r>
            <a:br>
              <a:rPr lang="fr-FR" dirty="0">
                <a:solidFill>
                  <a:srgbClr val="000000"/>
                </a:solidFill>
                <a:latin typeface="Consolas" panose="020B0609020204030204" pitchFamily="49" charset="0"/>
              </a:rPr>
            </a:br>
            <a:br>
              <a:rPr lang="fr-FR" dirty="0">
                <a:solidFill>
                  <a:srgbClr val="000000"/>
                </a:solidFill>
                <a:latin typeface="Consolas" panose="020B0609020204030204" pitchFamily="49" charset="0"/>
              </a:rPr>
            </a:br>
            <a:r>
              <a:rPr lang="fr-FR" dirty="0" err="1">
                <a:solidFill>
                  <a:srgbClr val="0000CD"/>
                </a:solidFill>
                <a:latin typeface="Consolas" panose="020B0609020204030204" pitchFamily="49" charset="0"/>
              </a:rPr>
              <a:t>print</a:t>
            </a:r>
            <a:r>
              <a:rPr lang="fr-FR" dirty="0">
                <a:solidFill>
                  <a:srgbClr val="000000"/>
                </a:solidFill>
                <a:latin typeface="Consolas" panose="020B0609020204030204" pitchFamily="49" charset="0"/>
              </a:rPr>
              <a:t>(</a:t>
            </a:r>
            <a:r>
              <a:rPr lang="fr-FR" dirty="0">
                <a:solidFill>
                  <a:srgbClr val="0000CD"/>
                </a:solidFill>
                <a:latin typeface="Consolas" panose="020B0609020204030204" pitchFamily="49" charset="0"/>
              </a:rPr>
              <a:t>type</a:t>
            </a:r>
            <a:r>
              <a:rPr lang="fr-FR" dirty="0">
                <a:solidFill>
                  <a:srgbClr val="000000"/>
                </a:solidFill>
                <a:latin typeface="Consolas" panose="020B0609020204030204" pitchFamily="49" charset="0"/>
              </a:rPr>
              <a:t>(x))</a:t>
            </a:r>
            <a:br>
              <a:rPr lang="fr-FR" dirty="0">
                <a:solidFill>
                  <a:srgbClr val="000000"/>
                </a:solidFill>
                <a:latin typeface="Consolas" panose="020B0609020204030204" pitchFamily="49" charset="0"/>
              </a:rPr>
            </a:br>
            <a:r>
              <a:rPr lang="fr-FR" dirty="0" err="1">
                <a:solidFill>
                  <a:srgbClr val="0000CD"/>
                </a:solidFill>
                <a:latin typeface="Consolas" panose="020B0609020204030204" pitchFamily="49" charset="0"/>
              </a:rPr>
              <a:t>print</a:t>
            </a:r>
            <a:r>
              <a:rPr lang="fr-FR" dirty="0">
                <a:solidFill>
                  <a:srgbClr val="000000"/>
                </a:solidFill>
                <a:latin typeface="Consolas" panose="020B0609020204030204" pitchFamily="49" charset="0"/>
              </a:rPr>
              <a:t>(</a:t>
            </a:r>
            <a:r>
              <a:rPr lang="fr-FR" dirty="0">
                <a:solidFill>
                  <a:srgbClr val="0000CD"/>
                </a:solidFill>
                <a:latin typeface="Consolas" panose="020B0609020204030204" pitchFamily="49" charset="0"/>
              </a:rPr>
              <a:t>type</a:t>
            </a:r>
            <a:r>
              <a:rPr lang="fr-FR" dirty="0">
                <a:solidFill>
                  <a:srgbClr val="000000"/>
                </a:solidFill>
                <a:latin typeface="Consolas" panose="020B0609020204030204" pitchFamily="49" charset="0"/>
              </a:rPr>
              <a:t>(y))</a:t>
            </a:r>
            <a:br>
              <a:rPr lang="fr-FR" dirty="0">
                <a:solidFill>
                  <a:srgbClr val="000000"/>
                </a:solidFill>
                <a:latin typeface="Consolas" panose="020B0609020204030204" pitchFamily="49" charset="0"/>
              </a:rPr>
            </a:br>
            <a:r>
              <a:rPr lang="fr-FR" dirty="0" err="1">
                <a:solidFill>
                  <a:srgbClr val="0000CD"/>
                </a:solidFill>
                <a:latin typeface="Consolas" panose="020B0609020204030204" pitchFamily="49" charset="0"/>
              </a:rPr>
              <a:t>print</a:t>
            </a:r>
            <a:r>
              <a:rPr lang="fr-FR" dirty="0">
                <a:solidFill>
                  <a:srgbClr val="000000"/>
                </a:solidFill>
                <a:latin typeface="Consolas" panose="020B0609020204030204" pitchFamily="49" charset="0"/>
              </a:rPr>
              <a:t>(</a:t>
            </a:r>
            <a:r>
              <a:rPr lang="fr-FR" dirty="0">
                <a:solidFill>
                  <a:srgbClr val="0000CD"/>
                </a:solidFill>
                <a:latin typeface="Consolas" panose="020B0609020204030204" pitchFamily="49" charset="0"/>
              </a:rPr>
              <a:t>type</a:t>
            </a:r>
            <a:r>
              <a:rPr lang="fr-FR" dirty="0">
                <a:solidFill>
                  <a:srgbClr val="000000"/>
                </a:solidFill>
                <a:latin typeface="Consolas" panose="020B0609020204030204" pitchFamily="49" charset="0"/>
              </a:rPr>
              <a:t>(z))</a:t>
            </a:r>
          </a:p>
          <a:p>
            <a:pPr algn="justLow">
              <a:lnSpc>
                <a:spcPct val="220000"/>
              </a:lnSpc>
            </a:pPr>
            <a:endParaRPr lang="en-US" sz="2400" dirty="0">
              <a:solidFill>
                <a:srgbClr val="000000"/>
              </a:solidFill>
              <a:latin typeface="Verdana" panose="020B0604030504040204" pitchFamily="34" charset="0"/>
            </a:endParaRPr>
          </a:p>
          <a:p>
            <a:endParaRPr lang="en-US" sz="2400" dirty="0"/>
          </a:p>
        </p:txBody>
      </p:sp>
    </p:spTree>
    <p:extLst>
      <p:ext uri="{BB962C8B-B14F-4D97-AF65-F5344CB8AC3E}">
        <p14:creationId xmlns:p14="http://schemas.microsoft.com/office/powerpoint/2010/main" val="1419922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6DFE2-60A6-EBEC-76FD-4E6E60FE54D0}"/>
              </a:ext>
            </a:extLst>
          </p:cNvPr>
          <p:cNvSpPr>
            <a:spLocks noGrp="1"/>
          </p:cNvSpPr>
          <p:nvPr>
            <p:ph type="title"/>
          </p:nvPr>
        </p:nvSpPr>
        <p:spPr>
          <a:xfrm>
            <a:off x="394742" y="16655"/>
            <a:ext cx="10515600" cy="969000"/>
          </a:xfrm>
        </p:spPr>
        <p:txBody>
          <a:bodyPr/>
          <a:lstStyle/>
          <a:p>
            <a:r>
              <a:rPr lang="en-US" sz="3600" b="1" dirty="0">
                <a:solidFill>
                  <a:srgbClr val="000000"/>
                </a:solidFill>
                <a:latin typeface="Segoe UI" panose="020B0502040204020203" pitchFamily="34" charset="0"/>
              </a:rPr>
              <a:t>Why Python?</a:t>
            </a:r>
          </a:p>
        </p:txBody>
      </p:sp>
      <p:sp>
        <p:nvSpPr>
          <p:cNvPr id="3" name="Content Placeholder 2">
            <a:extLst>
              <a:ext uri="{FF2B5EF4-FFF2-40B4-BE49-F238E27FC236}">
                <a16:creationId xmlns:a16="http://schemas.microsoft.com/office/drawing/2014/main" id="{D19BAF0F-BD5F-2928-BEDA-2BCE4A3BD4EA}"/>
              </a:ext>
            </a:extLst>
          </p:cNvPr>
          <p:cNvSpPr>
            <a:spLocks noGrp="1"/>
          </p:cNvSpPr>
          <p:nvPr>
            <p:ph idx="1"/>
          </p:nvPr>
        </p:nvSpPr>
        <p:spPr>
          <a:xfrm>
            <a:off x="254833" y="839449"/>
            <a:ext cx="11542425" cy="6001895"/>
          </a:xfrm>
        </p:spPr>
        <p:txBody>
          <a:bodyPr>
            <a:normAutofit fontScale="25000" lnSpcReduction="20000"/>
          </a:bodyPr>
          <a:lstStyle/>
          <a:p>
            <a:pPr algn="justLow">
              <a:lnSpc>
                <a:spcPct val="170000"/>
              </a:lnSpc>
            </a:pPr>
            <a:r>
              <a:rPr lang="en-US" sz="9600" dirty="0">
                <a:solidFill>
                  <a:srgbClr val="000000"/>
                </a:solidFill>
                <a:latin typeface="Verdana" panose="020B0604030504040204" pitchFamily="34" charset="0"/>
              </a:rPr>
              <a:t>Python works on different platforms (Windows, Mac, Linux, Raspberry Pi, </a:t>
            </a:r>
            <a:r>
              <a:rPr lang="en-US" sz="9600" dirty="0" err="1">
                <a:solidFill>
                  <a:srgbClr val="000000"/>
                </a:solidFill>
                <a:latin typeface="Verdana" panose="020B0604030504040204" pitchFamily="34" charset="0"/>
              </a:rPr>
              <a:t>etc</a:t>
            </a:r>
            <a:r>
              <a:rPr lang="en-US" sz="9600" dirty="0">
                <a:solidFill>
                  <a:srgbClr val="000000"/>
                </a:solidFill>
                <a:latin typeface="Verdana" panose="020B0604030504040204" pitchFamily="34" charset="0"/>
              </a:rPr>
              <a:t>).</a:t>
            </a:r>
          </a:p>
          <a:p>
            <a:pPr algn="justLow">
              <a:lnSpc>
                <a:spcPct val="170000"/>
              </a:lnSpc>
            </a:pPr>
            <a:r>
              <a:rPr lang="en-US" sz="9600" dirty="0">
                <a:solidFill>
                  <a:srgbClr val="000000"/>
                </a:solidFill>
                <a:latin typeface="Verdana" panose="020B0604030504040204" pitchFamily="34" charset="0"/>
              </a:rPr>
              <a:t>Python has a simple syntax similar to the English language.</a:t>
            </a:r>
          </a:p>
          <a:p>
            <a:pPr algn="justLow">
              <a:lnSpc>
                <a:spcPct val="170000"/>
              </a:lnSpc>
            </a:pPr>
            <a:r>
              <a:rPr lang="en-US" sz="9600" dirty="0">
                <a:solidFill>
                  <a:srgbClr val="000000"/>
                </a:solidFill>
                <a:latin typeface="Verdana" panose="020B0604030504040204" pitchFamily="34" charset="0"/>
              </a:rPr>
              <a:t>Python has syntax that allows developers to write programs with fewer lines than some other programming languages.</a:t>
            </a:r>
          </a:p>
          <a:p>
            <a:pPr algn="justLow">
              <a:lnSpc>
                <a:spcPct val="170000"/>
              </a:lnSpc>
            </a:pPr>
            <a:r>
              <a:rPr lang="en-US" sz="9600" dirty="0">
                <a:solidFill>
                  <a:srgbClr val="000000"/>
                </a:solidFill>
                <a:latin typeface="Verdana" panose="020B0604030504040204" pitchFamily="34" charset="0"/>
              </a:rPr>
              <a:t>Python runs on an interpreter system, meaning that code can be executed as soon as it is written. This means that prototyping can be very quick.</a:t>
            </a:r>
          </a:p>
          <a:p>
            <a:pPr algn="justLow">
              <a:lnSpc>
                <a:spcPct val="170000"/>
              </a:lnSpc>
            </a:pPr>
            <a:r>
              <a:rPr lang="en-US" sz="9600" dirty="0">
                <a:solidFill>
                  <a:srgbClr val="000000"/>
                </a:solidFill>
                <a:latin typeface="Verdana" panose="020B0604030504040204" pitchFamily="34" charset="0"/>
              </a:rPr>
              <a:t>Python can be treated in a procedural way, an object-oriented way or a functional way.</a:t>
            </a:r>
          </a:p>
          <a:p>
            <a:endParaRPr lang="en-US" dirty="0"/>
          </a:p>
        </p:txBody>
      </p:sp>
    </p:spTree>
    <p:extLst>
      <p:ext uri="{BB962C8B-B14F-4D97-AF65-F5344CB8AC3E}">
        <p14:creationId xmlns:p14="http://schemas.microsoft.com/office/powerpoint/2010/main" val="7428093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FEDA1-A99D-F278-6A7F-7151B364746A}"/>
              </a:ext>
            </a:extLst>
          </p:cNvPr>
          <p:cNvSpPr>
            <a:spLocks noGrp="1"/>
          </p:cNvSpPr>
          <p:nvPr>
            <p:ph type="title"/>
          </p:nvPr>
        </p:nvSpPr>
        <p:spPr>
          <a:xfrm>
            <a:off x="838200" y="365125"/>
            <a:ext cx="10515600" cy="744147"/>
          </a:xfrm>
        </p:spPr>
        <p:txBody>
          <a:bodyPr/>
          <a:lstStyle/>
          <a:p>
            <a:r>
              <a:rPr lang="en-US" sz="3200" b="1" dirty="0">
                <a:solidFill>
                  <a:srgbClr val="000000"/>
                </a:solidFill>
                <a:latin typeface="Segoe UI" panose="020B0502040204020203" pitchFamily="34" charset="0"/>
              </a:rPr>
              <a:t>Float</a:t>
            </a:r>
          </a:p>
        </p:txBody>
      </p:sp>
      <p:sp>
        <p:nvSpPr>
          <p:cNvPr id="3" name="Content Placeholder 2">
            <a:extLst>
              <a:ext uri="{FF2B5EF4-FFF2-40B4-BE49-F238E27FC236}">
                <a16:creationId xmlns:a16="http://schemas.microsoft.com/office/drawing/2014/main" id="{767710BA-6310-AE16-A8A0-64A86B67E9F7}"/>
              </a:ext>
            </a:extLst>
          </p:cNvPr>
          <p:cNvSpPr>
            <a:spLocks noGrp="1"/>
          </p:cNvSpPr>
          <p:nvPr>
            <p:ph idx="1"/>
          </p:nvPr>
        </p:nvSpPr>
        <p:spPr>
          <a:xfrm>
            <a:off x="838200" y="944380"/>
            <a:ext cx="10515600" cy="5232583"/>
          </a:xfrm>
        </p:spPr>
        <p:txBody>
          <a:bodyPr>
            <a:noAutofit/>
          </a:bodyPr>
          <a:lstStyle/>
          <a:p>
            <a:pPr algn="justLow">
              <a:lnSpc>
                <a:spcPct val="200000"/>
              </a:lnSpc>
            </a:pPr>
            <a:r>
              <a:rPr lang="en-US" sz="2400" dirty="0">
                <a:solidFill>
                  <a:srgbClr val="000000"/>
                </a:solidFill>
                <a:latin typeface="Verdana" panose="020B0604030504040204" pitchFamily="34" charset="0"/>
              </a:rPr>
              <a:t>Float, or "floating point number" is a number, positive or negative, containing one or more decimals.</a:t>
            </a:r>
          </a:p>
          <a:p>
            <a:pPr algn="justLow">
              <a:lnSpc>
                <a:spcPct val="220000"/>
              </a:lnSpc>
            </a:pPr>
            <a:r>
              <a:rPr lang="fr-FR" sz="2400" dirty="0">
                <a:solidFill>
                  <a:srgbClr val="000000"/>
                </a:solidFill>
                <a:latin typeface="Verdana" panose="020B0604030504040204" pitchFamily="34" charset="0"/>
              </a:rPr>
              <a:t>Example</a:t>
            </a:r>
          </a:p>
          <a:p>
            <a:pPr marL="457200" lvl="1" indent="0">
              <a:buNone/>
            </a:pPr>
            <a:r>
              <a:rPr lang="fr-FR" b="0" i="0" dirty="0">
                <a:solidFill>
                  <a:srgbClr val="000000"/>
                </a:solidFill>
                <a:effectLst/>
                <a:latin typeface="Consolas" panose="020B0609020204030204" pitchFamily="49" charset="0"/>
              </a:rPr>
              <a:t>x = </a:t>
            </a:r>
            <a:r>
              <a:rPr lang="fr-FR" b="0" i="0" dirty="0">
                <a:solidFill>
                  <a:srgbClr val="FF0000"/>
                </a:solidFill>
                <a:effectLst/>
                <a:latin typeface="Consolas" panose="020B0609020204030204" pitchFamily="49" charset="0"/>
              </a:rPr>
              <a:t>1.10</a:t>
            </a:r>
            <a:br>
              <a:rPr lang="fr-FR" b="0" i="0" dirty="0">
                <a:solidFill>
                  <a:srgbClr val="000000"/>
                </a:solidFill>
                <a:effectLst/>
                <a:latin typeface="Consolas" panose="020B0609020204030204" pitchFamily="49" charset="0"/>
              </a:rPr>
            </a:br>
            <a:r>
              <a:rPr lang="fr-FR" b="0" i="0" dirty="0">
                <a:solidFill>
                  <a:srgbClr val="000000"/>
                </a:solidFill>
                <a:effectLst/>
                <a:latin typeface="Consolas" panose="020B0609020204030204" pitchFamily="49" charset="0"/>
              </a:rPr>
              <a:t>y = </a:t>
            </a:r>
            <a:r>
              <a:rPr lang="fr-FR" b="0" i="0" dirty="0">
                <a:solidFill>
                  <a:srgbClr val="FF0000"/>
                </a:solidFill>
                <a:effectLst/>
                <a:latin typeface="Consolas" panose="020B0609020204030204" pitchFamily="49" charset="0"/>
              </a:rPr>
              <a:t>1.0</a:t>
            </a:r>
            <a:br>
              <a:rPr lang="fr-FR" b="0" i="0" dirty="0">
                <a:solidFill>
                  <a:srgbClr val="000000"/>
                </a:solidFill>
                <a:effectLst/>
                <a:latin typeface="Consolas" panose="020B0609020204030204" pitchFamily="49" charset="0"/>
              </a:rPr>
            </a:br>
            <a:r>
              <a:rPr lang="fr-FR" b="0" i="0" dirty="0">
                <a:solidFill>
                  <a:srgbClr val="000000"/>
                </a:solidFill>
                <a:effectLst/>
                <a:latin typeface="Consolas" panose="020B0609020204030204" pitchFamily="49" charset="0"/>
              </a:rPr>
              <a:t>z = -</a:t>
            </a:r>
            <a:r>
              <a:rPr lang="fr-FR" b="0" i="0" dirty="0">
                <a:solidFill>
                  <a:srgbClr val="FF0000"/>
                </a:solidFill>
                <a:effectLst/>
                <a:latin typeface="Consolas" panose="020B0609020204030204" pitchFamily="49" charset="0"/>
              </a:rPr>
              <a:t>35.59</a:t>
            </a: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a:t>
            </a:r>
            <a:r>
              <a:rPr lang="fr-FR" b="0" i="0" dirty="0">
                <a:solidFill>
                  <a:srgbClr val="0000CD"/>
                </a:solidFill>
                <a:effectLst/>
                <a:latin typeface="Consolas" panose="020B0609020204030204" pitchFamily="49" charset="0"/>
              </a:rPr>
              <a:t>type</a:t>
            </a:r>
            <a:r>
              <a:rPr lang="fr-FR" b="0" i="0" dirty="0">
                <a:solidFill>
                  <a:srgbClr val="000000"/>
                </a:solidFill>
                <a:effectLst/>
                <a:latin typeface="Consolas" panose="020B0609020204030204" pitchFamily="49" charset="0"/>
              </a:rPr>
              <a:t>(x))</a:t>
            </a: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a:t>
            </a:r>
            <a:r>
              <a:rPr lang="fr-FR" b="0" i="0" dirty="0">
                <a:solidFill>
                  <a:srgbClr val="0000CD"/>
                </a:solidFill>
                <a:effectLst/>
                <a:latin typeface="Consolas" panose="020B0609020204030204" pitchFamily="49" charset="0"/>
              </a:rPr>
              <a:t>type</a:t>
            </a:r>
            <a:r>
              <a:rPr lang="fr-FR" b="0" i="0" dirty="0">
                <a:solidFill>
                  <a:srgbClr val="000000"/>
                </a:solidFill>
                <a:effectLst/>
                <a:latin typeface="Consolas" panose="020B0609020204030204" pitchFamily="49" charset="0"/>
              </a:rPr>
              <a:t>(y))</a:t>
            </a: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a:t>
            </a:r>
            <a:r>
              <a:rPr lang="fr-FR" b="0" i="0" dirty="0">
                <a:solidFill>
                  <a:srgbClr val="0000CD"/>
                </a:solidFill>
                <a:effectLst/>
                <a:latin typeface="Consolas" panose="020B0609020204030204" pitchFamily="49" charset="0"/>
              </a:rPr>
              <a:t>type</a:t>
            </a:r>
            <a:r>
              <a:rPr lang="fr-FR" b="0" i="0" dirty="0">
                <a:solidFill>
                  <a:srgbClr val="000000"/>
                </a:solidFill>
                <a:effectLst/>
                <a:latin typeface="Consolas" panose="020B0609020204030204" pitchFamily="49" charset="0"/>
              </a:rPr>
              <a:t>(z))</a:t>
            </a:r>
          </a:p>
          <a:p>
            <a:pPr marL="0" indent="0">
              <a:buNone/>
            </a:pPr>
            <a:endParaRPr lang="en-US" sz="2400" dirty="0"/>
          </a:p>
        </p:txBody>
      </p:sp>
    </p:spTree>
    <p:extLst>
      <p:ext uri="{BB962C8B-B14F-4D97-AF65-F5344CB8AC3E}">
        <p14:creationId xmlns:p14="http://schemas.microsoft.com/office/powerpoint/2010/main" val="40871263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8D60B4-7131-63D3-5E55-BBBBBD233046}"/>
              </a:ext>
            </a:extLst>
          </p:cNvPr>
          <p:cNvSpPr>
            <a:spLocks noGrp="1"/>
          </p:cNvSpPr>
          <p:nvPr>
            <p:ph idx="1"/>
          </p:nvPr>
        </p:nvSpPr>
        <p:spPr>
          <a:xfrm>
            <a:off x="838200" y="794479"/>
            <a:ext cx="10515600" cy="5382484"/>
          </a:xfrm>
        </p:spPr>
        <p:txBody>
          <a:bodyPr>
            <a:normAutofit/>
          </a:bodyPr>
          <a:lstStyle/>
          <a:p>
            <a:pPr algn="justLow">
              <a:lnSpc>
                <a:spcPct val="200000"/>
              </a:lnSpc>
            </a:pPr>
            <a:r>
              <a:rPr lang="en-US" sz="2400" dirty="0">
                <a:solidFill>
                  <a:srgbClr val="000000"/>
                </a:solidFill>
                <a:latin typeface="Verdana" panose="020B0604030504040204" pitchFamily="34" charset="0"/>
              </a:rPr>
              <a:t>Float can also be scientific numbers with an "e" to indicate the power of 10.</a:t>
            </a:r>
          </a:p>
          <a:p>
            <a:pPr algn="l"/>
            <a:r>
              <a:rPr lang="fr-FR" sz="2400" b="0" i="0" dirty="0">
                <a:solidFill>
                  <a:srgbClr val="000000"/>
                </a:solidFill>
                <a:effectLst/>
                <a:latin typeface="Segoe UI" panose="020B0502040204020203" pitchFamily="34" charset="0"/>
              </a:rPr>
              <a:t>Example</a:t>
            </a:r>
          </a:p>
          <a:p>
            <a:pPr marL="457200" lvl="1" indent="0">
              <a:buNone/>
            </a:pPr>
            <a:r>
              <a:rPr lang="fr-FR" b="0" i="0" dirty="0">
                <a:solidFill>
                  <a:srgbClr val="000000"/>
                </a:solidFill>
                <a:effectLst/>
                <a:latin typeface="Consolas" panose="020B0609020204030204" pitchFamily="49" charset="0"/>
              </a:rPr>
              <a:t>x = </a:t>
            </a:r>
            <a:r>
              <a:rPr lang="fr-FR" b="0" i="0" dirty="0">
                <a:solidFill>
                  <a:srgbClr val="FF0000"/>
                </a:solidFill>
                <a:effectLst/>
                <a:latin typeface="Consolas" panose="020B0609020204030204" pitchFamily="49" charset="0"/>
              </a:rPr>
              <a:t>35e3</a:t>
            </a:r>
            <a:br>
              <a:rPr lang="fr-FR" b="0" i="0" dirty="0">
                <a:solidFill>
                  <a:srgbClr val="000000"/>
                </a:solidFill>
                <a:effectLst/>
                <a:latin typeface="Consolas" panose="020B0609020204030204" pitchFamily="49" charset="0"/>
              </a:rPr>
            </a:br>
            <a:r>
              <a:rPr lang="fr-FR" b="0" i="0" dirty="0">
                <a:solidFill>
                  <a:srgbClr val="000000"/>
                </a:solidFill>
                <a:effectLst/>
                <a:latin typeface="Consolas" panose="020B0609020204030204" pitchFamily="49" charset="0"/>
              </a:rPr>
              <a:t>y = </a:t>
            </a:r>
            <a:r>
              <a:rPr lang="fr-FR" b="0" i="0" dirty="0">
                <a:solidFill>
                  <a:srgbClr val="FF0000"/>
                </a:solidFill>
                <a:effectLst/>
                <a:latin typeface="Consolas" panose="020B0609020204030204" pitchFamily="49" charset="0"/>
              </a:rPr>
              <a:t>12E4</a:t>
            </a:r>
            <a:br>
              <a:rPr lang="fr-FR" b="0" i="0" dirty="0">
                <a:solidFill>
                  <a:srgbClr val="000000"/>
                </a:solidFill>
                <a:effectLst/>
                <a:latin typeface="Consolas" panose="020B0609020204030204" pitchFamily="49" charset="0"/>
              </a:rPr>
            </a:br>
            <a:r>
              <a:rPr lang="fr-FR" b="0" i="0" dirty="0">
                <a:solidFill>
                  <a:srgbClr val="000000"/>
                </a:solidFill>
                <a:effectLst/>
                <a:latin typeface="Consolas" panose="020B0609020204030204" pitchFamily="49" charset="0"/>
              </a:rPr>
              <a:t>z = -</a:t>
            </a:r>
            <a:r>
              <a:rPr lang="fr-FR" b="0" i="0" dirty="0">
                <a:solidFill>
                  <a:srgbClr val="FF0000"/>
                </a:solidFill>
                <a:effectLst/>
                <a:latin typeface="Consolas" panose="020B0609020204030204" pitchFamily="49" charset="0"/>
              </a:rPr>
              <a:t>87.7e100</a:t>
            </a:r>
            <a:br>
              <a:rPr lang="fr-FR" b="0" i="0" dirty="0">
                <a:solidFill>
                  <a:srgbClr val="000000"/>
                </a:solidFill>
                <a:effectLst/>
                <a:latin typeface="Consolas" panose="020B0609020204030204" pitchFamily="49" charset="0"/>
              </a:rPr>
            </a:b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a:t>
            </a:r>
            <a:r>
              <a:rPr lang="fr-FR" b="0" i="0" dirty="0">
                <a:solidFill>
                  <a:srgbClr val="0000CD"/>
                </a:solidFill>
                <a:effectLst/>
                <a:latin typeface="Consolas" panose="020B0609020204030204" pitchFamily="49" charset="0"/>
              </a:rPr>
              <a:t>type</a:t>
            </a:r>
            <a:r>
              <a:rPr lang="fr-FR" b="0" i="0" dirty="0">
                <a:solidFill>
                  <a:srgbClr val="000000"/>
                </a:solidFill>
                <a:effectLst/>
                <a:latin typeface="Consolas" panose="020B0609020204030204" pitchFamily="49" charset="0"/>
              </a:rPr>
              <a:t>(x))</a:t>
            </a: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a:t>
            </a:r>
            <a:r>
              <a:rPr lang="fr-FR" b="0" i="0" dirty="0">
                <a:solidFill>
                  <a:srgbClr val="0000CD"/>
                </a:solidFill>
                <a:effectLst/>
                <a:latin typeface="Consolas" panose="020B0609020204030204" pitchFamily="49" charset="0"/>
              </a:rPr>
              <a:t>type</a:t>
            </a:r>
            <a:r>
              <a:rPr lang="fr-FR" b="0" i="0" dirty="0">
                <a:solidFill>
                  <a:srgbClr val="000000"/>
                </a:solidFill>
                <a:effectLst/>
                <a:latin typeface="Consolas" panose="020B0609020204030204" pitchFamily="49" charset="0"/>
              </a:rPr>
              <a:t>(y))</a:t>
            </a: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a:t>
            </a:r>
            <a:r>
              <a:rPr lang="fr-FR" b="0" i="0" dirty="0">
                <a:solidFill>
                  <a:srgbClr val="0000CD"/>
                </a:solidFill>
                <a:effectLst/>
                <a:latin typeface="Consolas" panose="020B0609020204030204" pitchFamily="49" charset="0"/>
              </a:rPr>
              <a:t>type</a:t>
            </a:r>
            <a:r>
              <a:rPr lang="fr-FR" b="0" i="0" dirty="0">
                <a:solidFill>
                  <a:srgbClr val="000000"/>
                </a:solidFill>
                <a:effectLst/>
                <a:latin typeface="Consolas" panose="020B0609020204030204" pitchFamily="49" charset="0"/>
              </a:rPr>
              <a:t>(z))</a:t>
            </a:r>
          </a:p>
          <a:p>
            <a:endParaRPr lang="en-US" dirty="0"/>
          </a:p>
        </p:txBody>
      </p:sp>
    </p:spTree>
    <p:extLst>
      <p:ext uri="{BB962C8B-B14F-4D97-AF65-F5344CB8AC3E}">
        <p14:creationId xmlns:p14="http://schemas.microsoft.com/office/powerpoint/2010/main" val="31666003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96044-3694-8916-47BC-E996CF8CC99E}"/>
              </a:ext>
            </a:extLst>
          </p:cNvPr>
          <p:cNvSpPr>
            <a:spLocks noGrp="1"/>
          </p:cNvSpPr>
          <p:nvPr>
            <p:ph type="title"/>
          </p:nvPr>
        </p:nvSpPr>
        <p:spPr>
          <a:xfrm>
            <a:off x="838200" y="200234"/>
            <a:ext cx="10515600" cy="1148882"/>
          </a:xfrm>
        </p:spPr>
        <p:txBody>
          <a:bodyPr/>
          <a:lstStyle/>
          <a:p>
            <a:r>
              <a:rPr lang="en-US" sz="3200" b="1" dirty="0">
                <a:solidFill>
                  <a:srgbClr val="000000"/>
                </a:solidFill>
                <a:latin typeface="Segoe UI" panose="020B0502040204020203" pitchFamily="34" charset="0"/>
              </a:rPr>
              <a:t>Complex</a:t>
            </a:r>
          </a:p>
        </p:txBody>
      </p:sp>
      <p:sp>
        <p:nvSpPr>
          <p:cNvPr id="3" name="Content Placeholder 2">
            <a:extLst>
              <a:ext uri="{FF2B5EF4-FFF2-40B4-BE49-F238E27FC236}">
                <a16:creationId xmlns:a16="http://schemas.microsoft.com/office/drawing/2014/main" id="{3494B851-1EC7-A832-00F1-31315FE6898A}"/>
              </a:ext>
            </a:extLst>
          </p:cNvPr>
          <p:cNvSpPr>
            <a:spLocks noGrp="1"/>
          </p:cNvSpPr>
          <p:nvPr>
            <p:ph idx="1"/>
          </p:nvPr>
        </p:nvSpPr>
        <p:spPr>
          <a:xfrm>
            <a:off x="838200" y="1169233"/>
            <a:ext cx="10515600" cy="5007730"/>
          </a:xfrm>
        </p:spPr>
        <p:txBody>
          <a:bodyPr>
            <a:normAutofit/>
          </a:bodyPr>
          <a:lstStyle/>
          <a:p>
            <a:pPr algn="justLow">
              <a:lnSpc>
                <a:spcPct val="200000"/>
              </a:lnSpc>
            </a:pPr>
            <a:r>
              <a:rPr lang="en-US" sz="2400" dirty="0">
                <a:solidFill>
                  <a:srgbClr val="000000"/>
                </a:solidFill>
                <a:latin typeface="Verdana" panose="020B0604030504040204" pitchFamily="34" charset="0"/>
              </a:rPr>
              <a:t>Complex numbers are written with a "j" as the imaginary part:</a:t>
            </a:r>
          </a:p>
          <a:p>
            <a:pPr algn="l"/>
            <a:r>
              <a:rPr lang="fr-FR" sz="2400" b="0" i="0" dirty="0">
                <a:solidFill>
                  <a:srgbClr val="000000"/>
                </a:solidFill>
                <a:effectLst/>
                <a:latin typeface="Segoe UI" panose="020B0502040204020203" pitchFamily="34" charset="0"/>
              </a:rPr>
              <a:t>Example</a:t>
            </a:r>
          </a:p>
          <a:p>
            <a:pPr marL="457200" lvl="1" indent="0">
              <a:buNone/>
            </a:pPr>
            <a:r>
              <a:rPr lang="fr-FR" b="0" i="0" dirty="0">
                <a:solidFill>
                  <a:srgbClr val="000000"/>
                </a:solidFill>
                <a:effectLst/>
                <a:latin typeface="Consolas" panose="020B0609020204030204" pitchFamily="49" charset="0"/>
              </a:rPr>
              <a:t>x = </a:t>
            </a:r>
            <a:r>
              <a:rPr lang="fr-FR" b="0" i="0" dirty="0">
                <a:solidFill>
                  <a:srgbClr val="FF0000"/>
                </a:solidFill>
                <a:effectLst/>
                <a:latin typeface="Consolas" panose="020B0609020204030204" pitchFamily="49" charset="0"/>
              </a:rPr>
              <a:t>3</a:t>
            </a:r>
            <a:r>
              <a:rPr lang="fr-FR" b="0" i="0" dirty="0">
                <a:solidFill>
                  <a:srgbClr val="000000"/>
                </a:solidFill>
                <a:effectLst/>
                <a:latin typeface="Consolas" panose="020B0609020204030204" pitchFamily="49" charset="0"/>
              </a:rPr>
              <a:t>+5j</a:t>
            </a:r>
            <a:br>
              <a:rPr lang="fr-FR" b="0" i="0" dirty="0">
                <a:solidFill>
                  <a:srgbClr val="000000"/>
                </a:solidFill>
                <a:effectLst/>
                <a:latin typeface="Consolas" panose="020B0609020204030204" pitchFamily="49" charset="0"/>
              </a:rPr>
            </a:br>
            <a:r>
              <a:rPr lang="fr-FR" b="0" i="0" dirty="0">
                <a:solidFill>
                  <a:srgbClr val="000000"/>
                </a:solidFill>
                <a:effectLst/>
                <a:latin typeface="Consolas" panose="020B0609020204030204" pitchFamily="49" charset="0"/>
              </a:rPr>
              <a:t>y = 5j</a:t>
            </a:r>
            <a:br>
              <a:rPr lang="fr-FR" b="0" i="0" dirty="0">
                <a:solidFill>
                  <a:srgbClr val="000000"/>
                </a:solidFill>
                <a:effectLst/>
                <a:latin typeface="Consolas" panose="020B0609020204030204" pitchFamily="49" charset="0"/>
              </a:rPr>
            </a:br>
            <a:r>
              <a:rPr lang="fr-FR" b="0" i="0" dirty="0">
                <a:solidFill>
                  <a:srgbClr val="000000"/>
                </a:solidFill>
                <a:effectLst/>
                <a:latin typeface="Consolas" panose="020B0609020204030204" pitchFamily="49" charset="0"/>
              </a:rPr>
              <a:t>z = -5j</a:t>
            </a:r>
            <a:br>
              <a:rPr lang="fr-FR" b="0" i="0" dirty="0">
                <a:solidFill>
                  <a:srgbClr val="000000"/>
                </a:solidFill>
                <a:effectLst/>
                <a:latin typeface="Consolas" panose="020B0609020204030204" pitchFamily="49" charset="0"/>
              </a:rPr>
            </a:b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a:t>
            </a:r>
            <a:r>
              <a:rPr lang="fr-FR" b="0" i="0" dirty="0">
                <a:solidFill>
                  <a:srgbClr val="0000CD"/>
                </a:solidFill>
                <a:effectLst/>
                <a:latin typeface="Consolas" panose="020B0609020204030204" pitchFamily="49" charset="0"/>
              </a:rPr>
              <a:t>type</a:t>
            </a:r>
            <a:r>
              <a:rPr lang="fr-FR" b="0" i="0" dirty="0">
                <a:solidFill>
                  <a:srgbClr val="000000"/>
                </a:solidFill>
                <a:effectLst/>
                <a:latin typeface="Consolas" panose="020B0609020204030204" pitchFamily="49" charset="0"/>
              </a:rPr>
              <a:t>(x))</a:t>
            </a: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a:t>
            </a:r>
            <a:r>
              <a:rPr lang="fr-FR" b="0" i="0" dirty="0">
                <a:solidFill>
                  <a:srgbClr val="0000CD"/>
                </a:solidFill>
                <a:effectLst/>
                <a:latin typeface="Consolas" panose="020B0609020204030204" pitchFamily="49" charset="0"/>
              </a:rPr>
              <a:t>type</a:t>
            </a:r>
            <a:r>
              <a:rPr lang="fr-FR" b="0" i="0" dirty="0">
                <a:solidFill>
                  <a:srgbClr val="000000"/>
                </a:solidFill>
                <a:effectLst/>
                <a:latin typeface="Consolas" panose="020B0609020204030204" pitchFamily="49" charset="0"/>
              </a:rPr>
              <a:t>(y))</a:t>
            </a: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a:t>
            </a:r>
            <a:r>
              <a:rPr lang="fr-FR" b="0" i="0" dirty="0">
                <a:solidFill>
                  <a:srgbClr val="0000CD"/>
                </a:solidFill>
                <a:effectLst/>
                <a:latin typeface="Consolas" panose="020B0609020204030204" pitchFamily="49" charset="0"/>
              </a:rPr>
              <a:t>type</a:t>
            </a:r>
            <a:r>
              <a:rPr lang="fr-FR" b="0" i="0" dirty="0">
                <a:solidFill>
                  <a:srgbClr val="000000"/>
                </a:solidFill>
                <a:effectLst/>
                <a:latin typeface="Consolas" panose="020B0609020204030204" pitchFamily="49" charset="0"/>
              </a:rPr>
              <a:t>(z))</a:t>
            </a:r>
          </a:p>
          <a:p>
            <a:endParaRPr lang="en-US" sz="2400" dirty="0"/>
          </a:p>
        </p:txBody>
      </p:sp>
    </p:spTree>
    <p:extLst>
      <p:ext uri="{BB962C8B-B14F-4D97-AF65-F5344CB8AC3E}">
        <p14:creationId xmlns:p14="http://schemas.microsoft.com/office/powerpoint/2010/main" val="11508961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211A8-58EA-A516-47C9-55A16D2E16F9}"/>
              </a:ext>
            </a:extLst>
          </p:cNvPr>
          <p:cNvSpPr>
            <a:spLocks noGrp="1"/>
          </p:cNvSpPr>
          <p:nvPr>
            <p:ph type="title"/>
          </p:nvPr>
        </p:nvSpPr>
        <p:spPr>
          <a:xfrm>
            <a:off x="838200" y="155263"/>
            <a:ext cx="10515600" cy="909039"/>
          </a:xfrm>
        </p:spPr>
        <p:txBody>
          <a:bodyPr/>
          <a:lstStyle/>
          <a:p>
            <a:r>
              <a:rPr lang="en-US" sz="3200" b="1" dirty="0">
                <a:solidFill>
                  <a:srgbClr val="000000"/>
                </a:solidFill>
                <a:latin typeface="Segoe UI" panose="020B0502040204020203" pitchFamily="34" charset="0"/>
              </a:rPr>
              <a:t>Type</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Conversion</a:t>
            </a:r>
          </a:p>
        </p:txBody>
      </p:sp>
      <p:sp>
        <p:nvSpPr>
          <p:cNvPr id="3" name="Content Placeholder 2">
            <a:extLst>
              <a:ext uri="{FF2B5EF4-FFF2-40B4-BE49-F238E27FC236}">
                <a16:creationId xmlns:a16="http://schemas.microsoft.com/office/drawing/2014/main" id="{E5A1BC70-EDC3-905A-E257-ED361FDAE0B2}"/>
              </a:ext>
            </a:extLst>
          </p:cNvPr>
          <p:cNvSpPr>
            <a:spLocks noGrp="1"/>
          </p:cNvSpPr>
          <p:nvPr>
            <p:ph idx="1"/>
          </p:nvPr>
        </p:nvSpPr>
        <p:spPr>
          <a:xfrm>
            <a:off x="838200" y="959371"/>
            <a:ext cx="10515600" cy="5613816"/>
          </a:xfrm>
        </p:spPr>
        <p:txBody>
          <a:bodyPr>
            <a:noAutofit/>
          </a:bodyPr>
          <a:lstStyle/>
          <a:p>
            <a:pPr algn="justLow">
              <a:lnSpc>
                <a:spcPct val="100000"/>
              </a:lnSpc>
            </a:pPr>
            <a:r>
              <a:rPr lang="en-US" sz="2400" dirty="0">
                <a:solidFill>
                  <a:srgbClr val="000000"/>
                </a:solidFill>
                <a:latin typeface="Verdana" panose="020B0604030504040204" pitchFamily="34" charset="0"/>
              </a:rPr>
              <a:t>You can convert from one type to another with the int(), float(), and complex() methods:</a:t>
            </a:r>
          </a:p>
          <a:p>
            <a:pPr algn="l"/>
            <a:r>
              <a:rPr lang="en-US" sz="2400" b="0" i="0" dirty="0">
                <a:solidFill>
                  <a:srgbClr val="000000"/>
                </a:solidFill>
                <a:effectLst/>
                <a:latin typeface="Segoe UI" panose="020B0502040204020203" pitchFamily="34" charset="0"/>
              </a:rPr>
              <a:t>Example</a:t>
            </a:r>
          </a:p>
          <a:p>
            <a:pPr marL="457200" lvl="1" indent="0">
              <a:buNone/>
            </a:pPr>
            <a:r>
              <a:rPr lang="en-US" b="0" i="0" dirty="0">
                <a:solidFill>
                  <a:srgbClr val="000000"/>
                </a:solidFill>
                <a:effectLst/>
                <a:latin typeface="Consolas" panose="020B0609020204030204" pitchFamily="49" charset="0"/>
              </a:rPr>
              <a:t>x = </a:t>
            </a:r>
            <a:r>
              <a:rPr lang="en-US" b="0" i="0" dirty="0">
                <a:solidFill>
                  <a:srgbClr val="FF0000"/>
                </a:solidFill>
                <a:effectLst/>
                <a:latin typeface="Consolas" panose="020B0609020204030204" pitchFamily="49" charset="0"/>
              </a:rPr>
              <a:t>1</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int</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y = </a:t>
            </a:r>
            <a:r>
              <a:rPr lang="en-US" b="0" i="0" dirty="0">
                <a:solidFill>
                  <a:srgbClr val="FF0000"/>
                </a:solidFill>
                <a:effectLst/>
                <a:latin typeface="Consolas" panose="020B0609020204030204" pitchFamily="49" charset="0"/>
              </a:rPr>
              <a:t>2.8</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float</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z = 1j   </a:t>
            </a:r>
            <a:r>
              <a:rPr lang="en-US" b="0" i="0" dirty="0">
                <a:solidFill>
                  <a:srgbClr val="008000"/>
                </a:solidFill>
                <a:effectLst/>
                <a:latin typeface="Consolas" panose="020B0609020204030204" pitchFamily="49" charset="0"/>
              </a:rPr>
              <a:t># complex</a:t>
            </a:r>
            <a:br>
              <a:rPr lang="en-US" b="0" i="0" dirty="0">
                <a:solidFill>
                  <a:srgbClr val="008000"/>
                </a:solidFill>
                <a:effectLst/>
                <a:latin typeface="Consolas" panose="020B0609020204030204" pitchFamily="49" charset="0"/>
              </a:rPr>
            </a:br>
            <a:r>
              <a:rPr lang="en-US" b="0" i="0" dirty="0">
                <a:solidFill>
                  <a:srgbClr val="008000"/>
                </a:solidFill>
                <a:effectLst/>
                <a:latin typeface="Consolas" panose="020B0609020204030204" pitchFamily="49" charset="0"/>
              </a:rPr>
              <a:t>#convert from int to float:</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a = </a:t>
            </a:r>
            <a:r>
              <a:rPr lang="en-US" b="0" i="0" dirty="0">
                <a:solidFill>
                  <a:srgbClr val="0000CD"/>
                </a:solidFill>
                <a:effectLst/>
                <a:latin typeface="Consolas" panose="020B0609020204030204" pitchFamily="49" charset="0"/>
              </a:rPr>
              <a:t>float</a:t>
            </a:r>
            <a:r>
              <a:rPr lang="en-US" b="0" i="0" dirty="0">
                <a:solidFill>
                  <a:srgbClr val="000000"/>
                </a:solidFill>
                <a:effectLst/>
                <a:latin typeface="Consolas" panose="020B0609020204030204" pitchFamily="49" charset="0"/>
              </a:rPr>
              <a:t>(x)</a:t>
            </a:r>
            <a:br>
              <a:rPr lang="en-US" b="0" i="0" dirty="0">
                <a:solidFill>
                  <a:srgbClr val="000000"/>
                </a:solidFill>
                <a:effectLst/>
                <a:latin typeface="Consolas" panose="020B0609020204030204" pitchFamily="49" charset="0"/>
              </a:rPr>
            </a:br>
            <a:r>
              <a:rPr lang="en-US" b="0" i="0" dirty="0">
                <a:solidFill>
                  <a:srgbClr val="008000"/>
                </a:solidFill>
                <a:effectLst/>
                <a:latin typeface="Consolas" panose="020B0609020204030204" pitchFamily="49" charset="0"/>
              </a:rPr>
              <a:t>#convert from float to int:</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b = </a:t>
            </a:r>
            <a:r>
              <a:rPr lang="en-US" b="0" i="0" dirty="0">
                <a:solidFill>
                  <a:srgbClr val="0000CD"/>
                </a:solidFill>
                <a:effectLst/>
                <a:latin typeface="Consolas" panose="020B0609020204030204" pitchFamily="49" charset="0"/>
              </a:rPr>
              <a:t>int</a:t>
            </a:r>
            <a:r>
              <a:rPr lang="en-US" b="0" i="0" dirty="0">
                <a:solidFill>
                  <a:srgbClr val="000000"/>
                </a:solidFill>
                <a:effectLst/>
                <a:latin typeface="Consolas" panose="020B0609020204030204" pitchFamily="49" charset="0"/>
              </a:rPr>
              <a:t>(y)</a:t>
            </a:r>
            <a:br>
              <a:rPr lang="en-US" b="0" i="0" dirty="0">
                <a:solidFill>
                  <a:srgbClr val="000000"/>
                </a:solidFill>
                <a:effectLst/>
                <a:latin typeface="Consolas" panose="020B0609020204030204" pitchFamily="49" charset="0"/>
              </a:rPr>
            </a:br>
            <a:r>
              <a:rPr lang="en-US" b="0" i="0" dirty="0">
                <a:solidFill>
                  <a:srgbClr val="008000"/>
                </a:solidFill>
                <a:effectLst/>
                <a:latin typeface="Consolas" panose="020B0609020204030204" pitchFamily="49" charset="0"/>
              </a:rPr>
              <a:t>#convert from int to complex:</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c = </a:t>
            </a:r>
            <a:r>
              <a:rPr lang="en-US" b="0" i="0" dirty="0">
                <a:solidFill>
                  <a:srgbClr val="0000CD"/>
                </a:solidFill>
                <a:effectLst/>
                <a:latin typeface="Consolas" panose="020B0609020204030204" pitchFamily="49" charset="0"/>
              </a:rPr>
              <a:t>complex</a:t>
            </a:r>
            <a:r>
              <a:rPr lang="en-US" b="0" i="0" dirty="0">
                <a:solidFill>
                  <a:srgbClr val="000000"/>
                </a:solidFill>
                <a:effectLst/>
                <a:latin typeface="Consolas" panose="020B0609020204030204" pitchFamily="49" charset="0"/>
              </a:rPr>
              <a:t>(x)</a:t>
            </a:r>
            <a:br>
              <a:rPr lang="en-US" b="0" i="0" dirty="0">
                <a:solidFill>
                  <a:srgbClr val="000000"/>
                </a:solidFill>
                <a:effectLst/>
                <a:latin typeface="Consolas" panose="020B0609020204030204" pitchFamily="49" charset="0"/>
              </a:rPr>
            </a:b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 </a:t>
            </a:r>
            <a:r>
              <a:rPr lang="en-US" b="0" i="0" dirty="0">
                <a:solidFill>
                  <a:srgbClr val="0000CD"/>
                </a:solidFill>
                <a:effectLst/>
                <a:latin typeface="Consolas" panose="020B0609020204030204" pitchFamily="49" charset="0"/>
              </a:rPr>
              <a:t>type</a:t>
            </a:r>
            <a:r>
              <a:rPr lang="en-US" b="0" i="0" dirty="0">
                <a:solidFill>
                  <a:srgbClr val="000000"/>
                </a:solidFill>
                <a:effectLst/>
                <a:latin typeface="Consolas" panose="020B0609020204030204" pitchFamily="49" charset="0"/>
              </a:rPr>
              <a:t>(a))</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(b, </a:t>
            </a:r>
            <a:r>
              <a:rPr lang="en-US" b="0" i="0" dirty="0">
                <a:solidFill>
                  <a:srgbClr val="0000CD"/>
                </a:solidFill>
                <a:effectLst/>
                <a:latin typeface="Consolas" panose="020B0609020204030204" pitchFamily="49" charset="0"/>
              </a:rPr>
              <a:t>type</a:t>
            </a:r>
            <a:r>
              <a:rPr lang="en-US" b="0" i="0" dirty="0">
                <a:solidFill>
                  <a:srgbClr val="000000"/>
                </a:solidFill>
                <a:effectLst/>
                <a:latin typeface="Consolas" panose="020B0609020204030204" pitchFamily="49" charset="0"/>
              </a:rPr>
              <a:t>(b))</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(c, </a:t>
            </a:r>
            <a:r>
              <a:rPr lang="en-US" b="0" i="0" dirty="0">
                <a:solidFill>
                  <a:srgbClr val="0000CD"/>
                </a:solidFill>
                <a:effectLst/>
                <a:latin typeface="Consolas" panose="020B0609020204030204" pitchFamily="49" charset="0"/>
              </a:rPr>
              <a:t>type</a:t>
            </a:r>
            <a:r>
              <a:rPr lang="en-US" b="0" i="0" dirty="0">
                <a:solidFill>
                  <a:srgbClr val="000000"/>
                </a:solidFill>
                <a:effectLst/>
                <a:latin typeface="Consolas" panose="020B0609020204030204" pitchFamily="49" charset="0"/>
              </a:rPr>
              <a:t>(c))</a:t>
            </a:r>
            <a:endParaRPr lang="en-US" sz="2400" dirty="0"/>
          </a:p>
        </p:txBody>
      </p:sp>
    </p:spTree>
    <p:extLst>
      <p:ext uri="{BB962C8B-B14F-4D97-AF65-F5344CB8AC3E}">
        <p14:creationId xmlns:p14="http://schemas.microsoft.com/office/powerpoint/2010/main" val="36182820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FEDA1-A99D-F278-6A7F-7151B364746A}"/>
              </a:ext>
            </a:extLst>
          </p:cNvPr>
          <p:cNvSpPr>
            <a:spLocks noGrp="1"/>
          </p:cNvSpPr>
          <p:nvPr>
            <p:ph type="title"/>
          </p:nvPr>
        </p:nvSpPr>
        <p:spPr>
          <a:xfrm>
            <a:off x="838200" y="365125"/>
            <a:ext cx="10515600" cy="939019"/>
          </a:xfrm>
        </p:spPr>
        <p:txBody>
          <a:bodyPr/>
          <a:lstStyle/>
          <a:p>
            <a:r>
              <a:rPr lang="en-US" sz="3200" b="1" dirty="0">
                <a:solidFill>
                  <a:srgbClr val="000000"/>
                </a:solidFill>
                <a:latin typeface="Segoe UI" panose="020B0502040204020203" pitchFamily="34" charset="0"/>
              </a:rPr>
              <a:t>Random</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Number</a:t>
            </a:r>
          </a:p>
        </p:txBody>
      </p:sp>
      <p:sp>
        <p:nvSpPr>
          <p:cNvPr id="3" name="Content Placeholder 2">
            <a:extLst>
              <a:ext uri="{FF2B5EF4-FFF2-40B4-BE49-F238E27FC236}">
                <a16:creationId xmlns:a16="http://schemas.microsoft.com/office/drawing/2014/main" id="{767710BA-6310-AE16-A8A0-64A86B67E9F7}"/>
              </a:ext>
            </a:extLst>
          </p:cNvPr>
          <p:cNvSpPr>
            <a:spLocks noGrp="1"/>
          </p:cNvSpPr>
          <p:nvPr>
            <p:ph idx="1"/>
          </p:nvPr>
        </p:nvSpPr>
        <p:spPr>
          <a:xfrm>
            <a:off x="838200" y="1304144"/>
            <a:ext cx="10515600" cy="4872819"/>
          </a:xfrm>
        </p:spPr>
        <p:txBody>
          <a:bodyPr>
            <a:normAutofit lnSpcReduction="10000"/>
          </a:bodyPr>
          <a:lstStyle/>
          <a:p>
            <a:pPr algn="justLow">
              <a:lnSpc>
                <a:spcPct val="200000"/>
              </a:lnSpc>
            </a:pPr>
            <a:r>
              <a:rPr lang="en-US" sz="2400" dirty="0">
                <a:solidFill>
                  <a:srgbClr val="000000"/>
                </a:solidFill>
                <a:latin typeface="Verdana" panose="020B0604030504040204" pitchFamily="34" charset="0"/>
              </a:rPr>
              <a:t>Python does not have a random() function to make a random number, but Python has a built-in module called random that can be used to make random numbers:</a:t>
            </a:r>
          </a:p>
          <a:p>
            <a:pPr algn="justLow">
              <a:lnSpc>
                <a:spcPct val="200000"/>
              </a:lnSpc>
            </a:pPr>
            <a:r>
              <a:rPr lang="en-US" sz="2400" dirty="0">
                <a:solidFill>
                  <a:srgbClr val="000000"/>
                </a:solidFill>
                <a:latin typeface="Verdana" panose="020B0604030504040204" pitchFamily="34" charset="0"/>
              </a:rPr>
              <a:t>Example : Import the random module, and display a random number between 1 and 9:</a:t>
            </a:r>
          </a:p>
          <a:p>
            <a:pPr marL="457200" lvl="1" indent="0">
              <a:buNone/>
            </a:pPr>
            <a:r>
              <a:rPr lang="en-US" b="0" i="0" dirty="0">
                <a:solidFill>
                  <a:srgbClr val="0000CD"/>
                </a:solidFill>
                <a:effectLst/>
                <a:latin typeface="Consolas" panose="020B0609020204030204" pitchFamily="49" charset="0"/>
              </a:rPr>
              <a:t>import</a:t>
            </a:r>
            <a:r>
              <a:rPr lang="en-US" b="0" i="0" dirty="0">
                <a:solidFill>
                  <a:srgbClr val="000000"/>
                </a:solidFill>
                <a:effectLst/>
                <a:latin typeface="Consolas" panose="020B0609020204030204" pitchFamily="49" charset="0"/>
              </a:rPr>
              <a:t> random</a:t>
            </a:r>
            <a:br>
              <a:rPr lang="en-US" b="0" i="0" dirty="0">
                <a:solidFill>
                  <a:srgbClr val="000000"/>
                </a:solidFill>
                <a:effectLst/>
                <a:latin typeface="Consolas" panose="020B0609020204030204" pitchFamily="49" charset="0"/>
              </a:rPr>
            </a:b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err="1">
                <a:solidFill>
                  <a:srgbClr val="000000"/>
                </a:solidFill>
                <a:effectLst/>
                <a:latin typeface="Consolas" panose="020B0609020204030204" pitchFamily="49" charset="0"/>
              </a:rPr>
              <a:t>random.randrange</a:t>
            </a:r>
            <a:r>
              <a:rPr lang="en-US" b="0" i="0" dirty="0">
                <a:solidFill>
                  <a:srgbClr val="000000"/>
                </a:solidFill>
                <a:effectLst/>
                <a:latin typeface="Consolas" panose="020B0609020204030204" pitchFamily="49" charset="0"/>
              </a:rPr>
              <a:t>(</a:t>
            </a:r>
            <a:r>
              <a:rPr lang="en-US" b="0" i="0" dirty="0">
                <a:solidFill>
                  <a:srgbClr val="FF0000"/>
                </a:solidFill>
                <a:effectLst/>
                <a:latin typeface="Consolas" panose="020B0609020204030204" pitchFamily="49" charset="0"/>
              </a:rPr>
              <a:t>1</a:t>
            </a:r>
            <a:r>
              <a:rPr lang="en-US" b="0" i="0" dirty="0">
                <a:solidFill>
                  <a:srgbClr val="000000"/>
                </a:solidFill>
                <a:effectLst/>
                <a:latin typeface="Consolas" panose="020B0609020204030204" pitchFamily="49" charset="0"/>
              </a:rPr>
              <a:t>, </a:t>
            </a:r>
            <a:r>
              <a:rPr lang="en-US" b="0" i="0" dirty="0">
                <a:solidFill>
                  <a:srgbClr val="FF0000"/>
                </a:solidFill>
                <a:effectLst/>
                <a:latin typeface="Consolas" panose="020B0609020204030204" pitchFamily="49" charset="0"/>
              </a:rPr>
              <a:t>10</a:t>
            </a:r>
            <a:r>
              <a:rPr lang="en-US" b="0" i="0" dirty="0">
                <a:solidFill>
                  <a:srgbClr val="000000"/>
                </a:solidFill>
                <a:effectLst/>
                <a:latin typeface="Consolas" panose="020B0609020204030204" pitchFamily="49" charset="0"/>
              </a:rPr>
              <a:t>))</a:t>
            </a:r>
          </a:p>
          <a:p>
            <a:endParaRPr lang="en-US" dirty="0"/>
          </a:p>
        </p:txBody>
      </p:sp>
    </p:spTree>
    <p:extLst>
      <p:ext uri="{BB962C8B-B14F-4D97-AF65-F5344CB8AC3E}">
        <p14:creationId xmlns:p14="http://schemas.microsoft.com/office/powerpoint/2010/main" val="25016186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96044-3694-8916-47BC-E996CF8CC99E}"/>
              </a:ext>
            </a:extLst>
          </p:cNvPr>
          <p:cNvSpPr>
            <a:spLocks noGrp="1"/>
          </p:cNvSpPr>
          <p:nvPr>
            <p:ph type="title"/>
          </p:nvPr>
        </p:nvSpPr>
        <p:spPr>
          <a:xfrm>
            <a:off x="838200" y="110292"/>
            <a:ext cx="10515600" cy="714167"/>
          </a:xfrm>
        </p:spPr>
        <p:txBody>
          <a:bodyPr/>
          <a:lstStyle/>
          <a:p>
            <a:r>
              <a:rPr lang="en-US" sz="32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Casting</a:t>
            </a:r>
          </a:p>
        </p:txBody>
      </p:sp>
      <p:sp>
        <p:nvSpPr>
          <p:cNvPr id="3" name="Content Placeholder 2">
            <a:extLst>
              <a:ext uri="{FF2B5EF4-FFF2-40B4-BE49-F238E27FC236}">
                <a16:creationId xmlns:a16="http://schemas.microsoft.com/office/drawing/2014/main" id="{3494B851-1EC7-A832-00F1-31315FE6898A}"/>
              </a:ext>
            </a:extLst>
          </p:cNvPr>
          <p:cNvSpPr>
            <a:spLocks noGrp="1"/>
          </p:cNvSpPr>
          <p:nvPr>
            <p:ph idx="1"/>
          </p:nvPr>
        </p:nvSpPr>
        <p:spPr>
          <a:xfrm>
            <a:off x="164891" y="824460"/>
            <a:ext cx="11662347" cy="5352504"/>
          </a:xfrm>
        </p:spPr>
        <p:txBody>
          <a:bodyPr>
            <a:noAutofit/>
          </a:bodyPr>
          <a:lstStyle/>
          <a:p>
            <a:pPr algn="justLow">
              <a:lnSpc>
                <a:spcPct val="150000"/>
              </a:lnSpc>
            </a:pPr>
            <a:r>
              <a:rPr lang="en-US" sz="2400" dirty="0">
                <a:solidFill>
                  <a:srgbClr val="000000"/>
                </a:solidFill>
                <a:latin typeface="Verdana" panose="020B0604030504040204" pitchFamily="34" charset="0"/>
              </a:rPr>
              <a:t>Casting in python is therefore done using constructor functions:</a:t>
            </a:r>
          </a:p>
          <a:p>
            <a:pPr marL="685800" lvl="2" algn="justLow">
              <a:lnSpc>
                <a:spcPct val="150000"/>
              </a:lnSpc>
              <a:spcBef>
                <a:spcPts val="1000"/>
              </a:spcBef>
            </a:pPr>
            <a:r>
              <a:rPr lang="en-US" sz="2400" dirty="0">
                <a:solidFill>
                  <a:srgbClr val="000000"/>
                </a:solidFill>
                <a:latin typeface="Verdana" panose="020B0604030504040204" pitchFamily="34" charset="0"/>
              </a:rPr>
              <a:t>int() - constructs an integer number from an integer literal, a float literal (by removing all decimals), or a string literal (providing the string represents a whole number)</a:t>
            </a:r>
          </a:p>
          <a:p>
            <a:pPr marL="685800" lvl="2" algn="justLow">
              <a:lnSpc>
                <a:spcPct val="150000"/>
              </a:lnSpc>
              <a:spcBef>
                <a:spcPts val="1000"/>
              </a:spcBef>
            </a:pPr>
            <a:r>
              <a:rPr lang="en-US" sz="2400" dirty="0">
                <a:solidFill>
                  <a:srgbClr val="000000"/>
                </a:solidFill>
                <a:latin typeface="Verdana" panose="020B0604030504040204" pitchFamily="34" charset="0"/>
              </a:rPr>
              <a:t>float() - constructs a float number from an integer literal, a float literal or a string literal (providing the string represents a float or an integer)</a:t>
            </a:r>
          </a:p>
          <a:p>
            <a:pPr marL="685800" lvl="2" algn="justLow">
              <a:lnSpc>
                <a:spcPct val="150000"/>
              </a:lnSpc>
              <a:spcBef>
                <a:spcPts val="1000"/>
              </a:spcBef>
            </a:pPr>
            <a:r>
              <a:rPr lang="en-US" sz="2400" dirty="0">
                <a:solidFill>
                  <a:srgbClr val="000000"/>
                </a:solidFill>
                <a:latin typeface="Verdana" panose="020B0604030504040204" pitchFamily="34" charset="0"/>
              </a:rPr>
              <a:t>str() - constructs a string from a wide variety of data types, including strings, integer literals and float literals</a:t>
            </a:r>
          </a:p>
          <a:p>
            <a:pPr>
              <a:lnSpc>
                <a:spcPct val="100000"/>
              </a:lnSpc>
            </a:pPr>
            <a:endParaRPr lang="en-US" sz="2400" dirty="0"/>
          </a:p>
        </p:txBody>
      </p:sp>
    </p:spTree>
    <p:extLst>
      <p:ext uri="{BB962C8B-B14F-4D97-AF65-F5344CB8AC3E}">
        <p14:creationId xmlns:p14="http://schemas.microsoft.com/office/powerpoint/2010/main" val="33222114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211A8-58EA-A516-47C9-55A16D2E16F9}"/>
              </a:ext>
            </a:extLst>
          </p:cNvPr>
          <p:cNvSpPr>
            <a:spLocks noGrp="1"/>
          </p:cNvSpPr>
          <p:nvPr>
            <p:ph type="title"/>
          </p:nvPr>
        </p:nvSpPr>
        <p:spPr>
          <a:xfrm>
            <a:off x="838200" y="18255"/>
            <a:ext cx="10515600" cy="911135"/>
          </a:xfrm>
        </p:spPr>
        <p:txBody>
          <a:bodyPr>
            <a:normAutofit/>
          </a:bodyPr>
          <a:lstStyle/>
          <a:p>
            <a:r>
              <a:rPr lang="en-US" sz="3200" b="1" dirty="0">
                <a:solidFill>
                  <a:srgbClr val="000000"/>
                </a:solidFill>
                <a:latin typeface="Segoe UI" panose="020B0502040204020203" pitchFamily="34" charset="0"/>
              </a:rPr>
              <a:t>Example</a:t>
            </a:r>
          </a:p>
        </p:txBody>
      </p:sp>
      <p:sp>
        <p:nvSpPr>
          <p:cNvPr id="3" name="Content Placeholder 2">
            <a:extLst>
              <a:ext uri="{FF2B5EF4-FFF2-40B4-BE49-F238E27FC236}">
                <a16:creationId xmlns:a16="http://schemas.microsoft.com/office/drawing/2014/main" id="{E5A1BC70-EDC3-905A-E257-ED361FDAE0B2}"/>
              </a:ext>
            </a:extLst>
          </p:cNvPr>
          <p:cNvSpPr>
            <a:spLocks noGrp="1"/>
          </p:cNvSpPr>
          <p:nvPr>
            <p:ph idx="1"/>
          </p:nvPr>
        </p:nvSpPr>
        <p:spPr>
          <a:xfrm>
            <a:off x="838200" y="794480"/>
            <a:ext cx="10515600" cy="5831172"/>
          </a:xfrm>
        </p:spPr>
        <p:txBody>
          <a:bodyPr>
            <a:noAutofit/>
          </a:bodyPr>
          <a:lstStyle/>
          <a:p>
            <a:pPr marL="0" indent="0" algn="l">
              <a:buNone/>
            </a:pPr>
            <a:r>
              <a:rPr lang="en-US" sz="2400" b="0" i="0" dirty="0">
                <a:solidFill>
                  <a:srgbClr val="000000"/>
                </a:solidFill>
                <a:effectLst/>
                <a:latin typeface="Verdana" panose="020B0604030504040204" pitchFamily="34" charset="0"/>
              </a:rPr>
              <a:t>Integers:</a:t>
            </a:r>
          </a:p>
          <a:p>
            <a:pPr marL="457200" lvl="1" indent="0">
              <a:buNone/>
            </a:pPr>
            <a:r>
              <a:rPr lang="en-US" b="0" i="0" dirty="0">
                <a:solidFill>
                  <a:srgbClr val="000000"/>
                </a:solidFill>
                <a:effectLst/>
                <a:latin typeface="Consolas" panose="020B0609020204030204" pitchFamily="49" charset="0"/>
              </a:rPr>
              <a:t>x = </a:t>
            </a:r>
            <a:r>
              <a:rPr lang="en-US" b="0" i="0" dirty="0">
                <a:solidFill>
                  <a:srgbClr val="0000CD"/>
                </a:solidFill>
                <a:effectLst/>
                <a:latin typeface="Consolas" panose="020B0609020204030204" pitchFamily="49" charset="0"/>
              </a:rPr>
              <a:t>int</a:t>
            </a:r>
            <a:r>
              <a:rPr lang="en-US" b="0" i="0" dirty="0">
                <a:solidFill>
                  <a:srgbClr val="000000"/>
                </a:solidFill>
                <a:effectLst/>
                <a:latin typeface="Consolas" panose="020B0609020204030204" pitchFamily="49" charset="0"/>
              </a:rPr>
              <a:t>(</a:t>
            </a:r>
            <a:r>
              <a:rPr lang="en-US" b="0" i="0" dirty="0">
                <a:solidFill>
                  <a:srgbClr val="FF0000"/>
                </a:solidFill>
                <a:effectLst/>
                <a:latin typeface="Consolas" panose="020B0609020204030204" pitchFamily="49" charset="0"/>
              </a:rPr>
              <a:t>1</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x will be 1</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y = </a:t>
            </a:r>
            <a:r>
              <a:rPr lang="en-US" b="0" i="0" dirty="0">
                <a:solidFill>
                  <a:srgbClr val="0000CD"/>
                </a:solidFill>
                <a:effectLst/>
                <a:latin typeface="Consolas" panose="020B0609020204030204" pitchFamily="49" charset="0"/>
              </a:rPr>
              <a:t>int</a:t>
            </a:r>
            <a:r>
              <a:rPr lang="en-US" b="0" i="0" dirty="0">
                <a:solidFill>
                  <a:srgbClr val="000000"/>
                </a:solidFill>
                <a:effectLst/>
                <a:latin typeface="Consolas" panose="020B0609020204030204" pitchFamily="49" charset="0"/>
              </a:rPr>
              <a:t>(</a:t>
            </a:r>
            <a:r>
              <a:rPr lang="en-US" b="0" i="0" dirty="0">
                <a:solidFill>
                  <a:srgbClr val="FF0000"/>
                </a:solidFill>
                <a:effectLst/>
                <a:latin typeface="Consolas" panose="020B0609020204030204" pitchFamily="49" charset="0"/>
              </a:rPr>
              <a:t>2.8</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y will be 2</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z = </a:t>
            </a:r>
            <a:r>
              <a:rPr lang="en-US" b="0" i="0" dirty="0">
                <a:solidFill>
                  <a:srgbClr val="0000CD"/>
                </a:solidFill>
                <a:effectLst/>
                <a:latin typeface="Consolas" panose="020B0609020204030204" pitchFamily="49" charset="0"/>
              </a:rPr>
              <a:t>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"3"</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z will be 3</a:t>
            </a:r>
            <a:endParaRPr lang="en-US" b="0" i="0" dirty="0">
              <a:solidFill>
                <a:srgbClr val="000000"/>
              </a:solidFill>
              <a:effectLst/>
              <a:latin typeface="Consolas" panose="020B0609020204030204" pitchFamily="49" charset="0"/>
            </a:endParaRPr>
          </a:p>
          <a:p>
            <a:pPr marL="0" indent="0" algn="l">
              <a:buNone/>
            </a:pPr>
            <a:endParaRPr lang="en-US" sz="2400" b="0" i="0" dirty="0">
              <a:solidFill>
                <a:srgbClr val="000000"/>
              </a:solidFill>
              <a:effectLst/>
              <a:latin typeface="Verdana" panose="020B0604030504040204" pitchFamily="34" charset="0"/>
            </a:endParaRPr>
          </a:p>
          <a:p>
            <a:pPr marL="0" indent="0" algn="l">
              <a:buNone/>
            </a:pPr>
            <a:r>
              <a:rPr lang="en-US" sz="2400" b="0" i="0" dirty="0">
                <a:solidFill>
                  <a:srgbClr val="000000"/>
                </a:solidFill>
                <a:effectLst/>
                <a:latin typeface="Verdana" panose="020B0604030504040204" pitchFamily="34" charset="0"/>
              </a:rPr>
              <a:t>Floats:</a:t>
            </a:r>
          </a:p>
          <a:p>
            <a:pPr marL="457200" lvl="1" indent="0">
              <a:buNone/>
            </a:pPr>
            <a:r>
              <a:rPr lang="en-US" b="0" i="0" dirty="0">
                <a:solidFill>
                  <a:srgbClr val="000000"/>
                </a:solidFill>
                <a:effectLst/>
                <a:latin typeface="Consolas" panose="020B0609020204030204" pitchFamily="49" charset="0"/>
              </a:rPr>
              <a:t>x = </a:t>
            </a:r>
            <a:r>
              <a:rPr lang="en-US" b="0" i="0" dirty="0">
                <a:solidFill>
                  <a:srgbClr val="0000CD"/>
                </a:solidFill>
                <a:effectLst/>
                <a:latin typeface="Consolas" panose="020B0609020204030204" pitchFamily="49" charset="0"/>
              </a:rPr>
              <a:t>float</a:t>
            </a:r>
            <a:r>
              <a:rPr lang="en-US" b="0" i="0" dirty="0">
                <a:solidFill>
                  <a:srgbClr val="000000"/>
                </a:solidFill>
                <a:effectLst/>
                <a:latin typeface="Consolas" panose="020B0609020204030204" pitchFamily="49" charset="0"/>
              </a:rPr>
              <a:t>(</a:t>
            </a:r>
            <a:r>
              <a:rPr lang="en-US" b="0" i="0" dirty="0">
                <a:solidFill>
                  <a:srgbClr val="FF0000"/>
                </a:solidFill>
                <a:effectLst/>
                <a:latin typeface="Consolas" panose="020B0609020204030204" pitchFamily="49" charset="0"/>
              </a:rPr>
              <a:t>1</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x will be 1.0</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y = </a:t>
            </a:r>
            <a:r>
              <a:rPr lang="en-US" b="0" i="0" dirty="0">
                <a:solidFill>
                  <a:srgbClr val="0000CD"/>
                </a:solidFill>
                <a:effectLst/>
                <a:latin typeface="Consolas" panose="020B0609020204030204" pitchFamily="49" charset="0"/>
              </a:rPr>
              <a:t>float</a:t>
            </a:r>
            <a:r>
              <a:rPr lang="en-US" b="0" i="0" dirty="0">
                <a:solidFill>
                  <a:srgbClr val="000000"/>
                </a:solidFill>
                <a:effectLst/>
                <a:latin typeface="Consolas" panose="020B0609020204030204" pitchFamily="49" charset="0"/>
              </a:rPr>
              <a:t>(</a:t>
            </a:r>
            <a:r>
              <a:rPr lang="en-US" b="0" i="0" dirty="0">
                <a:solidFill>
                  <a:srgbClr val="FF0000"/>
                </a:solidFill>
                <a:effectLst/>
                <a:latin typeface="Consolas" panose="020B0609020204030204" pitchFamily="49" charset="0"/>
              </a:rPr>
              <a:t>2.8</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y will be 2.8</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z = </a:t>
            </a:r>
            <a:r>
              <a:rPr lang="en-US" b="0" i="0" dirty="0">
                <a:solidFill>
                  <a:srgbClr val="0000CD"/>
                </a:solidFill>
                <a:effectLst/>
                <a:latin typeface="Consolas" panose="020B0609020204030204" pitchFamily="49" charset="0"/>
              </a:rPr>
              <a:t>float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"3"</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z will be 3.0</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w = </a:t>
            </a:r>
            <a:r>
              <a:rPr lang="en-US" b="0" i="0" dirty="0">
                <a:solidFill>
                  <a:srgbClr val="0000CD"/>
                </a:solidFill>
                <a:effectLst/>
                <a:latin typeface="Consolas" panose="020B0609020204030204" pitchFamily="49" charset="0"/>
              </a:rPr>
              <a:t>float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"4.2"</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w will be 4.2</a:t>
            </a:r>
            <a:endParaRPr lang="en-US" b="0" i="0" dirty="0">
              <a:solidFill>
                <a:srgbClr val="000000"/>
              </a:solidFill>
              <a:effectLst/>
              <a:latin typeface="Consolas" panose="020B0609020204030204" pitchFamily="49" charset="0"/>
            </a:endParaRPr>
          </a:p>
          <a:p>
            <a:pPr marL="0" indent="0" algn="l">
              <a:buNone/>
            </a:pPr>
            <a:endParaRPr lang="en-US" sz="2400" b="0" i="0" dirty="0">
              <a:solidFill>
                <a:srgbClr val="000000"/>
              </a:solidFill>
              <a:effectLst/>
              <a:latin typeface="Verdana" panose="020B0604030504040204" pitchFamily="34" charset="0"/>
            </a:endParaRPr>
          </a:p>
          <a:p>
            <a:pPr marL="0" indent="0" algn="l">
              <a:buNone/>
            </a:pPr>
            <a:r>
              <a:rPr lang="en-US" sz="2400" b="0" i="0" dirty="0">
                <a:solidFill>
                  <a:srgbClr val="000000"/>
                </a:solidFill>
                <a:effectLst/>
                <a:latin typeface="Verdana" panose="020B0604030504040204" pitchFamily="34" charset="0"/>
              </a:rPr>
              <a:t>Strings:</a:t>
            </a:r>
          </a:p>
          <a:p>
            <a:pPr marL="457200" lvl="1" indent="0">
              <a:buNone/>
            </a:pPr>
            <a:r>
              <a:rPr lang="en-US" b="0" i="0" dirty="0">
                <a:solidFill>
                  <a:srgbClr val="000000"/>
                </a:solidFill>
                <a:effectLst/>
                <a:latin typeface="Consolas" panose="020B0609020204030204" pitchFamily="49" charset="0"/>
              </a:rPr>
              <a:t>x = </a:t>
            </a:r>
            <a:r>
              <a:rPr lang="en-US" b="0" i="0" dirty="0">
                <a:solidFill>
                  <a:srgbClr val="0000CD"/>
                </a:solidFill>
                <a:effectLst/>
                <a:latin typeface="Consolas" panose="020B0609020204030204" pitchFamily="49" charset="0"/>
              </a:rPr>
              <a:t>str</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"s1"</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x will be 's1'</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y = </a:t>
            </a:r>
            <a:r>
              <a:rPr lang="en-US" b="0" i="0" dirty="0">
                <a:solidFill>
                  <a:srgbClr val="0000CD"/>
                </a:solidFill>
                <a:effectLst/>
                <a:latin typeface="Consolas" panose="020B0609020204030204" pitchFamily="49" charset="0"/>
              </a:rPr>
              <a:t>str</a:t>
            </a:r>
            <a:r>
              <a:rPr lang="en-US" b="0" i="0" dirty="0">
                <a:solidFill>
                  <a:srgbClr val="000000"/>
                </a:solidFill>
                <a:effectLst/>
                <a:latin typeface="Consolas" panose="020B0609020204030204" pitchFamily="49" charset="0"/>
              </a:rPr>
              <a:t>(</a:t>
            </a:r>
            <a:r>
              <a:rPr lang="en-US" b="0" i="0" dirty="0">
                <a:solidFill>
                  <a:srgbClr val="FF0000"/>
                </a:solidFill>
                <a:effectLst/>
                <a:latin typeface="Consolas" panose="020B0609020204030204" pitchFamily="49" charset="0"/>
              </a:rPr>
              <a:t>2</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y will be '2'</a:t>
            </a:r>
            <a:br>
              <a:rPr lang="en-US" b="0" i="0" dirty="0">
                <a:solidFill>
                  <a:srgbClr val="008000"/>
                </a:solidFill>
                <a:effectLst/>
                <a:latin typeface="Consolas" panose="020B0609020204030204" pitchFamily="49" charset="0"/>
              </a:rPr>
            </a:br>
            <a:r>
              <a:rPr lang="en-US" b="0" i="0" dirty="0">
                <a:solidFill>
                  <a:srgbClr val="000000"/>
                </a:solidFill>
                <a:effectLst/>
                <a:latin typeface="Consolas" panose="020B0609020204030204" pitchFamily="49" charset="0"/>
              </a:rPr>
              <a:t>z = </a:t>
            </a:r>
            <a:r>
              <a:rPr lang="en-US" b="0" i="0" dirty="0">
                <a:solidFill>
                  <a:srgbClr val="0000CD"/>
                </a:solidFill>
                <a:effectLst/>
                <a:latin typeface="Consolas" panose="020B0609020204030204" pitchFamily="49" charset="0"/>
              </a:rPr>
              <a:t>str</a:t>
            </a:r>
            <a:r>
              <a:rPr lang="en-US" b="0" i="0" dirty="0">
                <a:solidFill>
                  <a:srgbClr val="000000"/>
                </a:solidFill>
                <a:effectLst/>
                <a:latin typeface="Consolas" panose="020B0609020204030204" pitchFamily="49" charset="0"/>
              </a:rPr>
              <a:t>(</a:t>
            </a:r>
            <a:r>
              <a:rPr lang="en-US" b="0" i="0" dirty="0">
                <a:solidFill>
                  <a:srgbClr val="FF0000"/>
                </a:solidFill>
                <a:effectLst/>
                <a:latin typeface="Consolas" panose="020B0609020204030204" pitchFamily="49" charset="0"/>
              </a:rPr>
              <a:t>3.0</a:t>
            </a:r>
            <a:r>
              <a:rPr lang="en-US" b="0" i="0" dirty="0">
                <a:solidFill>
                  <a:srgbClr val="000000"/>
                </a:solidFill>
                <a:effectLst/>
                <a:latin typeface="Consolas" panose="020B0609020204030204" pitchFamily="49" charset="0"/>
              </a:rPr>
              <a:t>)  </a:t>
            </a:r>
            <a:r>
              <a:rPr lang="en-US" b="0" i="0" dirty="0">
                <a:solidFill>
                  <a:srgbClr val="008000"/>
                </a:solidFill>
                <a:effectLst/>
                <a:latin typeface="Consolas" panose="020B0609020204030204" pitchFamily="49" charset="0"/>
              </a:rPr>
              <a:t># z will be '3.0'</a:t>
            </a:r>
            <a:endParaRPr lang="en-US" b="0" i="0" dirty="0">
              <a:solidFill>
                <a:srgbClr val="000000"/>
              </a:solidFill>
              <a:effectLst/>
              <a:latin typeface="Consolas" panose="020B0609020204030204" pitchFamily="49" charset="0"/>
            </a:endParaRPr>
          </a:p>
          <a:p>
            <a:pPr marL="0" indent="0">
              <a:buNone/>
            </a:pPr>
            <a:endParaRPr lang="en-US" sz="2400" dirty="0"/>
          </a:p>
        </p:txBody>
      </p:sp>
    </p:spTree>
    <p:extLst>
      <p:ext uri="{BB962C8B-B14F-4D97-AF65-F5344CB8AC3E}">
        <p14:creationId xmlns:p14="http://schemas.microsoft.com/office/powerpoint/2010/main" val="25776300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CE6CC-29E7-7B0A-7CC4-1BF43EA8C915}"/>
              </a:ext>
            </a:extLst>
          </p:cNvPr>
          <p:cNvSpPr>
            <a:spLocks noGrp="1"/>
          </p:cNvSpPr>
          <p:nvPr>
            <p:ph type="title"/>
          </p:nvPr>
        </p:nvSpPr>
        <p:spPr>
          <a:xfrm>
            <a:off x="838200" y="365125"/>
            <a:ext cx="10515600" cy="686435"/>
          </a:xfrm>
        </p:spPr>
        <p:txBody>
          <a:bodyPr>
            <a:normAutofit fontScale="90000"/>
          </a:bodyPr>
          <a:lstStyle/>
          <a:p>
            <a:r>
              <a:rPr lang="en-US" b="0" i="0" dirty="0">
                <a:solidFill>
                  <a:srgbClr val="000000"/>
                </a:solidFill>
                <a:effectLst/>
                <a:latin typeface="Segoe UI" panose="020B0502040204020203" pitchFamily="34" charset="0"/>
              </a:rPr>
              <a:t>Python User Input</a:t>
            </a:r>
            <a:endParaRPr lang="en-US" dirty="0"/>
          </a:p>
        </p:txBody>
      </p:sp>
      <p:sp>
        <p:nvSpPr>
          <p:cNvPr id="3" name="Content Placeholder 2">
            <a:extLst>
              <a:ext uri="{FF2B5EF4-FFF2-40B4-BE49-F238E27FC236}">
                <a16:creationId xmlns:a16="http://schemas.microsoft.com/office/drawing/2014/main" id="{5AABDD49-209A-B2E7-7EED-6C768890DE62}"/>
              </a:ext>
            </a:extLst>
          </p:cNvPr>
          <p:cNvSpPr>
            <a:spLocks noGrp="1"/>
          </p:cNvSpPr>
          <p:nvPr>
            <p:ph idx="1"/>
          </p:nvPr>
        </p:nvSpPr>
        <p:spPr>
          <a:xfrm>
            <a:off x="838200" y="1325880"/>
            <a:ext cx="10515600" cy="4851083"/>
          </a:xfrm>
        </p:spPr>
        <p:txBody>
          <a:bodyPr>
            <a:noAutofit/>
          </a:bodyPr>
          <a:lstStyle/>
          <a:p>
            <a:pPr algn="justLow">
              <a:lnSpc>
                <a:spcPct val="180000"/>
              </a:lnSpc>
            </a:pPr>
            <a:r>
              <a:rPr lang="en-US" sz="2200" dirty="0">
                <a:solidFill>
                  <a:srgbClr val="000000"/>
                </a:solidFill>
                <a:latin typeface="Verdana" panose="020B0604030504040204" pitchFamily="34" charset="0"/>
              </a:rPr>
              <a:t>Python allows for user input.</a:t>
            </a:r>
          </a:p>
          <a:p>
            <a:pPr algn="justLow">
              <a:lnSpc>
                <a:spcPct val="180000"/>
              </a:lnSpc>
            </a:pPr>
            <a:r>
              <a:rPr lang="en-US" sz="2200" dirty="0">
                <a:solidFill>
                  <a:srgbClr val="000000"/>
                </a:solidFill>
                <a:latin typeface="Verdana" panose="020B0604030504040204" pitchFamily="34" charset="0"/>
              </a:rPr>
              <a:t>That means we are able to ask the user for input.</a:t>
            </a:r>
          </a:p>
          <a:p>
            <a:pPr algn="justLow">
              <a:lnSpc>
                <a:spcPct val="180000"/>
              </a:lnSpc>
            </a:pPr>
            <a:r>
              <a:rPr lang="en-US" sz="2200" dirty="0">
                <a:solidFill>
                  <a:srgbClr val="000000"/>
                </a:solidFill>
                <a:latin typeface="Verdana" panose="020B0604030504040204" pitchFamily="34" charset="0"/>
              </a:rPr>
              <a:t>The method is a bit different in Python 3.6 than Python 2.7.</a:t>
            </a:r>
          </a:p>
          <a:p>
            <a:pPr algn="justLow">
              <a:lnSpc>
                <a:spcPct val="180000"/>
              </a:lnSpc>
            </a:pPr>
            <a:r>
              <a:rPr lang="en-US" sz="2200" dirty="0">
                <a:solidFill>
                  <a:srgbClr val="000000"/>
                </a:solidFill>
                <a:latin typeface="Verdana" panose="020B0604030504040204" pitchFamily="34" charset="0"/>
              </a:rPr>
              <a:t>Python 3.6 uses the input() method.</a:t>
            </a:r>
          </a:p>
          <a:p>
            <a:pPr algn="justLow">
              <a:lnSpc>
                <a:spcPct val="180000"/>
              </a:lnSpc>
            </a:pPr>
            <a:r>
              <a:rPr lang="en-US" sz="2200" dirty="0">
                <a:solidFill>
                  <a:srgbClr val="000000"/>
                </a:solidFill>
                <a:latin typeface="Verdana" panose="020B0604030504040204" pitchFamily="34" charset="0"/>
              </a:rPr>
              <a:t>Python 2.7 uses the </a:t>
            </a:r>
            <a:r>
              <a:rPr lang="en-US" sz="2200" dirty="0" err="1">
                <a:solidFill>
                  <a:srgbClr val="000000"/>
                </a:solidFill>
                <a:latin typeface="Verdana" panose="020B0604030504040204" pitchFamily="34" charset="0"/>
              </a:rPr>
              <a:t>raw_input</a:t>
            </a:r>
            <a:r>
              <a:rPr lang="en-US" sz="2200" dirty="0">
                <a:solidFill>
                  <a:srgbClr val="000000"/>
                </a:solidFill>
                <a:latin typeface="Verdana" panose="020B0604030504040204" pitchFamily="34" charset="0"/>
              </a:rPr>
              <a:t>() method.</a:t>
            </a:r>
          </a:p>
          <a:p>
            <a:pPr marL="0" indent="0">
              <a:buNone/>
            </a:pPr>
            <a:endParaRPr lang="en-US" sz="2400" dirty="0">
              <a:solidFill>
                <a:srgbClr val="000000"/>
              </a:solidFill>
              <a:latin typeface="Verdana" panose="020B0604030504040204" pitchFamily="34" charset="0"/>
            </a:endParaRPr>
          </a:p>
        </p:txBody>
      </p:sp>
    </p:spTree>
    <p:extLst>
      <p:ext uri="{BB962C8B-B14F-4D97-AF65-F5344CB8AC3E}">
        <p14:creationId xmlns:p14="http://schemas.microsoft.com/office/powerpoint/2010/main" val="5075090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AF3CFC-0C21-B28E-8D98-FB97E00C4638}"/>
              </a:ext>
            </a:extLst>
          </p:cNvPr>
          <p:cNvSpPr>
            <a:spLocks noGrp="1"/>
          </p:cNvSpPr>
          <p:nvPr>
            <p:ph idx="1"/>
          </p:nvPr>
        </p:nvSpPr>
        <p:spPr>
          <a:xfrm>
            <a:off x="388620" y="411480"/>
            <a:ext cx="10965180" cy="5897880"/>
          </a:xfrm>
        </p:spPr>
        <p:txBody>
          <a:bodyPr>
            <a:normAutofit/>
          </a:bodyPr>
          <a:lstStyle/>
          <a:p>
            <a:pPr algn="justLow">
              <a:lnSpc>
                <a:spcPct val="180000"/>
              </a:lnSpc>
            </a:pPr>
            <a:r>
              <a:rPr lang="en-US" sz="2200" dirty="0">
                <a:solidFill>
                  <a:srgbClr val="000000"/>
                </a:solidFill>
                <a:latin typeface="Verdana" panose="020B0604030504040204" pitchFamily="34" charset="0"/>
              </a:rPr>
              <a:t>The following example asks for the username, and when you entered the username, it gets printed on the screen:</a:t>
            </a:r>
          </a:p>
          <a:p>
            <a:pPr algn="l"/>
            <a:r>
              <a:rPr lang="en-US" sz="2400" b="0" i="0" dirty="0">
                <a:solidFill>
                  <a:srgbClr val="000000"/>
                </a:solidFill>
                <a:effectLst/>
                <a:latin typeface="Segoe UI" panose="020B0502040204020203" pitchFamily="34" charset="0"/>
              </a:rPr>
              <a:t>Python 3.6</a:t>
            </a:r>
          </a:p>
          <a:p>
            <a:pPr marL="457200" lvl="1" indent="0">
              <a:buNone/>
            </a:pPr>
            <a:r>
              <a:rPr lang="en-US" b="0" i="0" dirty="0">
                <a:solidFill>
                  <a:srgbClr val="000000"/>
                </a:solidFill>
                <a:effectLst/>
                <a:latin typeface="Consolas" panose="020B0609020204030204" pitchFamily="49" charset="0"/>
              </a:rPr>
              <a:t>username = </a:t>
            </a:r>
            <a:r>
              <a:rPr lang="en-US" b="0" i="0" dirty="0">
                <a:solidFill>
                  <a:srgbClr val="0000CD"/>
                </a:solidFill>
                <a:effectLst/>
                <a:latin typeface="Consolas" panose="020B0609020204030204" pitchFamily="49" charset="0"/>
              </a:rPr>
              <a:t>input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"Enter username:"</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"Username is: "</a:t>
            </a:r>
            <a:r>
              <a:rPr lang="en-US" b="0" i="0" dirty="0">
                <a:solidFill>
                  <a:srgbClr val="000000"/>
                </a:solidFill>
                <a:effectLst/>
                <a:latin typeface="Consolas" panose="020B0609020204030204" pitchFamily="49" charset="0"/>
              </a:rPr>
              <a:t> + username)</a:t>
            </a:r>
          </a:p>
          <a:p>
            <a:pPr marL="457200" lvl="1" indent="0">
              <a:buNone/>
            </a:pPr>
            <a:endParaRPr lang="en-US" b="0" i="0" dirty="0">
              <a:solidFill>
                <a:srgbClr val="000000"/>
              </a:solidFill>
              <a:effectLst/>
              <a:latin typeface="Consolas" panose="020B0609020204030204" pitchFamily="49" charset="0"/>
            </a:endParaRPr>
          </a:p>
          <a:p>
            <a:pPr algn="l"/>
            <a:r>
              <a:rPr lang="en-US" sz="2400" b="0" i="0" dirty="0">
                <a:solidFill>
                  <a:srgbClr val="000000"/>
                </a:solidFill>
                <a:effectLst/>
                <a:latin typeface="Segoe UI" panose="020B0502040204020203" pitchFamily="34" charset="0"/>
              </a:rPr>
              <a:t>Python 2.7</a:t>
            </a:r>
          </a:p>
          <a:p>
            <a:pPr marL="457200" lvl="1" indent="0">
              <a:buNone/>
            </a:pPr>
            <a:r>
              <a:rPr lang="en-US" b="0" i="0" dirty="0">
                <a:solidFill>
                  <a:srgbClr val="000000"/>
                </a:solidFill>
                <a:effectLst/>
                <a:latin typeface="Consolas" panose="020B0609020204030204" pitchFamily="49" charset="0"/>
              </a:rPr>
              <a:t>username = </a:t>
            </a:r>
            <a:r>
              <a:rPr lang="en-US" b="0" i="0" dirty="0" err="1">
                <a:solidFill>
                  <a:srgbClr val="000000"/>
                </a:solidFill>
                <a:effectLst/>
                <a:latin typeface="Consolas" panose="020B0609020204030204" pitchFamily="49" charset="0"/>
              </a:rPr>
              <a:t>raw_input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"Enter username:"</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"Username is: "</a:t>
            </a:r>
            <a:r>
              <a:rPr lang="en-US" b="0" i="0" dirty="0">
                <a:solidFill>
                  <a:srgbClr val="000000"/>
                </a:solidFill>
                <a:effectLst/>
                <a:latin typeface="Consolas" panose="020B0609020204030204" pitchFamily="49" charset="0"/>
              </a:rPr>
              <a:t> + username)</a:t>
            </a:r>
          </a:p>
          <a:p>
            <a:endParaRPr lang="en-US" sz="2400" dirty="0"/>
          </a:p>
        </p:txBody>
      </p:sp>
    </p:spTree>
    <p:extLst>
      <p:ext uri="{BB962C8B-B14F-4D97-AF65-F5344CB8AC3E}">
        <p14:creationId xmlns:p14="http://schemas.microsoft.com/office/powerpoint/2010/main" val="19994063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0F69E-B511-4B81-A2DB-D5E1B6CA90F2}"/>
              </a:ext>
            </a:extLst>
          </p:cNvPr>
          <p:cNvSpPr>
            <a:spLocks noGrp="1"/>
          </p:cNvSpPr>
          <p:nvPr>
            <p:ph type="title"/>
          </p:nvPr>
        </p:nvSpPr>
        <p:spPr/>
        <p:txBody>
          <a:bodyPr/>
          <a:lstStyle/>
          <a:p>
            <a:r>
              <a:rPr lang="en-US" sz="32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Booleans</a:t>
            </a:r>
          </a:p>
        </p:txBody>
      </p:sp>
      <p:sp>
        <p:nvSpPr>
          <p:cNvPr id="3" name="Content Placeholder 2">
            <a:extLst>
              <a:ext uri="{FF2B5EF4-FFF2-40B4-BE49-F238E27FC236}">
                <a16:creationId xmlns:a16="http://schemas.microsoft.com/office/drawing/2014/main" id="{55A159DF-819E-A8AC-9B35-248DE7BDC9F2}"/>
              </a:ext>
            </a:extLst>
          </p:cNvPr>
          <p:cNvSpPr>
            <a:spLocks noGrp="1"/>
          </p:cNvSpPr>
          <p:nvPr>
            <p:ph idx="1"/>
          </p:nvPr>
        </p:nvSpPr>
        <p:spPr>
          <a:xfrm>
            <a:off x="838200" y="1334125"/>
            <a:ext cx="10515600" cy="4842838"/>
          </a:xfrm>
        </p:spPr>
        <p:txBody>
          <a:bodyPr>
            <a:normAutofit/>
          </a:bodyPr>
          <a:lstStyle/>
          <a:p>
            <a:pPr algn="justLow">
              <a:lnSpc>
                <a:spcPct val="200000"/>
              </a:lnSpc>
            </a:pPr>
            <a:r>
              <a:rPr lang="en-US" sz="2400" dirty="0">
                <a:solidFill>
                  <a:srgbClr val="000000"/>
                </a:solidFill>
                <a:latin typeface="Verdana" panose="020B0604030504040204" pitchFamily="34" charset="0"/>
              </a:rPr>
              <a:t>You can evaluate any expression in Python, and get one of two answers, True or False.</a:t>
            </a:r>
          </a:p>
          <a:p>
            <a:pPr algn="l"/>
            <a:r>
              <a:rPr lang="fr-FR" sz="2400" dirty="0">
                <a:solidFill>
                  <a:srgbClr val="000000"/>
                </a:solidFill>
                <a:latin typeface="Verdana" panose="020B0604030504040204" pitchFamily="34" charset="0"/>
              </a:rPr>
              <a:t>Example</a:t>
            </a:r>
          </a:p>
          <a:p>
            <a:pPr marL="457200" lvl="1" indent="0">
              <a:buNone/>
            </a:pP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a:t>
            </a:r>
            <a:r>
              <a:rPr lang="fr-FR" b="0" i="0" dirty="0">
                <a:solidFill>
                  <a:srgbClr val="FF0000"/>
                </a:solidFill>
                <a:effectLst/>
                <a:latin typeface="Consolas" panose="020B0609020204030204" pitchFamily="49" charset="0"/>
              </a:rPr>
              <a:t>10</a:t>
            </a:r>
            <a:r>
              <a:rPr lang="fr-FR" b="0" i="0" dirty="0">
                <a:solidFill>
                  <a:srgbClr val="000000"/>
                </a:solidFill>
                <a:effectLst/>
                <a:latin typeface="Consolas" panose="020B0609020204030204" pitchFamily="49" charset="0"/>
              </a:rPr>
              <a:t> &gt; </a:t>
            </a:r>
            <a:r>
              <a:rPr lang="fr-FR" b="0" i="0" dirty="0">
                <a:solidFill>
                  <a:srgbClr val="FF0000"/>
                </a:solidFill>
                <a:effectLst/>
                <a:latin typeface="Consolas" panose="020B0609020204030204" pitchFamily="49" charset="0"/>
              </a:rPr>
              <a:t>9</a:t>
            </a:r>
            <a:r>
              <a:rPr lang="fr-FR" b="0" i="0" dirty="0">
                <a:solidFill>
                  <a:srgbClr val="000000"/>
                </a:solidFill>
                <a:effectLst/>
                <a:latin typeface="Consolas" panose="020B0609020204030204" pitchFamily="49" charset="0"/>
              </a:rPr>
              <a:t>)</a:t>
            </a: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a:t>
            </a:r>
            <a:r>
              <a:rPr lang="fr-FR" b="0" i="0" dirty="0">
                <a:solidFill>
                  <a:srgbClr val="FF0000"/>
                </a:solidFill>
                <a:effectLst/>
                <a:latin typeface="Consolas" panose="020B0609020204030204" pitchFamily="49" charset="0"/>
              </a:rPr>
              <a:t>10</a:t>
            </a:r>
            <a:r>
              <a:rPr lang="fr-FR" b="0" i="0" dirty="0">
                <a:solidFill>
                  <a:srgbClr val="000000"/>
                </a:solidFill>
                <a:effectLst/>
                <a:latin typeface="Consolas" panose="020B0609020204030204" pitchFamily="49" charset="0"/>
              </a:rPr>
              <a:t> == </a:t>
            </a:r>
            <a:r>
              <a:rPr lang="fr-FR" b="0" i="0" dirty="0">
                <a:solidFill>
                  <a:srgbClr val="FF0000"/>
                </a:solidFill>
                <a:effectLst/>
                <a:latin typeface="Consolas" panose="020B0609020204030204" pitchFamily="49" charset="0"/>
              </a:rPr>
              <a:t>9</a:t>
            </a:r>
            <a:r>
              <a:rPr lang="fr-FR" b="0" i="0" dirty="0">
                <a:solidFill>
                  <a:srgbClr val="000000"/>
                </a:solidFill>
                <a:effectLst/>
                <a:latin typeface="Consolas" panose="020B0609020204030204" pitchFamily="49" charset="0"/>
              </a:rPr>
              <a:t>)</a:t>
            </a:r>
            <a:br>
              <a:rPr lang="fr-FR" b="0" i="0" dirty="0">
                <a:solidFill>
                  <a:srgbClr val="000000"/>
                </a:solidFill>
                <a:effectLst/>
                <a:latin typeface="Consolas" panose="020B0609020204030204" pitchFamily="49" charset="0"/>
              </a:rPr>
            </a:br>
            <a:r>
              <a:rPr lang="fr-FR" b="0" i="0" dirty="0" err="1">
                <a:solidFill>
                  <a:srgbClr val="0000CD"/>
                </a:solidFill>
                <a:effectLst/>
                <a:latin typeface="Consolas" panose="020B0609020204030204" pitchFamily="49" charset="0"/>
              </a:rPr>
              <a:t>print</a:t>
            </a:r>
            <a:r>
              <a:rPr lang="fr-FR" b="0" i="0" dirty="0">
                <a:solidFill>
                  <a:srgbClr val="000000"/>
                </a:solidFill>
                <a:effectLst/>
                <a:latin typeface="Consolas" panose="020B0609020204030204" pitchFamily="49" charset="0"/>
              </a:rPr>
              <a:t>(</a:t>
            </a:r>
            <a:r>
              <a:rPr lang="fr-FR" b="0" i="0" dirty="0">
                <a:solidFill>
                  <a:srgbClr val="FF0000"/>
                </a:solidFill>
                <a:effectLst/>
                <a:latin typeface="Consolas" panose="020B0609020204030204" pitchFamily="49" charset="0"/>
              </a:rPr>
              <a:t>10</a:t>
            </a:r>
            <a:r>
              <a:rPr lang="fr-FR" b="0" i="0" dirty="0">
                <a:solidFill>
                  <a:srgbClr val="000000"/>
                </a:solidFill>
                <a:effectLst/>
                <a:latin typeface="Consolas" panose="020B0609020204030204" pitchFamily="49" charset="0"/>
              </a:rPr>
              <a:t> &lt; </a:t>
            </a:r>
            <a:r>
              <a:rPr lang="fr-FR" b="0" i="0" dirty="0">
                <a:solidFill>
                  <a:srgbClr val="FF0000"/>
                </a:solidFill>
                <a:effectLst/>
                <a:latin typeface="Consolas" panose="020B0609020204030204" pitchFamily="49" charset="0"/>
              </a:rPr>
              <a:t>9</a:t>
            </a:r>
            <a:r>
              <a:rPr lang="fr-FR" b="0" i="0" dirty="0">
                <a:solidFill>
                  <a:srgbClr val="000000"/>
                </a:solidFill>
                <a:effectLst/>
                <a:latin typeface="Consolas" panose="020B0609020204030204" pitchFamily="49" charset="0"/>
              </a:rPr>
              <a:t>)</a:t>
            </a:r>
          </a:p>
          <a:p>
            <a:endParaRPr lang="en-US" sz="2400" dirty="0"/>
          </a:p>
        </p:txBody>
      </p:sp>
    </p:spTree>
    <p:extLst>
      <p:ext uri="{BB962C8B-B14F-4D97-AF65-F5344CB8AC3E}">
        <p14:creationId xmlns:p14="http://schemas.microsoft.com/office/powerpoint/2010/main" val="1453281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5D43E-8B84-EB5B-57C5-9B1A5C2F21C5}"/>
              </a:ext>
            </a:extLst>
          </p:cNvPr>
          <p:cNvSpPr>
            <a:spLocks noGrp="1"/>
          </p:cNvSpPr>
          <p:nvPr>
            <p:ph type="title"/>
          </p:nvPr>
        </p:nvSpPr>
        <p:spPr>
          <a:xfrm>
            <a:off x="838200" y="200233"/>
            <a:ext cx="10515600" cy="1325563"/>
          </a:xfrm>
        </p:spPr>
        <p:txBody>
          <a:bodyPr/>
          <a:lstStyle/>
          <a:p>
            <a:r>
              <a:rPr lang="en-US" sz="3600" b="1" dirty="0">
                <a:solidFill>
                  <a:srgbClr val="000000"/>
                </a:solidFill>
                <a:latin typeface="Segoe UI" panose="020B0502040204020203" pitchFamily="34" charset="0"/>
              </a:rPr>
              <a:t>Where to write Python code?</a:t>
            </a:r>
          </a:p>
        </p:txBody>
      </p:sp>
      <p:sp>
        <p:nvSpPr>
          <p:cNvPr id="3" name="Content Placeholder 2">
            <a:extLst>
              <a:ext uri="{FF2B5EF4-FFF2-40B4-BE49-F238E27FC236}">
                <a16:creationId xmlns:a16="http://schemas.microsoft.com/office/drawing/2014/main" id="{B9D7CAA8-55DF-B16A-2B3A-00E573F5C78D}"/>
              </a:ext>
            </a:extLst>
          </p:cNvPr>
          <p:cNvSpPr>
            <a:spLocks noGrp="1"/>
          </p:cNvSpPr>
          <p:nvPr>
            <p:ph idx="1"/>
          </p:nvPr>
        </p:nvSpPr>
        <p:spPr>
          <a:xfrm>
            <a:off x="838200" y="1349114"/>
            <a:ext cx="10515600" cy="5051685"/>
          </a:xfrm>
        </p:spPr>
        <p:txBody>
          <a:bodyPr>
            <a:normAutofit fontScale="85000" lnSpcReduction="20000"/>
          </a:bodyPr>
          <a:lstStyle/>
          <a:p>
            <a:pPr algn="justLow">
              <a:lnSpc>
                <a:spcPct val="160000"/>
              </a:lnSpc>
            </a:pPr>
            <a:r>
              <a:rPr lang="en-US" dirty="0">
                <a:solidFill>
                  <a:srgbClr val="000000"/>
                </a:solidFill>
                <a:latin typeface="Verdana" panose="020B0604030504040204" pitchFamily="34" charset="0"/>
              </a:rPr>
              <a:t>The most recent major version of Python is Python 3, which we shall be using in this course. </a:t>
            </a:r>
          </a:p>
          <a:p>
            <a:pPr algn="justLow">
              <a:lnSpc>
                <a:spcPct val="160000"/>
              </a:lnSpc>
            </a:pPr>
            <a:r>
              <a:rPr lang="en-US" dirty="0">
                <a:solidFill>
                  <a:srgbClr val="000000"/>
                </a:solidFill>
                <a:latin typeface="Verdana" panose="020B0604030504040204" pitchFamily="34" charset="0"/>
              </a:rPr>
              <a:t>Python can be written in:</a:t>
            </a:r>
          </a:p>
          <a:p>
            <a:pPr marL="685800" lvl="2" algn="justLow">
              <a:lnSpc>
                <a:spcPct val="170000"/>
              </a:lnSpc>
              <a:spcBef>
                <a:spcPts val="1000"/>
              </a:spcBef>
            </a:pPr>
            <a:r>
              <a:rPr lang="en-US" sz="2500" dirty="0">
                <a:solidFill>
                  <a:srgbClr val="000000"/>
                </a:solidFill>
                <a:latin typeface="Verdana" panose="020B0604030504040204" pitchFamily="34" charset="0"/>
              </a:rPr>
              <a:t>Text editor.</a:t>
            </a:r>
          </a:p>
          <a:p>
            <a:pPr marL="685800" lvl="2" algn="justLow">
              <a:lnSpc>
                <a:spcPct val="170000"/>
              </a:lnSpc>
              <a:spcBef>
                <a:spcPts val="1000"/>
              </a:spcBef>
            </a:pPr>
            <a:r>
              <a:rPr lang="en-US" sz="2500" dirty="0" err="1">
                <a:solidFill>
                  <a:srgbClr val="FF0000"/>
                </a:solidFill>
                <a:latin typeface="Verdana" panose="020B0604030504040204" pitchFamily="34" charset="0"/>
              </a:rPr>
              <a:t>Jupyter</a:t>
            </a:r>
            <a:r>
              <a:rPr lang="en-US" sz="2500" dirty="0">
                <a:solidFill>
                  <a:srgbClr val="000000"/>
                </a:solidFill>
                <a:latin typeface="Verdana" panose="020B0604030504040204" pitchFamily="34" charset="0"/>
              </a:rPr>
              <a:t> Lab Notebook  is the latest web-based interactive development environment</a:t>
            </a:r>
          </a:p>
          <a:p>
            <a:pPr marL="685800" lvl="2" algn="justLow">
              <a:lnSpc>
                <a:spcPct val="170000"/>
              </a:lnSpc>
              <a:spcBef>
                <a:spcPts val="1000"/>
              </a:spcBef>
            </a:pPr>
            <a:r>
              <a:rPr lang="en-US" sz="2500" dirty="0">
                <a:solidFill>
                  <a:srgbClr val="000000"/>
                </a:solidFill>
                <a:latin typeface="Verdana" panose="020B0604030504040204" pitchFamily="34" charset="0"/>
              </a:rPr>
              <a:t>Integrated Development Environment (IDE), such as </a:t>
            </a:r>
            <a:r>
              <a:rPr lang="en-US" sz="2500" dirty="0" err="1">
                <a:solidFill>
                  <a:srgbClr val="000000"/>
                </a:solidFill>
                <a:latin typeface="Verdana" panose="020B0604030504040204" pitchFamily="34" charset="0"/>
              </a:rPr>
              <a:t>Thonny</a:t>
            </a:r>
            <a:r>
              <a:rPr lang="en-US" sz="2500" dirty="0">
                <a:solidFill>
                  <a:srgbClr val="000000"/>
                </a:solidFill>
                <a:latin typeface="Verdana" panose="020B0604030504040204" pitchFamily="34" charset="0"/>
              </a:rPr>
              <a:t>, </a:t>
            </a:r>
            <a:r>
              <a:rPr lang="en-US" sz="2500" dirty="0" err="1">
                <a:solidFill>
                  <a:srgbClr val="000000"/>
                </a:solidFill>
                <a:latin typeface="Verdana" panose="020B0604030504040204" pitchFamily="34" charset="0"/>
              </a:rPr>
              <a:t>Pycharm</a:t>
            </a:r>
            <a:r>
              <a:rPr lang="en-US" sz="2500" dirty="0">
                <a:solidFill>
                  <a:srgbClr val="000000"/>
                </a:solidFill>
                <a:latin typeface="Verdana" panose="020B0604030504040204" pitchFamily="34" charset="0"/>
              </a:rPr>
              <a:t>, </a:t>
            </a:r>
            <a:r>
              <a:rPr lang="en-US" sz="2500" dirty="0" err="1">
                <a:solidFill>
                  <a:srgbClr val="000000"/>
                </a:solidFill>
                <a:latin typeface="Verdana" panose="020B0604030504040204" pitchFamily="34" charset="0"/>
              </a:rPr>
              <a:t>Netbeans</a:t>
            </a:r>
            <a:r>
              <a:rPr lang="en-US" sz="2500" dirty="0">
                <a:solidFill>
                  <a:srgbClr val="000000"/>
                </a:solidFill>
                <a:latin typeface="Verdana" panose="020B0604030504040204" pitchFamily="34" charset="0"/>
              </a:rPr>
              <a:t>, Eclipse, </a:t>
            </a:r>
            <a:r>
              <a:rPr lang="en-US" sz="2500" dirty="0">
                <a:solidFill>
                  <a:srgbClr val="FF0000"/>
                </a:solidFill>
                <a:latin typeface="Verdana" panose="020B0604030504040204" pitchFamily="34" charset="0"/>
              </a:rPr>
              <a:t>Spyder</a:t>
            </a:r>
            <a:r>
              <a:rPr lang="en-US" sz="2500" dirty="0">
                <a:solidFill>
                  <a:srgbClr val="000000"/>
                </a:solidFill>
                <a:latin typeface="Verdana" panose="020B0604030504040204" pitchFamily="34" charset="0"/>
              </a:rPr>
              <a:t>, </a:t>
            </a:r>
            <a:r>
              <a:rPr lang="en-US" sz="2500" dirty="0">
                <a:solidFill>
                  <a:srgbClr val="FF0000"/>
                </a:solidFill>
                <a:latin typeface="Verdana" panose="020B0604030504040204" pitchFamily="34" charset="0"/>
              </a:rPr>
              <a:t>Anaconda</a:t>
            </a:r>
            <a:r>
              <a:rPr lang="en-US" sz="2500" dirty="0">
                <a:solidFill>
                  <a:srgbClr val="000000"/>
                </a:solidFill>
                <a:latin typeface="Verdana" panose="020B0604030504040204" pitchFamily="34" charset="0"/>
              </a:rPr>
              <a:t> which are particularly useful when managing larger collections of Python files.</a:t>
            </a:r>
          </a:p>
          <a:p>
            <a:endParaRPr lang="en-US" dirty="0"/>
          </a:p>
        </p:txBody>
      </p:sp>
    </p:spTree>
    <p:extLst>
      <p:ext uri="{BB962C8B-B14F-4D97-AF65-F5344CB8AC3E}">
        <p14:creationId xmlns:p14="http://schemas.microsoft.com/office/powerpoint/2010/main" val="36173233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9005A6-70E6-6E1D-A98F-AD1B85E2AD0C}"/>
              </a:ext>
            </a:extLst>
          </p:cNvPr>
          <p:cNvSpPr>
            <a:spLocks noGrp="1"/>
          </p:cNvSpPr>
          <p:nvPr>
            <p:ph idx="1"/>
          </p:nvPr>
        </p:nvSpPr>
        <p:spPr>
          <a:xfrm>
            <a:off x="838200" y="494675"/>
            <a:ext cx="10515600" cy="5682288"/>
          </a:xfrm>
        </p:spPr>
        <p:txBody>
          <a:bodyPr>
            <a:normAutofit/>
          </a:bodyPr>
          <a:lstStyle/>
          <a:p>
            <a:pPr algn="justLow">
              <a:lnSpc>
                <a:spcPct val="200000"/>
              </a:lnSpc>
            </a:pPr>
            <a:r>
              <a:rPr lang="en-US" sz="2400" dirty="0">
                <a:solidFill>
                  <a:srgbClr val="000000"/>
                </a:solidFill>
                <a:latin typeface="Verdana" panose="020B0604030504040204" pitchFamily="34" charset="0"/>
              </a:rPr>
              <a:t>When you run a condition in an if statement, Python returns True or False:</a:t>
            </a:r>
          </a:p>
          <a:p>
            <a:r>
              <a:rPr lang="en-US" sz="2400" dirty="0"/>
              <a:t>Example : Print a message based on whether the condition is True or False:</a:t>
            </a:r>
          </a:p>
          <a:p>
            <a:endParaRPr lang="en-US" sz="2400" dirty="0"/>
          </a:p>
          <a:p>
            <a:pPr marL="457200" lvl="1" indent="0">
              <a:buNone/>
            </a:pPr>
            <a:r>
              <a:rPr lang="en-US" b="0" i="0" dirty="0">
                <a:solidFill>
                  <a:srgbClr val="000000"/>
                </a:solidFill>
                <a:effectLst/>
                <a:latin typeface="Consolas" panose="020B0609020204030204" pitchFamily="49" charset="0"/>
              </a:rPr>
              <a:t>a = </a:t>
            </a:r>
            <a:r>
              <a:rPr lang="en-US" b="0" i="0" dirty="0">
                <a:solidFill>
                  <a:srgbClr val="FF0000"/>
                </a:solidFill>
                <a:effectLst/>
                <a:latin typeface="Consolas" panose="020B0609020204030204" pitchFamily="49" charset="0"/>
              </a:rPr>
              <a:t>200</a:t>
            </a:r>
            <a:br>
              <a:rPr lang="en-US" dirty="0"/>
            </a:br>
            <a:r>
              <a:rPr lang="en-US" b="0" i="0" dirty="0">
                <a:solidFill>
                  <a:srgbClr val="000000"/>
                </a:solidFill>
                <a:effectLst/>
                <a:latin typeface="Consolas" panose="020B0609020204030204" pitchFamily="49" charset="0"/>
              </a:rPr>
              <a:t>b = </a:t>
            </a:r>
            <a:r>
              <a:rPr lang="en-US" b="0" i="0" dirty="0">
                <a:solidFill>
                  <a:srgbClr val="FF0000"/>
                </a:solidFill>
                <a:effectLst/>
                <a:latin typeface="Consolas" panose="020B0609020204030204" pitchFamily="49" charset="0"/>
              </a:rPr>
              <a:t>33</a:t>
            </a:r>
            <a:br>
              <a:rPr lang="en-US" dirty="0"/>
            </a:br>
            <a:br>
              <a:rPr lang="en-US" dirty="0"/>
            </a:br>
            <a:r>
              <a:rPr lang="en-US" b="0" i="0" dirty="0">
                <a:solidFill>
                  <a:srgbClr val="0000CD"/>
                </a:solidFill>
                <a:effectLst/>
                <a:latin typeface="Consolas" panose="020B0609020204030204" pitchFamily="49" charset="0"/>
              </a:rPr>
              <a:t>if</a:t>
            </a:r>
            <a:r>
              <a:rPr lang="en-US" b="0" i="0" dirty="0">
                <a:solidFill>
                  <a:srgbClr val="000000"/>
                </a:solidFill>
                <a:effectLst/>
                <a:latin typeface="Consolas" panose="020B0609020204030204" pitchFamily="49" charset="0"/>
              </a:rPr>
              <a:t> b &gt; a:</a:t>
            </a:r>
            <a:br>
              <a:rPr lang="en-US" dirty="0"/>
            </a:b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"b is greater than a"</a:t>
            </a:r>
            <a:r>
              <a:rPr lang="en-US" b="0" i="0" dirty="0">
                <a:solidFill>
                  <a:srgbClr val="000000"/>
                </a:solidFill>
                <a:effectLst/>
                <a:latin typeface="Consolas" panose="020B0609020204030204" pitchFamily="49" charset="0"/>
              </a:rPr>
              <a:t>)</a:t>
            </a:r>
            <a:br>
              <a:rPr lang="en-US" dirty="0"/>
            </a:br>
            <a:r>
              <a:rPr lang="en-US" b="0" i="0" dirty="0">
                <a:solidFill>
                  <a:srgbClr val="0000CD"/>
                </a:solidFill>
                <a:effectLst/>
                <a:latin typeface="Consolas" panose="020B0609020204030204" pitchFamily="49" charset="0"/>
              </a:rPr>
              <a:t>else</a:t>
            </a:r>
            <a:r>
              <a:rPr lang="en-US" b="0" i="0" dirty="0">
                <a:solidFill>
                  <a:srgbClr val="000000"/>
                </a:solidFill>
                <a:effectLst/>
                <a:latin typeface="Consolas" panose="020B0609020204030204" pitchFamily="49" charset="0"/>
              </a:rPr>
              <a:t>:</a:t>
            </a:r>
            <a:br>
              <a:rPr lang="en-US" dirty="0"/>
            </a:b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"b is not greater than a"</a:t>
            </a:r>
            <a:r>
              <a:rPr lang="en-US" b="0" i="0" dirty="0">
                <a:solidFill>
                  <a:srgbClr val="000000"/>
                </a:solidFill>
                <a:effectLst/>
                <a:latin typeface="Consolas" panose="020B0609020204030204" pitchFamily="49" charset="0"/>
              </a:rPr>
              <a:t>)</a:t>
            </a:r>
            <a:endParaRPr lang="en-US" dirty="0"/>
          </a:p>
        </p:txBody>
      </p:sp>
    </p:spTree>
    <p:extLst>
      <p:ext uri="{BB962C8B-B14F-4D97-AF65-F5344CB8AC3E}">
        <p14:creationId xmlns:p14="http://schemas.microsoft.com/office/powerpoint/2010/main" val="22447266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F04A3-E7C5-AC05-6E17-2C8A1C087295}"/>
              </a:ext>
            </a:extLst>
          </p:cNvPr>
          <p:cNvSpPr>
            <a:spLocks noGrp="1"/>
          </p:cNvSpPr>
          <p:nvPr>
            <p:ph type="title"/>
          </p:nvPr>
        </p:nvSpPr>
        <p:spPr>
          <a:xfrm>
            <a:off x="838200" y="104931"/>
            <a:ext cx="10515600" cy="809469"/>
          </a:xfrm>
        </p:spPr>
        <p:txBody>
          <a:bodyPr>
            <a:normAutofit/>
          </a:bodyPr>
          <a:lstStyle/>
          <a:p>
            <a:r>
              <a:rPr lang="en-US" sz="3600" b="1" dirty="0">
                <a:solidFill>
                  <a:srgbClr val="000000"/>
                </a:solidFill>
                <a:latin typeface="Segoe UI" panose="020B0502040204020203" pitchFamily="34" charset="0"/>
              </a:rPr>
              <a:t>bool()</a:t>
            </a:r>
            <a:r>
              <a:rPr lang="en-US" dirty="0"/>
              <a:t> </a:t>
            </a:r>
            <a:r>
              <a:rPr lang="en-US" sz="3600" b="1" dirty="0">
                <a:solidFill>
                  <a:srgbClr val="000000"/>
                </a:solidFill>
                <a:latin typeface="Segoe UI" panose="020B0502040204020203" pitchFamily="34" charset="0"/>
              </a:rPr>
              <a:t>function</a:t>
            </a:r>
          </a:p>
        </p:txBody>
      </p:sp>
      <p:sp>
        <p:nvSpPr>
          <p:cNvPr id="3" name="Content Placeholder 2">
            <a:extLst>
              <a:ext uri="{FF2B5EF4-FFF2-40B4-BE49-F238E27FC236}">
                <a16:creationId xmlns:a16="http://schemas.microsoft.com/office/drawing/2014/main" id="{F77551F8-920D-78BC-01B7-B7C9E4480880}"/>
              </a:ext>
            </a:extLst>
          </p:cNvPr>
          <p:cNvSpPr>
            <a:spLocks noGrp="1"/>
          </p:cNvSpPr>
          <p:nvPr>
            <p:ph idx="1"/>
          </p:nvPr>
        </p:nvSpPr>
        <p:spPr>
          <a:xfrm>
            <a:off x="389744" y="704539"/>
            <a:ext cx="11347554" cy="5472424"/>
          </a:xfrm>
        </p:spPr>
        <p:txBody>
          <a:bodyPr>
            <a:noAutofit/>
          </a:bodyPr>
          <a:lstStyle/>
          <a:p>
            <a:pPr algn="justLow">
              <a:lnSpc>
                <a:spcPct val="150000"/>
              </a:lnSpc>
            </a:pPr>
            <a:r>
              <a:rPr lang="en-US" sz="2400" dirty="0">
                <a:solidFill>
                  <a:srgbClr val="000000"/>
                </a:solidFill>
                <a:latin typeface="Verdana" panose="020B0604030504040204" pitchFamily="34" charset="0"/>
              </a:rPr>
              <a:t>The bool() function allows you to evaluate any value, and give you True or False in return</a:t>
            </a:r>
          </a:p>
          <a:p>
            <a:pPr algn="justLow">
              <a:lnSpc>
                <a:spcPct val="150000"/>
              </a:lnSpc>
            </a:pPr>
            <a:r>
              <a:rPr lang="en-US" sz="2400" dirty="0">
                <a:solidFill>
                  <a:srgbClr val="000000"/>
                </a:solidFill>
                <a:latin typeface="Verdana" panose="020B0604030504040204" pitchFamily="34" charset="0"/>
              </a:rPr>
              <a:t>Almost any value is evaluated to True if it has some sort of content.</a:t>
            </a:r>
          </a:p>
          <a:p>
            <a:pPr marL="228600" lvl="1" algn="justLow">
              <a:lnSpc>
                <a:spcPct val="150000"/>
              </a:lnSpc>
              <a:spcBef>
                <a:spcPts val="1000"/>
              </a:spcBef>
            </a:pPr>
            <a:r>
              <a:rPr lang="en-US" dirty="0">
                <a:solidFill>
                  <a:srgbClr val="000000"/>
                </a:solidFill>
                <a:latin typeface="Verdana" panose="020B0604030504040204" pitchFamily="34" charset="0"/>
              </a:rPr>
              <a:t>Any string is True, except empty strings.</a:t>
            </a:r>
          </a:p>
          <a:p>
            <a:pPr marL="228600" lvl="1" algn="justLow">
              <a:lnSpc>
                <a:spcPct val="150000"/>
              </a:lnSpc>
              <a:spcBef>
                <a:spcPts val="1000"/>
              </a:spcBef>
            </a:pPr>
            <a:r>
              <a:rPr lang="en-US" dirty="0">
                <a:solidFill>
                  <a:srgbClr val="000000"/>
                </a:solidFill>
                <a:latin typeface="Verdana" panose="020B0604030504040204" pitchFamily="34" charset="0"/>
              </a:rPr>
              <a:t>Any number is True, except 0.</a:t>
            </a:r>
          </a:p>
          <a:p>
            <a:pPr marL="228600" lvl="1" algn="justLow">
              <a:lnSpc>
                <a:spcPct val="150000"/>
              </a:lnSpc>
              <a:spcBef>
                <a:spcPts val="1000"/>
              </a:spcBef>
            </a:pPr>
            <a:r>
              <a:rPr lang="en-US" dirty="0">
                <a:solidFill>
                  <a:srgbClr val="000000"/>
                </a:solidFill>
                <a:latin typeface="Verdana" panose="020B0604030504040204" pitchFamily="34" charset="0"/>
              </a:rPr>
              <a:t>Any list, tuple, set, and dictionary are True, except empty ones.</a:t>
            </a:r>
          </a:p>
          <a:p>
            <a:pPr algn="l"/>
            <a:r>
              <a:rPr lang="en-US" sz="2400" dirty="0">
                <a:solidFill>
                  <a:srgbClr val="000000"/>
                </a:solidFill>
                <a:latin typeface="Verdana" panose="020B0604030504040204" pitchFamily="34" charset="0"/>
              </a:rPr>
              <a:t>Example</a:t>
            </a:r>
            <a:r>
              <a:rPr lang="en-US" sz="2400" b="0" i="0" dirty="0">
                <a:solidFill>
                  <a:srgbClr val="000000"/>
                </a:solidFill>
                <a:effectLst/>
                <a:latin typeface="Segoe UI" panose="020B0502040204020203" pitchFamily="34" charset="0"/>
              </a:rPr>
              <a:t>: </a:t>
            </a:r>
            <a:r>
              <a:rPr lang="en-US" sz="2400" b="0" i="0" dirty="0">
                <a:solidFill>
                  <a:srgbClr val="000000"/>
                </a:solidFill>
                <a:effectLst/>
                <a:latin typeface="Verdana" panose="020B0604030504040204" pitchFamily="34" charset="0"/>
              </a:rPr>
              <a:t>Evaluate a string and a number:</a:t>
            </a:r>
          </a:p>
          <a:p>
            <a:pPr marL="457200" lvl="1" indent="0">
              <a:buNone/>
            </a:pP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0000CD"/>
                </a:solidFill>
                <a:effectLst/>
                <a:latin typeface="Consolas" panose="020B0609020204030204" pitchFamily="49" charset="0"/>
              </a:rPr>
              <a:t>bool</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"Hello"</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0000CD"/>
                </a:solidFill>
                <a:effectLst/>
                <a:latin typeface="Consolas" panose="020B0609020204030204" pitchFamily="49" charset="0"/>
              </a:rPr>
              <a:t>bool</a:t>
            </a:r>
            <a:r>
              <a:rPr lang="en-US" b="0" i="0" dirty="0">
                <a:solidFill>
                  <a:srgbClr val="000000"/>
                </a:solidFill>
                <a:effectLst/>
                <a:latin typeface="Consolas" panose="020B0609020204030204" pitchFamily="49" charset="0"/>
              </a:rPr>
              <a:t>(</a:t>
            </a:r>
            <a:r>
              <a:rPr lang="en-US" b="0" i="0" dirty="0">
                <a:solidFill>
                  <a:srgbClr val="FF0000"/>
                </a:solidFill>
                <a:effectLst/>
                <a:latin typeface="Consolas" panose="020B0609020204030204" pitchFamily="49" charset="0"/>
              </a:rPr>
              <a:t>15</a:t>
            </a:r>
            <a:r>
              <a:rPr lang="en-US" b="0" i="0" dirty="0">
                <a:solidFill>
                  <a:srgbClr val="000000"/>
                </a:solidFill>
                <a:effectLst/>
                <a:latin typeface="Consolas" panose="020B0609020204030204" pitchFamily="49" charset="0"/>
              </a:rPr>
              <a:t>))</a:t>
            </a:r>
          </a:p>
          <a:p>
            <a:endParaRPr lang="en-US" sz="2400" dirty="0"/>
          </a:p>
        </p:txBody>
      </p:sp>
    </p:spTree>
    <p:extLst>
      <p:ext uri="{BB962C8B-B14F-4D97-AF65-F5344CB8AC3E}">
        <p14:creationId xmlns:p14="http://schemas.microsoft.com/office/powerpoint/2010/main" val="36016930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86288A-5F3F-8CD8-8D4D-56AB829AF042}"/>
              </a:ext>
            </a:extLst>
          </p:cNvPr>
          <p:cNvSpPr>
            <a:spLocks noGrp="1"/>
          </p:cNvSpPr>
          <p:nvPr>
            <p:ph idx="1"/>
          </p:nvPr>
        </p:nvSpPr>
        <p:spPr>
          <a:xfrm>
            <a:off x="838200" y="989351"/>
            <a:ext cx="10515600" cy="5187612"/>
          </a:xfrm>
        </p:spPr>
        <p:txBody>
          <a:bodyPr>
            <a:normAutofit/>
          </a:bodyPr>
          <a:lstStyle/>
          <a:p>
            <a:pPr algn="l"/>
            <a:r>
              <a:rPr lang="en-US" sz="2400" dirty="0">
                <a:solidFill>
                  <a:srgbClr val="000000"/>
                </a:solidFill>
                <a:latin typeface="Verdana" panose="020B0604030504040204" pitchFamily="34" charset="0"/>
              </a:rPr>
              <a:t>Example</a:t>
            </a:r>
            <a:r>
              <a:rPr lang="en-US" sz="2400" b="0" i="0" dirty="0">
                <a:solidFill>
                  <a:srgbClr val="000000"/>
                </a:solidFill>
                <a:effectLst/>
                <a:latin typeface="Segoe UI" panose="020B0502040204020203" pitchFamily="34" charset="0"/>
              </a:rPr>
              <a:t>: </a:t>
            </a:r>
            <a:r>
              <a:rPr lang="en-US" sz="2400" b="0" i="0" dirty="0">
                <a:solidFill>
                  <a:srgbClr val="000000"/>
                </a:solidFill>
                <a:effectLst/>
                <a:latin typeface="Verdana" panose="020B0604030504040204" pitchFamily="34" charset="0"/>
              </a:rPr>
              <a:t>The following will return True:</a:t>
            </a:r>
          </a:p>
          <a:p>
            <a:pPr marL="457200" lvl="1" indent="0">
              <a:buNone/>
            </a:pPr>
            <a:r>
              <a:rPr lang="en-US" b="0" i="0" dirty="0">
                <a:solidFill>
                  <a:srgbClr val="0000CD"/>
                </a:solidFill>
                <a:effectLst/>
                <a:latin typeface="Consolas" panose="020B0609020204030204" pitchFamily="49" charset="0"/>
              </a:rPr>
              <a:t>bool</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a:t>
            </a:r>
            <a:r>
              <a:rPr lang="en-US" b="0" i="0" dirty="0" err="1">
                <a:solidFill>
                  <a:srgbClr val="A52A2A"/>
                </a:solidFill>
                <a:effectLst/>
                <a:latin typeface="Consolas" panose="020B0609020204030204" pitchFamily="49" charset="0"/>
              </a:rPr>
              <a:t>abc</a:t>
            </a:r>
            <a:r>
              <a:rPr lang="en-US" b="0" i="0" dirty="0">
                <a:solidFill>
                  <a:srgbClr val="A52A2A"/>
                </a:solidFill>
                <a:effectLst/>
                <a:latin typeface="Consolas" panose="020B0609020204030204" pitchFamily="49" charset="0"/>
              </a:rPr>
              <a:t>"</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bool</a:t>
            </a:r>
            <a:r>
              <a:rPr lang="en-US" b="0" i="0" dirty="0">
                <a:solidFill>
                  <a:srgbClr val="000000"/>
                </a:solidFill>
                <a:effectLst/>
                <a:latin typeface="Consolas" panose="020B0609020204030204" pitchFamily="49" charset="0"/>
              </a:rPr>
              <a:t>(</a:t>
            </a:r>
            <a:r>
              <a:rPr lang="en-US" b="0" i="0" dirty="0">
                <a:solidFill>
                  <a:srgbClr val="FF0000"/>
                </a:solidFill>
                <a:effectLst/>
                <a:latin typeface="Consolas" panose="020B0609020204030204" pitchFamily="49" charset="0"/>
              </a:rPr>
              <a:t>123</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bool</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"apple"</a:t>
            </a:r>
            <a:r>
              <a:rPr lang="en-US" b="0" i="0" dirty="0">
                <a:solidFill>
                  <a:srgbClr val="000000"/>
                </a:solidFill>
                <a:effectLst/>
                <a:latin typeface="Consolas" panose="020B0609020204030204" pitchFamily="49" charset="0"/>
              </a:rPr>
              <a:t>, </a:t>
            </a:r>
            <a:r>
              <a:rPr lang="en-US" b="0" i="0" dirty="0">
                <a:solidFill>
                  <a:srgbClr val="A52A2A"/>
                </a:solidFill>
                <a:effectLst/>
                <a:latin typeface="Consolas" panose="020B0609020204030204" pitchFamily="49" charset="0"/>
              </a:rPr>
              <a:t>"cherry"</a:t>
            </a:r>
            <a:r>
              <a:rPr lang="en-US" b="0" i="0" dirty="0">
                <a:solidFill>
                  <a:srgbClr val="000000"/>
                </a:solidFill>
                <a:effectLst/>
                <a:latin typeface="Consolas" panose="020B0609020204030204" pitchFamily="49" charset="0"/>
              </a:rPr>
              <a:t>, </a:t>
            </a:r>
            <a:r>
              <a:rPr lang="en-US" b="0" i="0" dirty="0">
                <a:solidFill>
                  <a:srgbClr val="A52A2A"/>
                </a:solidFill>
                <a:effectLst/>
                <a:latin typeface="Consolas" panose="020B0609020204030204" pitchFamily="49" charset="0"/>
              </a:rPr>
              <a:t>"banana"</a:t>
            </a:r>
            <a:r>
              <a:rPr lang="en-US" b="0" i="0" dirty="0">
                <a:solidFill>
                  <a:srgbClr val="000000"/>
                </a:solidFill>
                <a:effectLst/>
                <a:latin typeface="Consolas" panose="020B0609020204030204" pitchFamily="49" charset="0"/>
              </a:rPr>
              <a:t>])</a:t>
            </a:r>
          </a:p>
          <a:p>
            <a:pPr algn="l"/>
            <a:r>
              <a:rPr lang="en-US" sz="2400" dirty="0">
                <a:solidFill>
                  <a:srgbClr val="000000"/>
                </a:solidFill>
                <a:latin typeface="Verdana" panose="020B0604030504040204" pitchFamily="34" charset="0"/>
              </a:rPr>
              <a:t>Example</a:t>
            </a:r>
            <a:r>
              <a:rPr lang="en-US" sz="2400" b="0" i="0" dirty="0">
                <a:solidFill>
                  <a:srgbClr val="000000"/>
                </a:solidFill>
                <a:effectLst/>
                <a:latin typeface="Segoe UI" panose="020B0502040204020203" pitchFamily="34" charset="0"/>
              </a:rPr>
              <a:t>: </a:t>
            </a:r>
            <a:r>
              <a:rPr lang="en-US" sz="2400" b="0" i="0" dirty="0">
                <a:solidFill>
                  <a:srgbClr val="000000"/>
                </a:solidFill>
                <a:effectLst/>
                <a:latin typeface="Verdana" panose="020B0604030504040204" pitchFamily="34" charset="0"/>
              </a:rPr>
              <a:t>The following will return False:</a:t>
            </a:r>
          </a:p>
          <a:p>
            <a:pPr marL="457200" lvl="1" indent="0">
              <a:buNone/>
            </a:pPr>
            <a:r>
              <a:rPr lang="en-US" b="0" i="0" dirty="0">
                <a:solidFill>
                  <a:srgbClr val="0000CD"/>
                </a:solidFill>
                <a:effectLst/>
                <a:latin typeface="Consolas" panose="020B0609020204030204" pitchFamily="49" charset="0"/>
              </a:rPr>
              <a:t>bool</a:t>
            </a:r>
            <a:r>
              <a:rPr lang="en-US" b="0" i="0" dirty="0">
                <a:solidFill>
                  <a:srgbClr val="000000"/>
                </a:solidFill>
                <a:effectLst/>
                <a:latin typeface="Consolas" panose="020B0609020204030204" pitchFamily="49" charset="0"/>
              </a:rPr>
              <a:t>(</a:t>
            </a:r>
            <a:r>
              <a:rPr lang="en-US" b="0" i="0" dirty="0">
                <a:solidFill>
                  <a:srgbClr val="0000CD"/>
                </a:solidFill>
                <a:effectLst/>
                <a:latin typeface="Consolas" panose="020B0609020204030204" pitchFamily="49" charset="0"/>
              </a:rPr>
              <a:t>False</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bool</a:t>
            </a:r>
            <a:r>
              <a:rPr lang="en-US" b="0" i="0" dirty="0">
                <a:solidFill>
                  <a:srgbClr val="000000"/>
                </a:solidFill>
                <a:effectLst/>
                <a:latin typeface="Consolas" panose="020B0609020204030204" pitchFamily="49" charset="0"/>
              </a:rPr>
              <a:t>(None)</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bool</a:t>
            </a:r>
            <a:r>
              <a:rPr lang="en-US" b="0" i="0" dirty="0">
                <a:solidFill>
                  <a:srgbClr val="000000"/>
                </a:solidFill>
                <a:effectLst/>
                <a:latin typeface="Consolas" panose="020B0609020204030204" pitchFamily="49" charset="0"/>
              </a:rPr>
              <a:t>(</a:t>
            </a:r>
            <a:r>
              <a:rPr lang="en-US" b="0" i="0" dirty="0">
                <a:solidFill>
                  <a:srgbClr val="FF0000"/>
                </a:solidFill>
                <a:effectLst/>
                <a:latin typeface="Consolas" panose="020B0609020204030204" pitchFamily="49" charset="0"/>
              </a:rPr>
              <a:t>0</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bool</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bool</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bool</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bool</a:t>
            </a:r>
            <a:r>
              <a:rPr lang="en-US" b="0" i="0" dirty="0">
                <a:solidFill>
                  <a:srgbClr val="000000"/>
                </a:solidFill>
                <a:effectLst/>
                <a:latin typeface="Consolas" panose="020B0609020204030204" pitchFamily="49" charset="0"/>
              </a:rPr>
              <a:t>({})</a:t>
            </a:r>
          </a:p>
          <a:p>
            <a:endParaRPr lang="en-US" sz="2400" dirty="0"/>
          </a:p>
        </p:txBody>
      </p:sp>
    </p:spTree>
    <p:extLst>
      <p:ext uri="{BB962C8B-B14F-4D97-AF65-F5344CB8AC3E}">
        <p14:creationId xmlns:p14="http://schemas.microsoft.com/office/powerpoint/2010/main" val="36430311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73EF00-B563-3C70-F0E3-3A6C7D163DE5}"/>
              </a:ext>
            </a:extLst>
          </p:cNvPr>
          <p:cNvSpPr>
            <a:spLocks noGrp="1"/>
          </p:cNvSpPr>
          <p:nvPr>
            <p:ph idx="1"/>
          </p:nvPr>
        </p:nvSpPr>
        <p:spPr>
          <a:xfrm>
            <a:off x="838200" y="614597"/>
            <a:ext cx="10515600" cy="5562366"/>
          </a:xfrm>
        </p:spPr>
        <p:txBody>
          <a:bodyPr>
            <a:normAutofit/>
          </a:bodyPr>
          <a:lstStyle/>
          <a:p>
            <a:pPr algn="justLow">
              <a:lnSpc>
                <a:spcPct val="200000"/>
              </a:lnSpc>
            </a:pPr>
            <a:r>
              <a:rPr lang="en-US" sz="2400" dirty="0">
                <a:solidFill>
                  <a:srgbClr val="000000"/>
                </a:solidFill>
                <a:latin typeface="Verdana" panose="020B0604030504040204" pitchFamily="34" charset="0"/>
              </a:rPr>
              <a:t>You can create functions that returns a Boolean Value:</a:t>
            </a:r>
          </a:p>
          <a:p>
            <a:pPr algn="justLow">
              <a:lnSpc>
                <a:spcPct val="200000"/>
              </a:lnSpc>
            </a:pPr>
            <a:r>
              <a:rPr lang="en-US" sz="2400" dirty="0">
                <a:solidFill>
                  <a:srgbClr val="000000"/>
                </a:solidFill>
                <a:latin typeface="Verdana" panose="020B0604030504040204" pitchFamily="34" charset="0"/>
              </a:rPr>
              <a:t>Example: Print the answer of a function:</a:t>
            </a:r>
          </a:p>
          <a:p>
            <a:pPr marL="457200" lvl="1" indent="0">
              <a:buNone/>
            </a:pPr>
            <a:r>
              <a:rPr lang="en-US" b="0" i="0" dirty="0">
                <a:solidFill>
                  <a:srgbClr val="0000CD"/>
                </a:solidFill>
                <a:effectLst/>
                <a:latin typeface="Consolas" panose="020B0609020204030204" pitchFamily="49" charset="0"/>
              </a:rPr>
              <a:t>def</a:t>
            </a:r>
            <a:r>
              <a:rPr lang="en-US" b="0" i="0" dirty="0">
                <a:solidFill>
                  <a:srgbClr val="000000"/>
                </a:solidFill>
                <a:effectLst/>
                <a:latin typeface="Consolas" panose="020B0609020204030204" pitchFamily="49" charset="0"/>
              </a:rPr>
              <a:t> </a:t>
            </a:r>
            <a:r>
              <a:rPr lang="en-US" b="0" i="0" dirty="0" err="1">
                <a:solidFill>
                  <a:srgbClr val="000000"/>
                </a:solidFill>
                <a:effectLst/>
                <a:latin typeface="Consolas" panose="020B0609020204030204" pitchFamily="49" charset="0"/>
              </a:rPr>
              <a:t>myFunction</a:t>
            </a:r>
            <a:r>
              <a:rPr lang="en-US" b="0" i="0" dirty="0">
                <a:solidFill>
                  <a:srgbClr val="000000"/>
                </a:solidFill>
                <a:effectLst/>
                <a:latin typeface="Consolas" panose="020B0609020204030204" pitchFamily="49" charset="0"/>
              </a:rPr>
              <a:t>() :</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return</a:t>
            </a: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True</a:t>
            </a:r>
            <a:br>
              <a:rPr lang="en-US" b="0" i="0" dirty="0">
                <a:solidFill>
                  <a:srgbClr val="000000"/>
                </a:solidFill>
                <a:effectLst/>
                <a:latin typeface="Consolas" panose="020B0609020204030204" pitchFamily="49" charset="0"/>
              </a:rPr>
            </a:b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err="1">
                <a:solidFill>
                  <a:srgbClr val="000000"/>
                </a:solidFill>
                <a:effectLst/>
                <a:latin typeface="Consolas" panose="020B0609020204030204" pitchFamily="49" charset="0"/>
              </a:rPr>
              <a:t>myFunction</a:t>
            </a:r>
            <a:r>
              <a:rPr lang="en-US" b="0" i="0" dirty="0">
                <a:solidFill>
                  <a:srgbClr val="000000"/>
                </a:solidFill>
                <a:effectLst/>
                <a:latin typeface="Consolas" panose="020B0609020204030204" pitchFamily="49" charset="0"/>
              </a:rPr>
              <a:t>())</a:t>
            </a:r>
          </a:p>
          <a:p>
            <a:endParaRPr lang="en-US" sz="2400" dirty="0"/>
          </a:p>
        </p:txBody>
      </p:sp>
    </p:spTree>
    <p:extLst>
      <p:ext uri="{BB962C8B-B14F-4D97-AF65-F5344CB8AC3E}">
        <p14:creationId xmlns:p14="http://schemas.microsoft.com/office/powerpoint/2010/main" val="11284112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09AD0D-CC32-8DD7-67A7-619F59BF9586}"/>
              </a:ext>
            </a:extLst>
          </p:cNvPr>
          <p:cNvSpPr>
            <a:spLocks noGrp="1"/>
          </p:cNvSpPr>
          <p:nvPr>
            <p:ph idx="1"/>
          </p:nvPr>
        </p:nvSpPr>
        <p:spPr>
          <a:xfrm>
            <a:off x="838200" y="284813"/>
            <a:ext cx="10515600" cy="6385810"/>
          </a:xfrm>
        </p:spPr>
        <p:txBody>
          <a:bodyPr>
            <a:noAutofit/>
          </a:bodyPr>
          <a:lstStyle/>
          <a:p>
            <a:pPr algn="l"/>
            <a:r>
              <a:rPr lang="en-US" sz="2400" dirty="0">
                <a:solidFill>
                  <a:srgbClr val="000000"/>
                </a:solidFill>
                <a:latin typeface="Verdana" panose="020B0604030504040204" pitchFamily="34" charset="0"/>
              </a:rPr>
              <a:t>Example</a:t>
            </a:r>
            <a:r>
              <a:rPr lang="en-US" sz="2400" b="0" i="0" dirty="0">
                <a:solidFill>
                  <a:srgbClr val="000000"/>
                </a:solidFill>
                <a:effectLst/>
                <a:latin typeface="Segoe UI" panose="020B0502040204020203" pitchFamily="34" charset="0"/>
              </a:rPr>
              <a:t>: </a:t>
            </a:r>
            <a:r>
              <a:rPr lang="en-US" sz="2400" b="0" i="0" dirty="0">
                <a:solidFill>
                  <a:srgbClr val="000000"/>
                </a:solidFill>
                <a:effectLst/>
                <a:latin typeface="Verdana" panose="020B0604030504040204" pitchFamily="34" charset="0"/>
              </a:rPr>
              <a:t>Print "YES!" if the function returns True, otherwise print "NO!":</a:t>
            </a:r>
          </a:p>
          <a:p>
            <a:pPr marL="457200" lvl="1" indent="0">
              <a:buNone/>
            </a:pPr>
            <a:r>
              <a:rPr lang="en-US" b="0" i="0" dirty="0">
                <a:solidFill>
                  <a:srgbClr val="0000CD"/>
                </a:solidFill>
                <a:effectLst/>
                <a:latin typeface="Consolas" panose="020B0609020204030204" pitchFamily="49" charset="0"/>
              </a:rPr>
              <a:t>def</a:t>
            </a:r>
            <a:r>
              <a:rPr lang="en-US" b="0" i="0" dirty="0">
                <a:solidFill>
                  <a:srgbClr val="000000"/>
                </a:solidFill>
                <a:effectLst/>
                <a:latin typeface="Consolas" panose="020B0609020204030204" pitchFamily="49" charset="0"/>
              </a:rPr>
              <a:t> </a:t>
            </a:r>
            <a:r>
              <a:rPr lang="en-US" b="0" i="0" dirty="0" err="1">
                <a:solidFill>
                  <a:srgbClr val="000000"/>
                </a:solidFill>
                <a:effectLst/>
                <a:latin typeface="Consolas" panose="020B0609020204030204" pitchFamily="49" charset="0"/>
              </a:rPr>
              <a:t>myFunction</a:t>
            </a:r>
            <a:r>
              <a:rPr lang="en-US" b="0" i="0" dirty="0">
                <a:solidFill>
                  <a:srgbClr val="000000"/>
                </a:solidFill>
                <a:effectLst/>
                <a:latin typeface="Consolas" panose="020B0609020204030204" pitchFamily="49" charset="0"/>
              </a:rPr>
              <a:t>() :</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return</a:t>
            </a: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True</a:t>
            </a:r>
            <a:br>
              <a:rPr lang="en-US" b="0" i="0" dirty="0">
                <a:solidFill>
                  <a:srgbClr val="000000"/>
                </a:solidFill>
                <a:effectLst/>
                <a:latin typeface="Consolas" panose="020B0609020204030204" pitchFamily="49" charset="0"/>
              </a:rPr>
            </a:b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if</a:t>
            </a:r>
            <a:r>
              <a:rPr lang="en-US" b="0" i="0" dirty="0">
                <a:solidFill>
                  <a:srgbClr val="000000"/>
                </a:solidFill>
                <a:effectLst/>
                <a:latin typeface="Consolas" panose="020B0609020204030204" pitchFamily="49" charset="0"/>
              </a:rPr>
              <a:t> </a:t>
            </a:r>
            <a:r>
              <a:rPr lang="en-US" b="0" i="0" dirty="0" err="1">
                <a:solidFill>
                  <a:srgbClr val="000000"/>
                </a:solidFill>
                <a:effectLst/>
                <a:latin typeface="Consolas" panose="020B0609020204030204" pitchFamily="49" charset="0"/>
              </a:rPr>
              <a:t>myFunction</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"YES!"</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else</a:t>
            </a:r>
            <a:r>
              <a:rPr lang="en-US" b="0" i="0" dirty="0">
                <a:solidFill>
                  <a:srgbClr val="000000"/>
                </a:solidFill>
                <a:effectLst/>
                <a:latin typeface="Consolas" panose="020B0609020204030204" pitchFamily="49" charset="0"/>
              </a:rPr>
              <a:t>:</a:t>
            </a:r>
            <a:br>
              <a:rPr lang="en-US" b="0" i="0" dirty="0">
                <a:solidFill>
                  <a:srgbClr val="000000"/>
                </a:solidFill>
                <a:effectLst/>
                <a:latin typeface="Consolas" panose="020B0609020204030204" pitchFamily="49" charset="0"/>
              </a:rPr>
            </a:br>
            <a:r>
              <a:rPr lang="en-US" b="0" i="0" dirty="0">
                <a:solidFill>
                  <a:srgbClr val="000000"/>
                </a:solidFill>
                <a:effectLst/>
                <a:latin typeface="Consolas" panose="020B0609020204030204" pitchFamily="49" charset="0"/>
              </a:rPr>
              <a:t>  </a:t>
            </a: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"NO!"</a:t>
            </a:r>
            <a:r>
              <a:rPr lang="en-US" b="0" i="0" dirty="0">
                <a:solidFill>
                  <a:srgbClr val="000000"/>
                </a:solidFill>
                <a:effectLst/>
                <a:latin typeface="Consolas" panose="020B0609020204030204" pitchFamily="49" charset="0"/>
              </a:rPr>
              <a:t>)</a:t>
            </a:r>
          </a:p>
          <a:p>
            <a:pPr algn="justLow">
              <a:lnSpc>
                <a:spcPct val="150000"/>
              </a:lnSpc>
            </a:pPr>
            <a:r>
              <a:rPr lang="en-US" sz="2400" dirty="0">
                <a:solidFill>
                  <a:srgbClr val="000000"/>
                </a:solidFill>
                <a:latin typeface="Verdana" panose="020B0604030504040204" pitchFamily="34" charset="0"/>
              </a:rPr>
              <a:t>Python also has many built-in functions that return a </a:t>
            </a:r>
            <a:r>
              <a:rPr lang="en-US" sz="2400" dirty="0" err="1">
                <a:solidFill>
                  <a:srgbClr val="000000"/>
                </a:solidFill>
                <a:latin typeface="Verdana" panose="020B0604030504040204" pitchFamily="34" charset="0"/>
              </a:rPr>
              <a:t>boolean</a:t>
            </a:r>
            <a:r>
              <a:rPr lang="en-US" sz="2400" dirty="0">
                <a:solidFill>
                  <a:srgbClr val="000000"/>
                </a:solidFill>
                <a:latin typeface="Verdana" panose="020B0604030504040204" pitchFamily="34" charset="0"/>
              </a:rPr>
              <a:t> value, like the </a:t>
            </a:r>
            <a:r>
              <a:rPr lang="en-US" sz="2400" dirty="0" err="1">
                <a:solidFill>
                  <a:srgbClr val="000000"/>
                </a:solidFill>
                <a:latin typeface="Verdana" panose="020B0604030504040204" pitchFamily="34" charset="0"/>
              </a:rPr>
              <a:t>isinstance</a:t>
            </a:r>
            <a:r>
              <a:rPr lang="en-US" sz="2400" dirty="0">
                <a:solidFill>
                  <a:srgbClr val="000000"/>
                </a:solidFill>
                <a:latin typeface="Verdana" panose="020B0604030504040204" pitchFamily="34" charset="0"/>
              </a:rPr>
              <a:t>() function, which can be used to determine if an object is of a certain data type:</a:t>
            </a:r>
          </a:p>
          <a:p>
            <a:pPr algn="l"/>
            <a:r>
              <a:rPr lang="en-US" sz="2400" dirty="0">
                <a:solidFill>
                  <a:srgbClr val="000000"/>
                </a:solidFill>
                <a:latin typeface="Verdana" panose="020B0604030504040204" pitchFamily="34" charset="0"/>
              </a:rPr>
              <a:t>Example</a:t>
            </a:r>
            <a:r>
              <a:rPr lang="en-US" sz="2400" b="0" i="0" dirty="0">
                <a:solidFill>
                  <a:srgbClr val="000000"/>
                </a:solidFill>
                <a:effectLst/>
                <a:latin typeface="Segoe UI" panose="020B0502040204020203" pitchFamily="34" charset="0"/>
              </a:rPr>
              <a:t>: </a:t>
            </a:r>
            <a:r>
              <a:rPr lang="en-US" sz="2400" b="0" i="0" dirty="0">
                <a:solidFill>
                  <a:srgbClr val="000000"/>
                </a:solidFill>
                <a:effectLst/>
                <a:latin typeface="Verdana" panose="020B0604030504040204" pitchFamily="34" charset="0"/>
              </a:rPr>
              <a:t>Check if an object is an integer or not:</a:t>
            </a:r>
          </a:p>
          <a:p>
            <a:pPr marL="457200" lvl="1" indent="0">
              <a:buNone/>
            </a:pPr>
            <a:r>
              <a:rPr lang="en-US" b="0" i="0" dirty="0">
                <a:solidFill>
                  <a:srgbClr val="000000"/>
                </a:solidFill>
                <a:effectLst/>
                <a:latin typeface="Consolas" panose="020B0609020204030204" pitchFamily="49" charset="0"/>
              </a:rPr>
              <a:t>x = </a:t>
            </a:r>
            <a:r>
              <a:rPr lang="en-US" b="0" i="0" dirty="0">
                <a:solidFill>
                  <a:srgbClr val="FF0000"/>
                </a:solidFill>
                <a:effectLst/>
                <a:latin typeface="Consolas" panose="020B0609020204030204" pitchFamily="49" charset="0"/>
              </a:rPr>
              <a:t>200</a:t>
            </a:r>
            <a:br>
              <a:rPr lang="en-US" b="0" i="0" dirty="0">
                <a:solidFill>
                  <a:srgbClr val="000000"/>
                </a:solidFill>
                <a:effectLst/>
                <a:latin typeface="Consolas" panose="020B0609020204030204" pitchFamily="49" charset="0"/>
              </a:rPr>
            </a:b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err="1">
                <a:solidFill>
                  <a:srgbClr val="0000CD"/>
                </a:solidFill>
                <a:effectLst/>
                <a:latin typeface="Consolas" panose="020B0609020204030204" pitchFamily="49" charset="0"/>
              </a:rPr>
              <a:t>isinstance</a:t>
            </a:r>
            <a:r>
              <a:rPr lang="en-US" b="0" i="0" dirty="0">
                <a:solidFill>
                  <a:srgbClr val="000000"/>
                </a:solidFill>
                <a:effectLst/>
                <a:latin typeface="Consolas" panose="020B0609020204030204" pitchFamily="49" charset="0"/>
              </a:rPr>
              <a:t>(x, </a:t>
            </a:r>
            <a:r>
              <a:rPr lang="en-US" b="0" i="0" dirty="0">
                <a:solidFill>
                  <a:srgbClr val="0000CD"/>
                </a:solidFill>
                <a:effectLst/>
                <a:latin typeface="Consolas" panose="020B0609020204030204" pitchFamily="49" charset="0"/>
              </a:rPr>
              <a:t>int</a:t>
            </a:r>
            <a:r>
              <a:rPr lang="en-US" b="0" i="0" dirty="0">
                <a:solidFill>
                  <a:srgbClr val="000000"/>
                </a:solidFill>
                <a:effectLst/>
                <a:latin typeface="Consolas" panose="020B0609020204030204" pitchFamily="49" charset="0"/>
              </a:rPr>
              <a:t>))</a:t>
            </a:r>
          </a:p>
          <a:p>
            <a:endParaRPr lang="en-US" sz="2400" dirty="0"/>
          </a:p>
        </p:txBody>
      </p:sp>
    </p:spTree>
    <p:extLst>
      <p:ext uri="{BB962C8B-B14F-4D97-AF65-F5344CB8AC3E}">
        <p14:creationId xmlns:p14="http://schemas.microsoft.com/office/powerpoint/2010/main" val="167279696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DBF4B-1BC4-333A-3FCA-DBFDB79A16F5}"/>
              </a:ext>
            </a:extLst>
          </p:cNvPr>
          <p:cNvSpPr>
            <a:spLocks noGrp="1"/>
          </p:cNvSpPr>
          <p:nvPr>
            <p:ph type="title"/>
          </p:nvPr>
        </p:nvSpPr>
        <p:spPr>
          <a:xfrm>
            <a:off x="838200" y="365125"/>
            <a:ext cx="10515600" cy="774127"/>
          </a:xfrm>
        </p:spPr>
        <p:txBody>
          <a:bodyPr/>
          <a:lstStyle/>
          <a:p>
            <a:r>
              <a:rPr lang="en-US" sz="32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Operators</a:t>
            </a:r>
          </a:p>
        </p:txBody>
      </p:sp>
      <p:sp>
        <p:nvSpPr>
          <p:cNvPr id="3" name="Content Placeholder 2">
            <a:extLst>
              <a:ext uri="{FF2B5EF4-FFF2-40B4-BE49-F238E27FC236}">
                <a16:creationId xmlns:a16="http://schemas.microsoft.com/office/drawing/2014/main" id="{BB3231E9-BD68-8877-5001-E68DC3E5743C}"/>
              </a:ext>
            </a:extLst>
          </p:cNvPr>
          <p:cNvSpPr>
            <a:spLocks noGrp="1"/>
          </p:cNvSpPr>
          <p:nvPr>
            <p:ph idx="1"/>
          </p:nvPr>
        </p:nvSpPr>
        <p:spPr>
          <a:xfrm>
            <a:off x="838200" y="1349115"/>
            <a:ext cx="10515600" cy="4827848"/>
          </a:xfrm>
        </p:spPr>
        <p:txBody>
          <a:bodyPr>
            <a:normAutofit fontScale="92500" lnSpcReduction="10000"/>
          </a:bodyPr>
          <a:lstStyle/>
          <a:p>
            <a:pPr algn="justLow">
              <a:lnSpc>
                <a:spcPct val="150000"/>
              </a:lnSpc>
            </a:pPr>
            <a:r>
              <a:rPr lang="en-US" sz="2400" dirty="0">
                <a:solidFill>
                  <a:srgbClr val="000000"/>
                </a:solidFill>
                <a:latin typeface="Verdana" panose="020B0604030504040204" pitchFamily="34" charset="0"/>
              </a:rPr>
              <a:t>Python divides the operators in the following groups:</a:t>
            </a:r>
          </a:p>
          <a:p>
            <a:pPr algn="justLow">
              <a:lnSpc>
                <a:spcPct val="150000"/>
              </a:lnSpc>
            </a:pPr>
            <a:r>
              <a:rPr lang="en-US" sz="2400" dirty="0">
                <a:solidFill>
                  <a:srgbClr val="000000"/>
                </a:solidFill>
                <a:latin typeface="Verdana" panose="020B0604030504040204" pitchFamily="34" charset="0"/>
              </a:rPr>
              <a:t>Arithmetic operators</a:t>
            </a:r>
          </a:p>
          <a:p>
            <a:pPr algn="justLow">
              <a:lnSpc>
                <a:spcPct val="150000"/>
              </a:lnSpc>
            </a:pPr>
            <a:r>
              <a:rPr lang="en-US" sz="2400" dirty="0">
                <a:solidFill>
                  <a:srgbClr val="000000"/>
                </a:solidFill>
                <a:latin typeface="Verdana" panose="020B0604030504040204" pitchFamily="34" charset="0"/>
              </a:rPr>
              <a:t>Assignment operators</a:t>
            </a:r>
          </a:p>
          <a:p>
            <a:pPr algn="justLow">
              <a:lnSpc>
                <a:spcPct val="150000"/>
              </a:lnSpc>
            </a:pPr>
            <a:r>
              <a:rPr lang="en-US" sz="2400" dirty="0">
                <a:solidFill>
                  <a:srgbClr val="000000"/>
                </a:solidFill>
                <a:latin typeface="Verdana" panose="020B0604030504040204" pitchFamily="34" charset="0"/>
              </a:rPr>
              <a:t>Comparison operators</a:t>
            </a:r>
          </a:p>
          <a:p>
            <a:pPr algn="justLow">
              <a:lnSpc>
                <a:spcPct val="150000"/>
              </a:lnSpc>
            </a:pPr>
            <a:r>
              <a:rPr lang="en-US" sz="2400" dirty="0">
                <a:solidFill>
                  <a:srgbClr val="000000"/>
                </a:solidFill>
                <a:latin typeface="Verdana" panose="020B0604030504040204" pitchFamily="34" charset="0"/>
              </a:rPr>
              <a:t>Logical operators</a:t>
            </a:r>
          </a:p>
          <a:p>
            <a:pPr algn="justLow">
              <a:lnSpc>
                <a:spcPct val="150000"/>
              </a:lnSpc>
            </a:pPr>
            <a:r>
              <a:rPr lang="en-US" sz="2400" dirty="0">
                <a:solidFill>
                  <a:srgbClr val="000000"/>
                </a:solidFill>
                <a:latin typeface="Verdana" panose="020B0604030504040204" pitchFamily="34" charset="0"/>
              </a:rPr>
              <a:t>Identity operators</a:t>
            </a:r>
          </a:p>
          <a:p>
            <a:pPr algn="justLow">
              <a:lnSpc>
                <a:spcPct val="150000"/>
              </a:lnSpc>
            </a:pPr>
            <a:r>
              <a:rPr lang="en-US" sz="2400" dirty="0">
                <a:solidFill>
                  <a:srgbClr val="000000"/>
                </a:solidFill>
                <a:latin typeface="Verdana" panose="020B0604030504040204" pitchFamily="34" charset="0"/>
              </a:rPr>
              <a:t>Membership operators</a:t>
            </a:r>
          </a:p>
          <a:p>
            <a:pPr algn="justLow">
              <a:lnSpc>
                <a:spcPct val="150000"/>
              </a:lnSpc>
            </a:pPr>
            <a:r>
              <a:rPr lang="en-US" sz="2400" dirty="0">
                <a:solidFill>
                  <a:srgbClr val="000000"/>
                </a:solidFill>
                <a:latin typeface="Verdana" panose="020B0604030504040204" pitchFamily="34" charset="0"/>
              </a:rPr>
              <a:t>Bitwise operators</a:t>
            </a:r>
          </a:p>
          <a:p>
            <a:endParaRPr lang="en-US" sz="2400" dirty="0"/>
          </a:p>
        </p:txBody>
      </p:sp>
    </p:spTree>
    <p:extLst>
      <p:ext uri="{BB962C8B-B14F-4D97-AF65-F5344CB8AC3E}">
        <p14:creationId xmlns:p14="http://schemas.microsoft.com/office/powerpoint/2010/main" val="21382596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09F8A-F5CE-F5CE-1F3F-33B18CBB0BA5}"/>
              </a:ext>
            </a:extLst>
          </p:cNvPr>
          <p:cNvSpPr>
            <a:spLocks noGrp="1"/>
          </p:cNvSpPr>
          <p:nvPr>
            <p:ph type="title"/>
          </p:nvPr>
        </p:nvSpPr>
        <p:spPr>
          <a:xfrm>
            <a:off x="838200" y="365125"/>
            <a:ext cx="10515600" cy="774127"/>
          </a:xfrm>
        </p:spPr>
        <p:txBody>
          <a:bodyPr/>
          <a:lstStyle/>
          <a:p>
            <a:r>
              <a:rPr lang="en-US" sz="32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Arithmetic</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Operators</a:t>
            </a:r>
          </a:p>
        </p:txBody>
      </p:sp>
      <p:pic>
        <p:nvPicPr>
          <p:cNvPr id="5" name="Content Placeholder 4">
            <a:extLst>
              <a:ext uri="{FF2B5EF4-FFF2-40B4-BE49-F238E27FC236}">
                <a16:creationId xmlns:a16="http://schemas.microsoft.com/office/drawing/2014/main" id="{1D7B286B-86EE-8B0E-28E5-A9FCC1102431}"/>
              </a:ext>
            </a:extLst>
          </p:cNvPr>
          <p:cNvPicPr>
            <a:picLocks noGrp="1" noChangeAspect="1"/>
          </p:cNvPicPr>
          <p:nvPr>
            <p:ph idx="1"/>
          </p:nvPr>
        </p:nvPicPr>
        <p:blipFill>
          <a:blip r:embed="rId2"/>
          <a:stretch>
            <a:fillRect/>
          </a:stretch>
        </p:blipFill>
        <p:spPr>
          <a:xfrm>
            <a:off x="209864" y="1437988"/>
            <a:ext cx="11362544" cy="5054887"/>
          </a:xfrm>
        </p:spPr>
      </p:pic>
    </p:spTree>
    <p:extLst>
      <p:ext uri="{BB962C8B-B14F-4D97-AF65-F5344CB8AC3E}">
        <p14:creationId xmlns:p14="http://schemas.microsoft.com/office/powerpoint/2010/main" val="11690933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3D20E-48A4-1CF1-F420-A2BD40DFCC4D}"/>
              </a:ext>
            </a:extLst>
          </p:cNvPr>
          <p:cNvSpPr>
            <a:spLocks noGrp="1"/>
          </p:cNvSpPr>
          <p:nvPr>
            <p:ph type="title"/>
          </p:nvPr>
        </p:nvSpPr>
        <p:spPr>
          <a:xfrm>
            <a:off x="838200" y="365125"/>
            <a:ext cx="10515600" cy="519295"/>
          </a:xfrm>
        </p:spPr>
        <p:txBody>
          <a:bodyPr>
            <a:normAutofit fontScale="90000"/>
          </a:bodyPr>
          <a:lstStyle/>
          <a:p>
            <a:r>
              <a:rPr lang="en-US" sz="36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Assignment</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Operators</a:t>
            </a:r>
          </a:p>
        </p:txBody>
      </p:sp>
      <p:pic>
        <p:nvPicPr>
          <p:cNvPr id="5" name="Content Placeholder 4">
            <a:extLst>
              <a:ext uri="{FF2B5EF4-FFF2-40B4-BE49-F238E27FC236}">
                <a16:creationId xmlns:a16="http://schemas.microsoft.com/office/drawing/2014/main" id="{80AB9C31-27C3-7F4F-8811-D6160801036F}"/>
              </a:ext>
            </a:extLst>
          </p:cNvPr>
          <p:cNvPicPr>
            <a:picLocks noGrp="1" noChangeAspect="1"/>
          </p:cNvPicPr>
          <p:nvPr>
            <p:ph idx="1"/>
          </p:nvPr>
        </p:nvPicPr>
        <p:blipFill>
          <a:blip r:embed="rId2"/>
          <a:stretch>
            <a:fillRect/>
          </a:stretch>
        </p:blipFill>
        <p:spPr>
          <a:xfrm>
            <a:off x="644578" y="1094282"/>
            <a:ext cx="10515600" cy="5608455"/>
          </a:xfrm>
        </p:spPr>
      </p:pic>
    </p:spTree>
    <p:extLst>
      <p:ext uri="{BB962C8B-B14F-4D97-AF65-F5344CB8AC3E}">
        <p14:creationId xmlns:p14="http://schemas.microsoft.com/office/powerpoint/2010/main" val="37485062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2078C-DF8C-D256-69C0-21FD51ACD19B}"/>
              </a:ext>
            </a:extLst>
          </p:cNvPr>
          <p:cNvSpPr>
            <a:spLocks noGrp="1"/>
          </p:cNvSpPr>
          <p:nvPr>
            <p:ph type="title"/>
          </p:nvPr>
        </p:nvSpPr>
        <p:spPr>
          <a:xfrm>
            <a:off x="838200" y="365125"/>
            <a:ext cx="10515600" cy="729157"/>
          </a:xfrm>
        </p:spPr>
        <p:txBody>
          <a:bodyPr/>
          <a:lstStyle/>
          <a:p>
            <a:r>
              <a:rPr lang="en-US" sz="32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Comparison</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Operators</a:t>
            </a:r>
          </a:p>
        </p:txBody>
      </p:sp>
      <p:pic>
        <p:nvPicPr>
          <p:cNvPr id="5" name="Content Placeholder 4">
            <a:extLst>
              <a:ext uri="{FF2B5EF4-FFF2-40B4-BE49-F238E27FC236}">
                <a16:creationId xmlns:a16="http://schemas.microsoft.com/office/drawing/2014/main" id="{8C0266CD-E0FE-6CA9-5159-EA09D424B061}"/>
              </a:ext>
            </a:extLst>
          </p:cNvPr>
          <p:cNvPicPr>
            <a:picLocks noGrp="1" noChangeAspect="1"/>
          </p:cNvPicPr>
          <p:nvPr>
            <p:ph idx="1"/>
          </p:nvPr>
        </p:nvPicPr>
        <p:blipFill>
          <a:blip r:embed="rId2"/>
          <a:stretch>
            <a:fillRect/>
          </a:stretch>
        </p:blipFill>
        <p:spPr>
          <a:xfrm>
            <a:off x="404734" y="1094283"/>
            <a:ext cx="10949066" cy="5398592"/>
          </a:xfrm>
        </p:spPr>
      </p:pic>
    </p:spTree>
    <p:extLst>
      <p:ext uri="{BB962C8B-B14F-4D97-AF65-F5344CB8AC3E}">
        <p14:creationId xmlns:p14="http://schemas.microsoft.com/office/powerpoint/2010/main" val="99533250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35BF1-7B78-4600-9869-DD1243983682}"/>
              </a:ext>
            </a:extLst>
          </p:cNvPr>
          <p:cNvSpPr>
            <a:spLocks noGrp="1"/>
          </p:cNvSpPr>
          <p:nvPr>
            <p:ph type="title"/>
          </p:nvPr>
        </p:nvSpPr>
        <p:spPr>
          <a:xfrm>
            <a:off x="838200" y="215225"/>
            <a:ext cx="10515600" cy="684186"/>
          </a:xfrm>
        </p:spPr>
        <p:txBody>
          <a:bodyPr>
            <a:normAutofit fontScale="90000"/>
          </a:bodyPr>
          <a:lstStyle/>
          <a:p>
            <a:r>
              <a:rPr lang="en-US" sz="36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Logical</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Operators</a:t>
            </a:r>
          </a:p>
        </p:txBody>
      </p:sp>
      <p:sp>
        <p:nvSpPr>
          <p:cNvPr id="3" name="Content Placeholder 2">
            <a:extLst>
              <a:ext uri="{FF2B5EF4-FFF2-40B4-BE49-F238E27FC236}">
                <a16:creationId xmlns:a16="http://schemas.microsoft.com/office/drawing/2014/main" id="{7DE97DAA-9E4A-94E7-FFDF-058554671CEA}"/>
              </a:ext>
            </a:extLst>
          </p:cNvPr>
          <p:cNvSpPr>
            <a:spLocks noGrp="1"/>
          </p:cNvSpPr>
          <p:nvPr>
            <p:ph idx="1"/>
          </p:nvPr>
        </p:nvSpPr>
        <p:spPr>
          <a:xfrm>
            <a:off x="838200" y="1049312"/>
            <a:ext cx="10515600" cy="5127651"/>
          </a:xfrm>
        </p:spPr>
        <p:txBody>
          <a:bodyPr>
            <a:normAutofit/>
          </a:bodyPr>
          <a:lstStyle/>
          <a:p>
            <a:r>
              <a:rPr lang="en-US" sz="2400" b="0" i="0" dirty="0">
                <a:solidFill>
                  <a:srgbClr val="000000"/>
                </a:solidFill>
                <a:effectLst/>
                <a:latin typeface="Verdana" panose="020B0604030504040204" pitchFamily="34" charset="0"/>
              </a:rPr>
              <a:t>Logical operators are used to combine conditional statements:</a:t>
            </a:r>
            <a:endParaRPr lang="en-US" sz="2400" dirty="0"/>
          </a:p>
        </p:txBody>
      </p:sp>
      <p:pic>
        <p:nvPicPr>
          <p:cNvPr id="4" name="Content Placeholder 4">
            <a:extLst>
              <a:ext uri="{FF2B5EF4-FFF2-40B4-BE49-F238E27FC236}">
                <a16:creationId xmlns:a16="http://schemas.microsoft.com/office/drawing/2014/main" id="{03E5A709-F808-54CA-9F18-AF35D0C8F09C}"/>
              </a:ext>
            </a:extLst>
          </p:cNvPr>
          <p:cNvPicPr>
            <a:picLocks noChangeAspect="1"/>
          </p:cNvPicPr>
          <p:nvPr/>
        </p:nvPicPr>
        <p:blipFill>
          <a:blip r:embed="rId2"/>
          <a:stretch>
            <a:fillRect/>
          </a:stretch>
        </p:blipFill>
        <p:spPr>
          <a:xfrm>
            <a:off x="758109" y="1795072"/>
            <a:ext cx="10595691" cy="3267855"/>
          </a:xfrm>
          <a:prstGeom prst="rect">
            <a:avLst/>
          </a:prstGeom>
        </p:spPr>
      </p:pic>
    </p:spTree>
    <p:extLst>
      <p:ext uri="{BB962C8B-B14F-4D97-AF65-F5344CB8AC3E}">
        <p14:creationId xmlns:p14="http://schemas.microsoft.com/office/powerpoint/2010/main" val="1162707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74E88-35E3-22FC-05E3-DCF9242FCB6B}"/>
              </a:ext>
            </a:extLst>
          </p:cNvPr>
          <p:cNvSpPr>
            <a:spLocks noGrp="1"/>
          </p:cNvSpPr>
          <p:nvPr>
            <p:ph type="title"/>
          </p:nvPr>
        </p:nvSpPr>
        <p:spPr/>
        <p:txBody>
          <a:bodyPr>
            <a:normAutofit/>
          </a:bodyPr>
          <a:lstStyle/>
          <a:p>
            <a:r>
              <a:rPr lang="en-US" sz="3600" b="1" dirty="0">
                <a:solidFill>
                  <a:srgbClr val="000000"/>
                </a:solidFill>
                <a:latin typeface="Segoe UI" panose="020B0502040204020203" pitchFamily="34" charset="0"/>
              </a:rPr>
              <a:t>Python</a:t>
            </a:r>
            <a:r>
              <a:rPr lang="en-US" sz="4000"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Syntax compared to other programming languages</a:t>
            </a:r>
          </a:p>
        </p:txBody>
      </p:sp>
      <p:sp>
        <p:nvSpPr>
          <p:cNvPr id="3" name="Content Placeholder 2">
            <a:extLst>
              <a:ext uri="{FF2B5EF4-FFF2-40B4-BE49-F238E27FC236}">
                <a16:creationId xmlns:a16="http://schemas.microsoft.com/office/drawing/2014/main" id="{DDC5E88D-64F9-82C4-C129-1B6CE8B07FAC}"/>
              </a:ext>
            </a:extLst>
          </p:cNvPr>
          <p:cNvSpPr>
            <a:spLocks noGrp="1"/>
          </p:cNvSpPr>
          <p:nvPr>
            <p:ph idx="1"/>
          </p:nvPr>
        </p:nvSpPr>
        <p:spPr>
          <a:xfrm>
            <a:off x="464695" y="1825625"/>
            <a:ext cx="11137692" cy="4351338"/>
          </a:xfrm>
        </p:spPr>
        <p:txBody>
          <a:bodyPr>
            <a:normAutofit/>
          </a:bodyPr>
          <a:lstStyle/>
          <a:p>
            <a:pPr algn="justLow">
              <a:lnSpc>
                <a:spcPct val="150000"/>
              </a:lnSpc>
            </a:pPr>
            <a:r>
              <a:rPr lang="en-US" sz="2400" dirty="0">
                <a:solidFill>
                  <a:srgbClr val="000000"/>
                </a:solidFill>
                <a:latin typeface="Verdana" panose="020B0604030504040204" pitchFamily="34" charset="0"/>
              </a:rPr>
              <a:t>Python was designed for readability, and has some similarities to the English language with influence from mathematics.</a:t>
            </a:r>
          </a:p>
          <a:p>
            <a:pPr algn="justLow">
              <a:lnSpc>
                <a:spcPct val="150000"/>
              </a:lnSpc>
            </a:pPr>
            <a:r>
              <a:rPr lang="en-US" sz="2400" dirty="0">
                <a:solidFill>
                  <a:srgbClr val="000000"/>
                </a:solidFill>
                <a:latin typeface="Verdana" panose="020B0604030504040204" pitchFamily="34" charset="0"/>
              </a:rPr>
              <a:t>Python uses new lines to complete a command, as opposed to other programming languages which often use semicolons or parentheses.</a:t>
            </a:r>
          </a:p>
          <a:p>
            <a:pPr algn="justLow">
              <a:lnSpc>
                <a:spcPct val="150000"/>
              </a:lnSpc>
            </a:pPr>
            <a:r>
              <a:rPr lang="en-US" sz="2400" dirty="0">
                <a:solidFill>
                  <a:srgbClr val="000000"/>
                </a:solidFill>
                <a:latin typeface="Verdana" panose="020B0604030504040204" pitchFamily="34" charset="0"/>
              </a:rPr>
              <a:t>Python relies on </a:t>
            </a:r>
            <a:r>
              <a:rPr lang="en-US" sz="2400" dirty="0">
                <a:solidFill>
                  <a:srgbClr val="FF0000"/>
                </a:solidFill>
                <a:latin typeface="Verdana" panose="020B0604030504040204" pitchFamily="34" charset="0"/>
              </a:rPr>
              <a:t>indentation</a:t>
            </a:r>
            <a:r>
              <a:rPr lang="en-US" sz="2400" dirty="0">
                <a:solidFill>
                  <a:srgbClr val="000000"/>
                </a:solidFill>
                <a:latin typeface="Verdana" panose="020B0604030504040204" pitchFamily="34" charset="0"/>
              </a:rPr>
              <a:t>, using whitespace, to define scope; such as the scope of loops, functions and classes. Other programming languages often use curly-brackets for this purpose.</a:t>
            </a:r>
          </a:p>
          <a:p>
            <a:endParaRPr lang="en-US" dirty="0"/>
          </a:p>
        </p:txBody>
      </p:sp>
    </p:spTree>
    <p:extLst>
      <p:ext uri="{BB962C8B-B14F-4D97-AF65-F5344CB8AC3E}">
        <p14:creationId xmlns:p14="http://schemas.microsoft.com/office/powerpoint/2010/main" val="425127530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5360E-713A-9739-DC98-6C7B86076C9B}"/>
              </a:ext>
            </a:extLst>
          </p:cNvPr>
          <p:cNvSpPr>
            <a:spLocks noGrp="1"/>
          </p:cNvSpPr>
          <p:nvPr>
            <p:ph type="title"/>
          </p:nvPr>
        </p:nvSpPr>
        <p:spPr>
          <a:xfrm>
            <a:off x="838200" y="365126"/>
            <a:ext cx="10515600" cy="717508"/>
          </a:xfrm>
        </p:spPr>
        <p:txBody>
          <a:bodyPr/>
          <a:lstStyle/>
          <a:p>
            <a:r>
              <a:rPr lang="en-US" sz="32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Identity</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Operators</a:t>
            </a:r>
          </a:p>
        </p:txBody>
      </p:sp>
      <p:sp>
        <p:nvSpPr>
          <p:cNvPr id="3" name="Content Placeholder 2">
            <a:extLst>
              <a:ext uri="{FF2B5EF4-FFF2-40B4-BE49-F238E27FC236}">
                <a16:creationId xmlns:a16="http://schemas.microsoft.com/office/drawing/2014/main" id="{185F4993-D070-9E3E-2CAA-57780F2E4D5B}"/>
              </a:ext>
            </a:extLst>
          </p:cNvPr>
          <p:cNvSpPr>
            <a:spLocks noGrp="1"/>
          </p:cNvSpPr>
          <p:nvPr>
            <p:ph idx="1"/>
          </p:nvPr>
        </p:nvSpPr>
        <p:spPr>
          <a:xfrm>
            <a:off x="838200" y="1259174"/>
            <a:ext cx="10515600" cy="5441429"/>
          </a:xfrm>
        </p:spPr>
        <p:txBody>
          <a:bodyPr>
            <a:normAutofit/>
          </a:bodyPr>
          <a:lstStyle/>
          <a:p>
            <a:pPr algn="justLow">
              <a:lnSpc>
                <a:spcPct val="150000"/>
              </a:lnSpc>
            </a:pPr>
            <a:r>
              <a:rPr lang="en-US" sz="2200" dirty="0">
                <a:solidFill>
                  <a:srgbClr val="000000"/>
                </a:solidFill>
                <a:latin typeface="Verdana" panose="020B0604030504040204" pitchFamily="34" charset="0"/>
              </a:rPr>
              <a:t>Identity operators are used to compare the objects, not if they are equal, but if they are actually the same object, with the same memory location:</a:t>
            </a:r>
          </a:p>
        </p:txBody>
      </p:sp>
      <p:pic>
        <p:nvPicPr>
          <p:cNvPr id="5" name="Picture 4">
            <a:extLst>
              <a:ext uri="{FF2B5EF4-FFF2-40B4-BE49-F238E27FC236}">
                <a16:creationId xmlns:a16="http://schemas.microsoft.com/office/drawing/2014/main" id="{C5712743-6764-ADF2-0B7B-F8A6BE49DB0E}"/>
              </a:ext>
            </a:extLst>
          </p:cNvPr>
          <p:cNvPicPr>
            <a:picLocks noChangeAspect="1"/>
          </p:cNvPicPr>
          <p:nvPr/>
        </p:nvPicPr>
        <p:blipFill>
          <a:blip r:embed="rId2"/>
          <a:stretch>
            <a:fillRect/>
          </a:stretch>
        </p:blipFill>
        <p:spPr>
          <a:xfrm>
            <a:off x="838198" y="2698230"/>
            <a:ext cx="10515601" cy="4002373"/>
          </a:xfrm>
          <a:prstGeom prst="rect">
            <a:avLst/>
          </a:prstGeom>
        </p:spPr>
      </p:pic>
    </p:spTree>
    <p:extLst>
      <p:ext uri="{BB962C8B-B14F-4D97-AF65-F5344CB8AC3E}">
        <p14:creationId xmlns:p14="http://schemas.microsoft.com/office/powerpoint/2010/main" val="426240056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59699-ECB9-10B5-E2DE-5756C37D8BE3}"/>
              </a:ext>
            </a:extLst>
          </p:cNvPr>
          <p:cNvSpPr>
            <a:spLocks noGrp="1"/>
          </p:cNvSpPr>
          <p:nvPr>
            <p:ph type="title"/>
          </p:nvPr>
        </p:nvSpPr>
        <p:spPr>
          <a:xfrm>
            <a:off x="838200" y="365126"/>
            <a:ext cx="10515600" cy="756852"/>
          </a:xfrm>
        </p:spPr>
        <p:txBody>
          <a:bodyPr/>
          <a:lstStyle/>
          <a:p>
            <a:r>
              <a:rPr lang="en-US" sz="32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Membership</a:t>
            </a:r>
            <a:r>
              <a:rPr lang="en-US" b="0" i="0" dirty="0">
                <a:solidFill>
                  <a:srgbClr val="000000"/>
                </a:solidFill>
                <a:effectLst/>
                <a:latin typeface="Segoe UI" panose="020B0502040204020203" pitchFamily="34" charset="0"/>
              </a:rPr>
              <a:t> </a:t>
            </a:r>
            <a:r>
              <a:rPr lang="en-US" sz="3200" b="1" dirty="0">
                <a:solidFill>
                  <a:srgbClr val="000000"/>
                </a:solidFill>
                <a:latin typeface="Segoe UI" panose="020B0502040204020203" pitchFamily="34" charset="0"/>
              </a:rPr>
              <a:t>Operators</a:t>
            </a:r>
          </a:p>
        </p:txBody>
      </p:sp>
      <p:sp>
        <p:nvSpPr>
          <p:cNvPr id="3" name="Content Placeholder 2">
            <a:extLst>
              <a:ext uri="{FF2B5EF4-FFF2-40B4-BE49-F238E27FC236}">
                <a16:creationId xmlns:a16="http://schemas.microsoft.com/office/drawing/2014/main" id="{3F4321F0-41C0-DC42-DDC6-E4F6A24E58B4}"/>
              </a:ext>
            </a:extLst>
          </p:cNvPr>
          <p:cNvSpPr>
            <a:spLocks noGrp="1"/>
          </p:cNvSpPr>
          <p:nvPr>
            <p:ph idx="1"/>
          </p:nvPr>
        </p:nvSpPr>
        <p:spPr>
          <a:xfrm>
            <a:off x="838200" y="1229193"/>
            <a:ext cx="10515600" cy="4947770"/>
          </a:xfrm>
        </p:spPr>
        <p:txBody>
          <a:bodyPr/>
          <a:lstStyle/>
          <a:p>
            <a:pPr algn="justLow">
              <a:lnSpc>
                <a:spcPct val="150000"/>
              </a:lnSpc>
            </a:pPr>
            <a:r>
              <a:rPr lang="en-US" sz="2200" dirty="0">
                <a:solidFill>
                  <a:srgbClr val="000000"/>
                </a:solidFill>
                <a:latin typeface="Verdana" panose="020B0604030504040204" pitchFamily="34" charset="0"/>
              </a:rPr>
              <a:t>Membership operators are used to test if a sequence is presented in an object:</a:t>
            </a:r>
          </a:p>
          <a:p>
            <a:endParaRPr lang="en-US" dirty="0"/>
          </a:p>
        </p:txBody>
      </p:sp>
      <p:pic>
        <p:nvPicPr>
          <p:cNvPr id="5" name="Picture 4">
            <a:extLst>
              <a:ext uri="{FF2B5EF4-FFF2-40B4-BE49-F238E27FC236}">
                <a16:creationId xmlns:a16="http://schemas.microsoft.com/office/drawing/2014/main" id="{59A8E5AF-5A58-6ACB-61FE-CC7CDB152418}"/>
              </a:ext>
            </a:extLst>
          </p:cNvPr>
          <p:cNvPicPr>
            <a:picLocks noChangeAspect="1"/>
          </p:cNvPicPr>
          <p:nvPr/>
        </p:nvPicPr>
        <p:blipFill>
          <a:blip r:embed="rId2"/>
          <a:stretch>
            <a:fillRect/>
          </a:stretch>
        </p:blipFill>
        <p:spPr>
          <a:xfrm>
            <a:off x="984766" y="2338466"/>
            <a:ext cx="10222467" cy="4154408"/>
          </a:xfrm>
          <a:prstGeom prst="rect">
            <a:avLst/>
          </a:prstGeom>
        </p:spPr>
      </p:pic>
    </p:spTree>
    <p:extLst>
      <p:ext uri="{BB962C8B-B14F-4D97-AF65-F5344CB8AC3E}">
        <p14:creationId xmlns:p14="http://schemas.microsoft.com/office/powerpoint/2010/main" val="3286059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0F6B8-C647-10C5-0FB7-49D28E8CAE5D}"/>
              </a:ext>
            </a:extLst>
          </p:cNvPr>
          <p:cNvSpPr>
            <a:spLocks noGrp="1"/>
          </p:cNvSpPr>
          <p:nvPr>
            <p:ph type="title"/>
          </p:nvPr>
        </p:nvSpPr>
        <p:spPr>
          <a:xfrm>
            <a:off x="838200" y="365126"/>
            <a:ext cx="10515600" cy="635772"/>
          </a:xfrm>
        </p:spPr>
        <p:txBody>
          <a:bodyPr>
            <a:normAutofit fontScale="90000"/>
          </a:bodyPr>
          <a:lstStyle/>
          <a:p>
            <a:r>
              <a:rPr lang="en-US" sz="36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Bitwise</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Operators</a:t>
            </a:r>
          </a:p>
        </p:txBody>
      </p:sp>
      <p:sp>
        <p:nvSpPr>
          <p:cNvPr id="3" name="Content Placeholder 2">
            <a:extLst>
              <a:ext uri="{FF2B5EF4-FFF2-40B4-BE49-F238E27FC236}">
                <a16:creationId xmlns:a16="http://schemas.microsoft.com/office/drawing/2014/main" id="{6717CD74-FE5D-022D-BAFF-76310BA8445F}"/>
              </a:ext>
            </a:extLst>
          </p:cNvPr>
          <p:cNvSpPr>
            <a:spLocks noGrp="1"/>
          </p:cNvSpPr>
          <p:nvPr>
            <p:ph idx="1"/>
          </p:nvPr>
        </p:nvSpPr>
        <p:spPr>
          <a:xfrm>
            <a:off x="838200" y="1000897"/>
            <a:ext cx="10515600" cy="5176066"/>
          </a:xfrm>
        </p:spPr>
        <p:txBody>
          <a:bodyPr>
            <a:normAutofit/>
          </a:bodyPr>
          <a:lstStyle/>
          <a:p>
            <a:r>
              <a:rPr lang="en-US" sz="2400" b="0" i="0" dirty="0">
                <a:solidFill>
                  <a:srgbClr val="000000"/>
                </a:solidFill>
                <a:effectLst/>
                <a:latin typeface="Verdana" panose="020B0604030504040204" pitchFamily="34" charset="0"/>
              </a:rPr>
              <a:t>Bitwise operators are used to compare (binary) numbers:</a:t>
            </a:r>
          </a:p>
          <a:p>
            <a:endParaRPr lang="en-US" sz="2400" dirty="0"/>
          </a:p>
        </p:txBody>
      </p:sp>
      <p:pic>
        <p:nvPicPr>
          <p:cNvPr id="5" name="Picture 4">
            <a:extLst>
              <a:ext uri="{FF2B5EF4-FFF2-40B4-BE49-F238E27FC236}">
                <a16:creationId xmlns:a16="http://schemas.microsoft.com/office/drawing/2014/main" id="{252464A2-0532-DAB9-3E99-B20831D69C60}"/>
              </a:ext>
            </a:extLst>
          </p:cNvPr>
          <p:cNvPicPr>
            <a:picLocks noChangeAspect="1"/>
          </p:cNvPicPr>
          <p:nvPr/>
        </p:nvPicPr>
        <p:blipFill>
          <a:blip r:embed="rId2"/>
          <a:stretch>
            <a:fillRect/>
          </a:stretch>
        </p:blipFill>
        <p:spPr>
          <a:xfrm>
            <a:off x="524656" y="1383951"/>
            <a:ext cx="10829143" cy="5286672"/>
          </a:xfrm>
          <a:prstGeom prst="rect">
            <a:avLst/>
          </a:prstGeom>
        </p:spPr>
      </p:pic>
    </p:spTree>
    <p:extLst>
      <p:ext uri="{BB962C8B-B14F-4D97-AF65-F5344CB8AC3E}">
        <p14:creationId xmlns:p14="http://schemas.microsoft.com/office/powerpoint/2010/main" val="14346325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45CD8-E00C-751A-66A1-69C681900854}"/>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BEA361CE-A0E3-2020-B8C3-9F2DA53EA7F9}"/>
              </a:ext>
            </a:extLst>
          </p:cNvPr>
          <p:cNvSpPr>
            <a:spLocks noGrp="1"/>
          </p:cNvSpPr>
          <p:nvPr>
            <p:ph idx="1"/>
          </p:nvPr>
        </p:nvSpPr>
        <p:spPr/>
        <p:txBody>
          <a:bodyPr/>
          <a:lstStyle/>
          <a:p>
            <a:r>
              <a:rPr lang="en-US" dirty="0">
                <a:hlinkClick r:id="rId2"/>
              </a:rPr>
              <a:t>Python Tutorial (w3schools.com)</a:t>
            </a:r>
            <a:endParaRPr lang="en-US" dirty="0"/>
          </a:p>
        </p:txBody>
      </p:sp>
    </p:spTree>
    <p:extLst>
      <p:ext uri="{BB962C8B-B14F-4D97-AF65-F5344CB8AC3E}">
        <p14:creationId xmlns:p14="http://schemas.microsoft.com/office/powerpoint/2010/main" val="461257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C575A-504E-A0DA-BCEE-C33A82C605FE}"/>
              </a:ext>
            </a:extLst>
          </p:cNvPr>
          <p:cNvSpPr>
            <a:spLocks noGrp="1"/>
          </p:cNvSpPr>
          <p:nvPr>
            <p:ph type="title"/>
          </p:nvPr>
        </p:nvSpPr>
        <p:spPr/>
        <p:txBody>
          <a:bodyPr/>
          <a:lstStyle/>
          <a:p>
            <a:r>
              <a:rPr lang="en-US" sz="36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Install</a:t>
            </a:r>
            <a:br>
              <a:rPr lang="en-US" b="0" i="0" dirty="0">
                <a:solidFill>
                  <a:srgbClr val="000000"/>
                </a:solidFill>
                <a:effectLst/>
                <a:latin typeface="Segoe UI" panose="020B0502040204020203" pitchFamily="34" charset="0"/>
              </a:rPr>
            </a:br>
            <a:endParaRPr lang="en-US" dirty="0"/>
          </a:p>
        </p:txBody>
      </p:sp>
      <p:sp>
        <p:nvSpPr>
          <p:cNvPr id="3" name="Content Placeholder 2">
            <a:extLst>
              <a:ext uri="{FF2B5EF4-FFF2-40B4-BE49-F238E27FC236}">
                <a16:creationId xmlns:a16="http://schemas.microsoft.com/office/drawing/2014/main" id="{CDD87465-2049-DF14-224B-DEDA058A4EBA}"/>
              </a:ext>
            </a:extLst>
          </p:cNvPr>
          <p:cNvSpPr>
            <a:spLocks noGrp="1"/>
          </p:cNvSpPr>
          <p:nvPr>
            <p:ph idx="1"/>
          </p:nvPr>
        </p:nvSpPr>
        <p:spPr>
          <a:xfrm>
            <a:off x="838200" y="1214203"/>
            <a:ext cx="10515600" cy="4962760"/>
          </a:xfrm>
        </p:spPr>
        <p:txBody>
          <a:bodyPr/>
          <a:lstStyle/>
          <a:p>
            <a:pPr algn="justLow">
              <a:lnSpc>
                <a:spcPct val="150000"/>
              </a:lnSpc>
            </a:pPr>
            <a:r>
              <a:rPr lang="en-US" sz="2400" dirty="0">
                <a:solidFill>
                  <a:srgbClr val="000000"/>
                </a:solidFill>
                <a:latin typeface="Verdana" panose="020B0604030504040204" pitchFamily="34" charset="0"/>
              </a:rPr>
              <a:t>Many PCs and Macs will have python already installed.</a:t>
            </a:r>
          </a:p>
          <a:p>
            <a:pPr algn="justLow">
              <a:lnSpc>
                <a:spcPct val="150000"/>
              </a:lnSpc>
            </a:pPr>
            <a:r>
              <a:rPr lang="en-US" sz="2400" dirty="0">
                <a:solidFill>
                  <a:srgbClr val="000000"/>
                </a:solidFill>
                <a:latin typeface="Verdana" panose="020B0604030504040204" pitchFamily="34" charset="0"/>
              </a:rPr>
              <a:t>To check if you have python installed on a Windows PC, search in the start bar for Python or run the following on the Command Line (cmd.exe):</a:t>
            </a:r>
          </a:p>
          <a:p>
            <a:pPr marL="0" indent="0" algn="justLow">
              <a:lnSpc>
                <a:spcPct val="130000"/>
              </a:lnSpc>
              <a:buNone/>
            </a:pPr>
            <a:endParaRPr lang="en-US" sz="2100" dirty="0">
              <a:solidFill>
                <a:srgbClr val="000000"/>
              </a:solidFill>
              <a:latin typeface="Verdana" panose="020B0604030504040204" pitchFamily="34" charset="0"/>
            </a:endParaRPr>
          </a:p>
          <a:p>
            <a:pPr marL="457200" lvl="1" indent="0">
              <a:buNone/>
            </a:pPr>
            <a:r>
              <a:rPr lang="en-US" b="0" i="0" dirty="0">
                <a:solidFill>
                  <a:srgbClr val="FF0000"/>
                </a:solidFill>
                <a:effectLst/>
                <a:latin typeface="Consolas" panose="020B0609020204030204" pitchFamily="49" charset="0"/>
              </a:rPr>
              <a:t>C:\Users\</a:t>
            </a:r>
            <a:r>
              <a:rPr lang="en-US" b="0" i="1" dirty="0">
                <a:solidFill>
                  <a:srgbClr val="FF0000"/>
                </a:solidFill>
                <a:effectLst/>
                <a:latin typeface="Consolas" panose="020B0609020204030204" pitchFamily="49" charset="0"/>
              </a:rPr>
              <a:t>Your Name</a:t>
            </a:r>
            <a:r>
              <a:rPr lang="en-US" b="0" i="0" dirty="0">
                <a:solidFill>
                  <a:srgbClr val="FF0000"/>
                </a:solidFill>
                <a:effectLst/>
                <a:latin typeface="Consolas" panose="020B0609020204030204" pitchFamily="49" charset="0"/>
              </a:rPr>
              <a:t>&gt;</a:t>
            </a:r>
            <a:r>
              <a:rPr lang="en-US" b="0" i="0" dirty="0">
                <a:solidFill>
                  <a:srgbClr val="7030A0"/>
                </a:solidFill>
                <a:effectLst/>
                <a:latin typeface="Consolas" panose="020B0609020204030204" pitchFamily="49" charset="0"/>
              </a:rPr>
              <a:t>python --version</a:t>
            </a:r>
            <a:endParaRPr lang="en-US" dirty="0">
              <a:solidFill>
                <a:srgbClr val="7030A0"/>
              </a:solidFill>
            </a:endParaRPr>
          </a:p>
        </p:txBody>
      </p:sp>
    </p:spTree>
    <p:extLst>
      <p:ext uri="{BB962C8B-B14F-4D97-AF65-F5344CB8AC3E}">
        <p14:creationId xmlns:p14="http://schemas.microsoft.com/office/powerpoint/2010/main" val="3737534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6DFE2-60A6-EBEC-76FD-4E6E60FE54D0}"/>
              </a:ext>
            </a:extLst>
          </p:cNvPr>
          <p:cNvSpPr>
            <a:spLocks noGrp="1"/>
          </p:cNvSpPr>
          <p:nvPr>
            <p:ph type="title"/>
          </p:nvPr>
        </p:nvSpPr>
        <p:spPr/>
        <p:txBody>
          <a:bodyPr/>
          <a:lstStyle/>
          <a:p>
            <a:pPr algn="l"/>
            <a:r>
              <a:rPr lang="en-US" sz="3600" b="1" dirty="0">
                <a:solidFill>
                  <a:srgbClr val="000000"/>
                </a:solidFill>
                <a:latin typeface="Segoe UI" panose="020B0502040204020203" pitchFamily="34" charset="0"/>
              </a:rPr>
              <a:t>Python</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QuickStart</a:t>
            </a:r>
          </a:p>
        </p:txBody>
      </p:sp>
      <p:sp>
        <p:nvSpPr>
          <p:cNvPr id="3" name="Content Placeholder 2">
            <a:extLst>
              <a:ext uri="{FF2B5EF4-FFF2-40B4-BE49-F238E27FC236}">
                <a16:creationId xmlns:a16="http://schemas.microsoft.com/office/drawing/2014/main" id="{D19BAF0F-BD5F-2928-BEDA-2BCE4A3BD4EA}"/>
              </a:ext>
            </a:extLst>
          </p:cNvPr>
          <p:cNvSpPr>
            <a:spLocks noGrp="1"/>
          </p:cNvSpPr>
          <p:nvPr>
            <p:ph idx="1"/>
          </p:nvPr>
        </p:nvSpPr>
        <p:spPr>
          <a:xfrm>
            <a:off x="838200" y="1403498"/>
            <a:ext cx="10515600" cy="5089377"/>
          </a:xfrm>
        </p:spPr>
        <p:txBody>
          <a:bodyPr>
            <a:normAutofit/>
          </a:bodyPr>
          <a:lstStyle/>
          <a:p>
            <a:pPr algn="justLow">
              <a:lnSpc>
                <a:spcPct val="150000"/>
              </a:lnSpc>
            </a:pPr>
            <a:r>
              <a:rPr lang="en-US" sz="2400" dirty="0">
                <a:solidFill>
                  <a:srgbClr val="000000"/>
                </a:solidFill>
                <a:latin typeface="Verdana" panose="020B0604030504040204" pitchFamily="34" charset="0"/>
              </a:rPr>
              <a:t>Python is an interpreted programming language, this means that as a developer you write Python (.</a:t>
            </a:r>
            <a:r>
              <a:rPr lang="en-US" sz="2400" dirty="0" err="1">
                <a:solidFill>
                  <a:srgbClr val="000000"/>
                </a:solidFill>
                <a:latin typeface="Verdana" panose="020B0604030504040204" pitchFamily="34" charset="0"/>
              </a:rPr>
              <a:t>py</a:t>
            </a:r>
            <a:r>
              <a:rPr lang="en-US" sz="2400" dirty="0">
                <a:solidFill>
                  <a:srgbClr val="000000"/>
                </a:solidFill>
                <a:latin typeface="Verdana" panose="020B0604030504040204" pitchFamily="34" charset="0"/>
              </a:rPr>
              <a:t>) files in a text editor and then put those files into the python interpreter to be executed.</a:t>
            </a:r>
          </a:p>
          <a:p>
            <a:pPr algn="justLow">
              <a:lnSpc>
                <a:spcPct val="150000"/>
              </a:lnSpc>
            </a:pPr>
            <a:r>
              <a:rPr lang="en-US" sz="2400" dirty="0">
                <a:solidFill>
                  <a:srgbClr val="000000"/>
                </a:solidFill>
                <a:latin typeface="Verdana" panose="020B0604030504040204" pitchFamily="34" charset="0"/>
              </a:rPr>
              <a:t> Suppose the name of your python file "helloworld.py", it has:</a:t>
            </a:r>
          </a:p>
          <a:p>
            <a:pPr marL="457200" lvl="1" indent="0">
              <a:buNone/>
            </a:pPr>
            <a:r>
              <a:rPr lang="en-US" b="0" i="0" dirty="0">
                <a:solidFill>
                  <a:srgbClr val="0000CD"/>
                </a:solidFill>
                <a:effectLst/>
                <a:latin typeface="Consolas" panose="020B0609020204030204" pitchFamily="49" charset="0"/>
              </a:rPr>
              <a:t>print</a:t>
            </a:r>
            <a:r>
              <a:rPr lang="en-US" b="0" i="0" dirty="0">
                <a:solidFill>
                  <a:srgbClr val="000000"/>
                </a:solidFill>
                <a:effectLst/>
                <a:latin typeface="Consolas" panose="020B0609020204030204" pitchFamily="49" charset="0"/>
              </a:rPr>
              <a:t>(</a:t>
            </a:r>
            <a:r>
              <a:rPr lang="en-US" b="0" i="0" dirty="0">
                <a:solidFill>
                  <a:srgbClr val="A52A2A"/>
                </a:solidFill>
                <a:effectLst/>
                <a:latin typeface="Consolas" panose="020B0609020204030204" pitchFamily="49" charset="0"/>
              </a:rPr>
              <a:t>"Hello, World!"</a:t>
            </a:r>
            <a:r>
              <a:rPr lang="en-US" b="0" i="0" dirty="0">
                <a:solidFill>
                  <a:srgbClr val="000000"/>
                </a:solidFill>
                <a:effectLst/>
                <a:latin typeface="Consolas" panose="020B0609020204030204" pitchFamily="49" charset="0"/>
              </a:rPr>
              <a:t>)</a:t>
            </a:r>
          </a:p>
          <a:p>
            <a:pPr algn="justLow">
              <a:lnSpc>
                <a:spcPct val="150000"/>
              </a:lnSpc>
            </a:pPr>
            <a:r>
              <a:rPr lang="en-US" sz="2400" dirty="0">
                <a:solidFill>
                  <a:srgbClr val="000000"/>
                </a:solidFill>
                <a:latin typeface="Verdana" panose="020B0604030504040204" pitchFamily="34" charset="0"/>
              </a:rPr>
              <a:t>The way to run a python file is like this on the command line:</a:t>
            </a:r>
          </a:p>
          <a:p>
            <a:pPr marL="457200" lvl="1" indent="0">
              <a:buNone/>
            </a:pPr>
            <a:r>
              <a:rPr lang="en-US" dirty="0">
                <a:solidFill>
                  <a:srgbClr val="FF0000"/>
                </a:solidFill>
                <a:latin typeface="Consolas" panose="020B0609020204030204" pitchFamily="49" charset="0"/>
              </a:rPr>
              <a:t>C:\Users\Your Name&gt;</a:t>
            </a:r>
            <a:r>
              <a:rPr lang="en-US" dirty="0">
                <a:solidFill>
                  <a:srgbClr val="7030A0"/>
                </a:solidFill>
                <a:latin typeface="Consolas" panose="020B0609020204030204" pitchFamily="49" charset="0"/>
              </a:rPr>
              <a:t>python helloworld.py</a:t>
            </a:r>
          </a:p>
          <a:p>
            <a:pPr algn="justLow">
              <a:lnSpc>
                <a:spcPct val="150000"/>
              </a:lnSpc>
            </a:pPr>
            <a:r>
              <a:rPr lang="en-US" sz="2400" dirty="0">
                <a:solidFill>
                  <a:srgbClr val="000000"/>
                </a:solidFill>
                <a:latin typeface="Verdana" panose="020B0604030504040204" pitchFamily="34" charset="0"/>
              </a:rPr>
              <a:t>The output should read:</a:t>
            </a:r>
          </a:p>
          <a:p>
            <a:pPr marL="457200" lvl="1" indent="0">
              <a:buNone/>
            </a:pPr>
            <a:r>
              <a:rPr lang="en-US" dirty="0">
                <a:solidFill>
                  <a:srgbClr val="FF0000"/>
                </a:solidFill>
                <a:latin typeface="Consolas" panose="020B0609020204030204" pitchFamily="49" charset="0"/>
              </a:rPr>
              <a:t>Hello, World!</a:t>
            </a:r>
          </a:p>
          <a:p>
            <a:pPr algn="justLow">
              <a:lnSpc>
                <a:spcPct val="130000"/>
              </a:lnSpc>
            </a:pPr>
            <a:endParaRPr lang="en-US" sz="2400" dirty="0">
              <a:solidFill>
                <a:srgbClr val="FF0000"/>
              </a:solidFill>
              <a:latin typeface="Consolas" panose="020B0609020204030204" pitchFamily="49" charset="0"/>
            </a:endParaRPr>
          </a:p>
          <a:p>
            <a:pPr algn="justLow">
              <a:lnSpc>
                <a:spcPct val="130000"/>
              </a:lnSpc>
            </a:pPr>
            <a:endParaRPr lang="en-US" sz="2100" dirty="0">
              <a:solidFill>
                <a:srgbClr val="000000"/>
              </a:solidFill>
              <a:latin typeface="Verdana" panose="020B0604030504040204" pitchFamily="34" charset="0"/>
            </a:endParaRPr>
          </a:p>
          <a:p>
            <a:endParaRPr lang="en-US" sz="2400" dirty="0">
              <a:solidFill>
                <a:srgbClr val="FF0000"/>
              </a:solidFill>
            </a:endParaRPr>
          </a:p>
          <a:p>
            <a:endParaRPr lang="en-US" sz="2400" dirty="0">
              <a:solidFill>
                <a:srgbClr val="FF0000"/>
              </a:solidFill>
            </a:endParaRPr>
          </a:p>
        </p:txBody>
      </p:sp>
    </p:spTree>
    <p:extLst>
      <p:ext uri="{BB962C8B-B14F-4D97-AF65-F5344CB8AC3E}">
        <p14:creationId xmlns:p14="http://schemas.microsoft.com/office/powerpoint/2010/main" val="1679636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5D43E-8B84-EB5B-57C5-9B1A5C2F21C5}"/>
              </a:ext>
            </a:extLst>
          </p:cNvPr>
          <p:cNvSpPr>
            <a:spLocks noGrp="1"/>
          </p:cNvSpPr>
          <p:nvPr>
            <p:ph type="title"/>
          </p:nvPr>
        </p:nvSpPr>
        <p:spPr>
          <a:xfrm>
            <a:off x="344774" y="144072"/>
            <a:ext cx="10515600" cy="804108"/>
          </a:xfrm>
        </p:spPr>
        <p:txBody>
          <a:bodyPr/>
          <a:lstStyle/>
          <a:p>
            <a:r>
              <a:rPr lang="en-US" sz="3600" b="1" dirty="0">
                <a:solidFill>
                  <a:srgbClr val="000000"/>
                </a:solidFill>
                <a:latin typeface="Segoe UI" panose="020B0502040204020203" pitchFamily="34" charset="0"/>
              </a:rPr>
              <a:t>The</a:t>
            </a:r>
            <a:r>
              <a:rPr lang="en-US" b="0" i="0" dirty="0">
                <a:solidFill>
                  <a:srgbClr val="000000"/>
                </a:solidFill>
                <a:effectLst/>
                <a:latin typeface="Segoe UI" panose="020B0502040204020203" pitchFamily="34" charset="0"/>
              </a:rPr>
              <a:t> </a:t>
            </a:r>
            <a:r>
              <a:rPr lang="en-US" sz="3600" b="1" dirty="0">
                <a:solidFill>
                  <a:srgbClr val="000000"/>
                </a:solidFill>
                <a:latin typeface="Segoe UI" panose="020B0502040204020203" pitchFamily="34" charset="0"/>
              </a:rPr>
              <a:t>Python Command Line</a:t>
            </a:r>
          </a:p>
        </p:txBody>
      </p:sp>
      <p:sp>
        <p:nvSpPr>
          <p:cNvPr id="3" name="Content Placeholder 2">
            <a:extLst>
              <a:ext uri="{FF2B5EF4-FFF2-40B4-BE49-F238E27FC236}">
                <a16:creationId xmlns:a16="http://schemas.microsoft.com/office/drawing/2014/main" id="{B9D7CAA8-55DF-B16A-2B3A-00E573F5C78D}"/>
              </a:ext>
            </a:extLst>
          </p:cNvPr>
          <p:cNvSpPr>
            <a:spLocks noGrp="1"/>
          </p:cNvSpPr>
          <p:nvPr>
            <p:ph idx="1"/>
          </p:nvPr>
        </p:nvSpPr>
        <p:spPr>
          <a:xfrm>
            <a:off x="344774" y="1113072"/>
            <a:ext cx="11557416" cy="5435964"/>
          </a:xfrm>
        </p:spPr>
        <p:txBody>
          <a:bodyPr>
            <a:normAutofit fontScale="62500" lnSpcReduction="20000"/>
          </a:bodyPr>
          <a:lstStyle/>
          <a:p>
            <a:pPr algn="justLow">
              <a:lnSpc>
                <a:spcPct val="170000"/>
              </a:lnSpc>
            </a:pPr>
            <a:r>
              <a:rPr lang="en-US" sz="3100" dirty="0">
                <a:solidFill>
                  <a:srgbClr val="000000"/>
                </a:solidFill>
                <a:latin typeface="Verdana" panose="020B0604030504040204" pitchFamily="34" charset="0"/>
              </a:rPr>
              <a:t>To test a short amount of code in python sometimes it is quickest and easiest not to write the code in a file. This is made possible because Python can be run as a command line itself.</a:t>
            </a:r>
          </a:p>
          <a:p>
            <a:pPr algn="justLow">
              <a:lnSpc>
                <a:spcPct val="170000"/>
              </a:lnSpc>
            </a:pPr>
            <a:r>
              <a:rPr lang="en-US" sz="3100" dirty="0">
                <a:solidFill>
                  <a:srgbClr val="000000"/>
                </a:solidFill>
                <a:latin typeface="Verdana" panose="020B0604030504040204" pitchFamily="34" charset="0"/>
              </a:rPr>
              <a:t>Type the following on the Windows, Mac or Linux command line:</a:t>
            </a:r>
          </a:p>
          <a:p>
            <a:pPr marL="457200" lvl="1" indent="0" algn="justLow">
              <a:lnSpc>
                <a:spcPct val="150000"/>
              </a:lnSpc>
              <a:buNone/>
            </a:pPr>
            <a:r>
              <a:rPr lang="en-US" sz="3800" dirty="0">
                <a:solidFill>
                  <a:srgbClr val="FF0000"/>
                </a:solidFill>
                <a:latin typeface="Consolas" panose="020B0609020204030204" pitchFamily="49" charset="0"/>
              </a:rPr>
              <a:t>C:\Users\Your Name&gt;</a:t>
            </a:r>
            <a:r>
              <a:rPr lang="en-US" sz="3800" dirty="0">
                <a:solidFill>
                  <a:srgbClr val="7030A0"/>
                </a:solidFill>
                <a:latin typeface="Consolas" panose="020B0609020204030204" pitchFamily="49" charset="0"/>
              </a:rPr>
              <a:t>python</a:t>
            </a:r>
          </a:p>
          <a:p>
            <a:pPr algn="justLow">
              <a:lnSpc>
                <a:spcPct val="170000"/>
              </a:lnSpc>
            </a:pPr>
            <a:r>
              <a:rPr lang="en-US" sz="3100" dirty="0">
                <a:solidFill>
                  <a:srgbClr val="000000"/>
                </a:solidFill>
                <a:latin typeface="Verdana" panose="020B0604030504040204" pitchFamily="34" charset="0"/>
              </a:rPr>
              <a:t>Or, if the "python" command did not work, you can try "</a:t>
            </a:r>
            <a:r>
              <a:rPr lang="en-US" sz="3100" dirty="0" err="1">
                <a:solidFill>
                  <a:srgbClr val="000000"/>
                </a:solidFill>
                <a:latin typeface="Verdana" panose="020B0604030504040204" pitchFamily="34" charset="0"/>
              </a:rPr>
              <a:t>py</a:t>
            </a:r>
            <a:r>
              <a:rPr lang="en-US" sz="3100" dirty="0">
                <a:solidFill>
                  <a:srgbClr val="000000"/>
                </a:solidFill>
                <a:latin typeface="Verdana" panose="020B0604030504040204" pitchFamily="34" charset="0"/>
              </a:rPr>
              <a:t>":</a:t>
            </a:r>
          </a:p>
          <a:p>
            <a:pPr marL="457200" lvl="1" indent="0" algn="justLow">
              <a:lnSpc>
                <a:spcPct val="150000"/>
              </a:lnSpc>
              <a:buNone/>
            </a:pPr>
            <a:r>
              <a:rPr lang="en-US" sz="3800" dirty="0">
                <a:solidFill>
                  <a:srgbClr val="FF0000"/>
                </a:solidFill>
                <a:latin typeface="Consolas" panose="020B0609020204030204" pitchFamily="49" charset="0"/>
              </a:rPr>
              <a:t>C:\Users\Your Name&gt;</a:t>
            </a:r>
            <a:r>
              <a:rPr lang="en-US" sz="3800" dirty="0" err="1">
                <a:solidFill>
                  <a:srgbClr val="7030A0"/>
                </a:solidFill>
                <a:latin typeface="Consolas" panose="020B0609020204030204" pitchFamily="49" charset="0"/>
              </a:rPr>
              <a:t>py</a:t>
            </a:r>
            <a:endParaRPr lang="en-US" sz="3800" dirty="0">
              <a:solidFill>
                <a:srgbClr val="7030A0"/>
              </a:solidFill>
              <a:latin typeface="Consolas" panose="020B0609020204030204" pitchFamily="49" charset="0"/>
            </a:endParaRPr>
          </a:p>
          <a:p>
            <a:pPr algn="justLow">
              <a:lnSpc>
                <a:spcPct val="170000"/>
              </a:lnSpc>
            </a:pPr>
            <a:r>
              <a:rPr lang="en-US" sz="3100" dirty="0">
                <a:solidFill>
                  <a:srgbClr val="000000"/>
                </a:solidFill>
                <a:latin typeface="Verdana" panose="020B0604030504040204" pitchFamily="34" charset="0"/>
              </a:rPr>
              <a:t>Whenever you are done in the python command line, you can simply type the following to quit the python command line interface:</a:t>
            </a:r>
          </a:p>
          <a:p>
            <a:pPr marL="457200" lvl="1" indent="0" algn="justLow">
              <a:lnSpc>
                <a:spcPct val="150000"/>
              </a:lnSpc>
              <a:buNone/>
            </a:pPr>
            <a:r>
              <a:rPr lang="en-US" sz="3800" dirty="0">
                <a:solidFill>
                  <a:srgbClr val="FF0000"/>
                </a:solidFill>
                <a:latin typeface="Consolas" panose="020B0609020204030204" pitchFamily="49" charset="0"/>
              </a:rPr>
              <a:t>exit()</a:t>
            </a:r>
          </a:p>
        </p:txBody>
      </p:sp>
      <p:pic>
        <p:nvPicPr>
          <p:cNvPr id="5" name="Picture 4">
            <a:extLst>
              <a:ext uri="{FF2B5EF4-FFF2-40B4-BE49-F238E27FC236}">
                <a16:creationId xmlns:a16="http://schemas.microsoft.com/office/drawing/2014/main" id="{B25FDF6D-B7DB-7093-4B08-0143583A042A}"/>
              </a:ext>
            </a:extLst>
          </p:cNvPr>
          <p:cNvPicPr>
            <a:picLocks noChangeAspect="1"/>
          </p:cNvPicPr>
          <p:nvPr/>
        </p:nvPicPr>
        <p:blipFill>
          <a:blip r:embed="rId2"/>
          <a:stretch>
            <a:fillRect/>
          </a:stretch>
        </p:blipFill>
        <p:spPr>
          <a:xfrm>
            <a:off x="8209612" y="3429000"/>
            <a:ext cx="3692578" cy="1315387"/>
          </a:xfrm>
          <a:prstGeom prst="rect">
            <a:avLst/>
          </a:prstGeom>
        </p:spPr>
      </p:pic>
    </p:spTree>
    <p:extLst>
      <p:ext uri="{BB962C8B-B14F-4D97-AF65-F5344CB8AC3E}">
        <p14:creationId xmlns:p14="http://schemas.microsoft.com/office/powerpoint/2010/main" val="553738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1081</TotalTime>
  <Words>3847</Words>
  <Application>Microsoft Office PowerPoint</Application>
  <PresentationFormat>Widescreen</PresentationFormat>
  <Paragraphs>311</Paragraphs>
  <Slides>63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63</vt:i4>
      </vt:variant>
    </vt:vector>
  </HeadingPairs>
  <TitlesOfParts>
    <vt:vector size="70" baseType="lpstr">
      <vt:lpstr>Arial</vt:lpstr>
      <vt:lpstr>Calibri</vt:lpstr>
      <vt:lpstr>Calibri Light</vt:lpstr>
      <vt:lpstr>Consolas</vt:lpstr>
      <vt:lpstr>Segoe UI</vt:lpstr>
      <vt:lpstr>Verdana</vt:lpstr>
      <vt:lpstr>Office Theme</vt:lpstr>
      <vt:lpstr>Python Introduction </vt:lpstr>
      <vt:lpstr>What is Python?</vt:lpstr>
      <vt:lpstr>What can Python do?</vt:lpstr>
      <vt:lpstr>Why Python?</vt:lpstr>
      <vt:lpstr>Where to write Python code?</vt:lpstr>
      <vt:lpstr>Python Syntax compared to other programming languages</vt:lpstr>
      <vt:lpstr>Python Install </vt:lpstr>
      <vt:lpstr>Python QuickStart</vt:lpstr>
      <vt:lpstr>The Python Command Line</vt:lpstr>
      <vt:lpstr>Python Indentation</vt:lpstr>
      <vt:lpstr>PowerPoint Presentation</vt:lpstr>
      <vt:lpstr>Python Comments</vt:lpstr>
      <vt:lpstr>PowerPoint Presentation</vt:lpstr>
      <vt:lpstr>Multi Line Comments</vt:lpstr>
      <vt:lpstr>PowerPoint Presentation</vt:lpstr>
      <vt:lpstr>Python Variables</vt:lpstr>
      <vt:lpstr>PowerPoint Presentation</vt:lpstr>
      <vt:lpstr>Casting</vt:lpstr>
      <vt:lpstr>Single or Double Quotes?</vt:lpstr>
      <vt:lpstr>Case-Sensitive</vt:lpstr>
      <vt:lpstr>Python - Variable Names</vt:lpstr>
      <vt:lpstr>PowerPoint Presentation</vt:lpstr>
      <vt:lpstr>Multi Words Variable Names</vt:lpstr>
      <vt:lpstr>Python Variables - Assign Multiple Values</vt:lpstr>
      <vt:lpstr>One Value to Multiple Variables</vt:lpstr>
      <vt:lpstr>Unpack a Collection</vt:lpstr>
      <vt:lpstr>Output Variables</vt:lpstr>
      <vt:lpstr>PowerPoint Presentation</vt:lpstr>
      <vt:lpstr>PowerPoint Presentation</vt:lpstr>
      <vt:lpstr>Python - Global Variables</vt:lpstr>
      <vt:lpstr>PowerPoint Presentation</vt:lpstr>
      <vt:lpstr>The global Keyword</vt:lpstr>
      <vt:lpstr>PowerPoint Presentation</vt:lpstr>
      <vt:lpstr>Python Data Types</vt:lpstr>
      <vt:lpstr>Getting the Data Type</vt:lpstr>
      <vt:lpstr>PowerPoint Presentation</vt:lpstr>
      <vt:lpstr>Setting the Specific Data Type</vt:lpstr>
      <vt:lpstr>Python Numbers</vt:lpstr>
      <vt:lpstr>int</vt:lpstr>
      <vt:lpstr>Float</vt:lpstr>
      <vt:lpstr>PowerPoint Presentation</vt:lpstr>
      <vt:lpstr>Complex</vt:lpstr>
      <vt:lpstr>Type Conversion</vt:lpstr>
      <vt:lpstr>Random Number</vt:lpstr>
      <vt:lpstr>Python Casting</vt:lpstr>
      <vt:lpstr>Example</vt:lpstr>
      <vt:lpstr>Python User Input</vt:lpstr>
      <vt:lpstr>PowerPoint Presentation</vt:lpstr>
      <vt:lpstr>Python Booleans</vt:lpstr>
      <vt:lpstr>PowerPoint Presentation</vt:lpstr>
      <vt:lpstr>bool() function</vt:lpstr>
      <vt:lpstr>PowerPoint Presentation</vt:lpstr>
      <vt:lpstr>PowerPoint Presentation</vt:lpstr>
      <vt:lpstr>PowerPoint Presentation</vt:lpstr>
      <vt:lpstr>Python Operators</vt:lpstr>
      <vt:lpstr>Python Arithmetic Operators</vt:lpstr>
      <vt:lpstr>Python Assignment Operators</vt:lpstr>
      <vt:lpstr>Python Comparison Operators</vt:lpstr>
      <vt:lpstr>Python Logical Operators</vt:lpstr>
      <vt:lpstr>Python Identity Operators</vt:lpstr>
      <vt:lpstr>Python Membership Operators</vt:lpstr>
      <vt:lpstr>Python Bitwise Operators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Python Introduction </dc:title>
  <dc:creator>Mohammad Klaib</dc:creator>
  <cp:lastModifiedBy>Mohammad Klaib</cp:lastModifiedBy>
  <cp:revision>226</cp:revision>
  <dcterms:created xsi:type="dcterms:W3CDTF">2022-10-16T05:14:17Z</dcterms:created>
  <dcterms:modified xsi:type="dcterms:W3CDTF">2022-12-01T09:40:12Z</dcterms:modified>
</cp:coreProperties>
</file>