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30" r:id="rId2"/>
    <p:sldId id="349" r:id="rId3"/>
    <p:sldId id="350" r:id="rId4"/>
    <p:sldId id="352" r:id="rId5"/>
    <p:sldId id="351" r:id="rId6"/>
    <p:sldId id="354" r:id="rId7"/>
    <p:sldId id="353" r:id="rId8"/>
    <p:sldId id="357" r:id="rId9"/>
    <p:sldId id="362" r:id="rId10"/>
    <p:sldId id="356" r:id="rId11"/>
    <p:sldId id="361" r:id="rId12"/>
    <p:sldId id="359" r:id="rId13"/>
    <p:sldId id="360" r:id="rId14"/>
    <p:sldId id="358" r:id="rId15"/>
    <p:sldId id="355" r:id="rId16"/>
    <p:sldId id="363" r:id="rId17"/>
    <p:sldId id="368" r:id="rId18"/>
    <p:sldId id="367" r:id="rId19"/>
    <p:sldId id="366" r:id="rId20"/>
    <p:sldId id="365" r:id="rId21"/>
    <p:sldId id="364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80" r:id="rId33"/>
    <p:sldId id="379" r:id="rId34"/>
    <p:sldId id="381" r:id="rId35"/>
    <p:sldId id="382" r:id="rId36"/>
    <p:sldId id="34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845" autoAdjust="0"/>
  </p:normalViewPr>
  <p:slideViewPr>
    <p:cSldViewPr snapToGrid="0">
      <p:cViewPr varScale="1">
        <p:scale>
          <a:sx n="80" d="100"/>
          <a:sy n="80" d="100"/>
        </p:scale>
        <p:origin x="9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B2990-5362-4D42-9ED4-0519DB9D0CE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E1DE-2B17-4578-A58C-9A1EF3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6A905-FBC7-48C4-60FC-5B8E2A02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A22AA-B431-C4B4-C950-CFD34B158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A262-A11F-BA15-FE7D-466CB1F5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6630-1ED9-C51E-458D-62E988BD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6BB87-B53B-721A-45C1-3AFE53DC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8610-76AD-07B3-A95A-FB5E495E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DC9D0-2E09-2FAB-0203-AB8C8FAF5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60A1-0A4B-632A-0C2F-DAAA8CBC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4388-EEEE-DC11-E2F7-29C20ACF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05DED-592B-C3EA-5AD2-A354F60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24A00-90DD-8E21-912E-443F28EB3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2211F-E727-26A4-945F-182761C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9BB6D-6B01-833C-94C6-EC25286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3CC0-2E46-8B8E-8DB2-54070080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DE82B-7242-A08F-52BD-5B049F39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9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468F-84D0-5A6D-64C4-58044D2F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D7CD-AF79-8C02-629B-27C1D795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5E4-B27C-967E-17BC-C497F62A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2144-5AF8-AD89-C7D9-AD4EC92F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5341-0EDF-605A-9F97-AA722446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8AD-10E9-9DE2-0722-4C8D41AC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2D92D-64B1-EAD2-5FBB-58F977BBE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96E27-FB3D-9C89-5F61-88D6A75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0AD-A037-1AE6-337D-61243668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0F2-6424-E013-D5DF-FCFE15DB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2FCE-5C46-FF28-DD69-49D45D2D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2C7C-3AE1-C753-004C-2E3E8B66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5ADE-279A-1618-0182-AAC3DFDEB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28DCA-A102-F3DA-7D24-779C69E6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2C06E-56DA-4048-A8E0-40FD03B9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791A5-5EE2-D6C4-E0C2-8B0AE4FA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680D-0737-8FD5-1C80-498A1D4C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3035-DDFC-F9D8-3CC7-338407B6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59588-2574-8A52-47AE-CFBD7F896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CFF93A-D780-0948-CD76-48BF6CCDF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E2730-A9B8-3A3D-EEEB-7BE10EA8E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82C49-F719-29B2-90A8-2F4821DB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01A1F-53B0-B783-4473-383346D3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D28C7-0F7F-4C7B-5BB9-B063D72B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476-2A6E-1D5B-7A3A-7CF19886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ABC9-3929-48EA-7580-554D7043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6DE2-BC9D-7D85-9073-093D05C0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4C5F-C9B0-5D6E-76BB-A63879E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6F654-E532-645C-2FC7-A29C58D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B2D16-2036-B483-3958-132AA80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0B0F-08AA-E4A6-4FBB-439E685A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DC50-817E-48DE-7009-24FD78E1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DB8D-BD27-82D2-684C-E40371548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574E6-7C07-E159-24EB-FF8E39E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72A38-9D7D-3DF1-6129-2577B816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2619-37EF-4EE2-2486-3E5D2121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E6A9-DF28-6E31-4EBA-9FF8E237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F937-0364-53DE-1F8D-1E600C4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1D60-3C19-965E-A6A0-0F4AB565A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498-9F0C-4543-B6EF-F1E97A321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200F-485A-5524-3EFD-AB9AD385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2675-94DF-574E-FF19-47665C10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FE5A-3976-87A4-2D26-A51722BF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F3ED-BAA9-0E43-6AED-DACAC152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3C65B-0AFA-297D-44A6-8FCFD6F1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1FE7-8B80-D7A9-5A74-D9F877C2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D284-ED42-458B-88D5-8F7DDC9761EE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4A56-88E6-1E71-93F6-B2E37FC72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A3B7-DB47-5E96-8226-83F6D25A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default.a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1531"/>
          </a:xfrm>
        </p:spPr>
        <p:txBody>
          <a:bodyPr>
            <a:normAutofit/>
          </a:bodyPr>
          <a:lstStyle/>
          <a:p>
            <a:pPr algn="ctr"/>
            <a:r>
              <a:rPr lang="en-US" sz="9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9600" b="1" dirty="0">
                <a:solidFill>
                  <a:srgbClr val="000000"/>
                </a:solidFill>
                <a:latin typeface="Segoe UI" panose="020B0502040204020203" pitchFamily="34" charset="0"/>
              </a:rPr>
              <a:t>Sets</a:t>
            </a:r>
          </a:p>
        </p:txBody>
      </p:sp>
    </p:spTree>
    <p:extLst>
      <p:ext uri="{BB962C8B-B14F-4D97-AF65-F5344CB8AC3E}">
        <p14:creationId xmlns:p14="http://schemas.microsoft.com/office/powerpoint/2010/main" val="82961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FF4E6-C3E9-EEF3-F00E-2D29CA4CF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304800"/>
            <a:ext cx="11582400" cy="631613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Join Two Sets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 can use the </a:t>
            </a:r>
            <a:r>
              <a:rPr lang="en-US" b="1" dirty="0"/>
              <a:t>union() </a:t>
            </a:r>
            <a:r>
              <a:rPr lang="en-US" dirty="0"/>
              <a:t>method that returns a new set containing all items from both sets, or the </a:t>
            </a:r>
            <a:r>
              <a:rPr lang="en-US" b="1" dirty="0"/>
              <a:t>update() </a:t>
            </a:r>
            <a:r>
              <a:rPr lang="en-US" dirty="0"/>
              <a:t>method that inserts all the items from one set into another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Note: Both union() and update() will exclude any duplicate items.</a:t>
            </a:r>
            <a:endParaRPr lang="ar-JO" dirty="0"/>
          </a:p>
          <a:p>
            <a:pPr lvl="1">
              <a:lnSpc>
                <a:spcPct val="100000"/>
              </a:lnSpc>
            </a:pPr>
            <a:r>
              <a:rPr lang="en-US" dirty="0"/>
              <a:t>Example: The union() method </a:t>
            </a:r>
            <a:r>
              <a:rPr lang="en-US" dirty="0">
                <a:solidFill>
                  <a:srgbClr val="7030A0"/>
                </a:solidFill>
              </a:rPr>
              <a:t>returns a new set </a:t>
            </a:r>
            <a:r>
              <a:rPr lang="en-US" dirty="0"/>
              <a:t>with all items from both sets</a:t>
            </a:r>
          </a:p>
          <a:p>
            <a:pPr marL="1371600" lvl="3" indent="0">
              <a:lnSpc>
                <a:spcPct val="12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set1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set2 = {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set3 = set1.union(set2)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(set3)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dirty="0"/>
              <a:t>Example: The update() method inserts the items in set2 into set1:</a:t>
            </a:r>
          </a:p>
          <a:p>
            <a:pPr marL="1371600" lvl="3" indent="0">
              <a:lnSpc>
                <a:spcPct val="12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set1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set2 = {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set1.update(set2)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(set1)</a:t>
            </a:r>
            <a:endParaRPr lang="en-US" sz="2400" dirty="0"/>
          </a:p>
          <a:p>
            <a:pPr marL="457200" lvl="1" indent="0">
              <a:lnSpc>
                <a:spcPct val="120000"/>
              </a:lnSpc>
              <a:buNone/>
            </a:pPr>
            <a:endParaRPr lang="ar-JO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9429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D8714-39BE-C528-5EF9-27E4110DE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420130"/>
            <a:ext cx="10934075" cy="5756833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en-US" b="1" dirty="0"/>
              <a:t>intersection() method</a:t>
            </a:r>
            <a:endParaRPr lang="ar-JO" b="1" dirty="0"/>
          </a:p>
          <a:p>
            <a:pPr lvl="1">
              <a:lnSpc>
                <a:spcPct val="100000"/>
              </a:lnSpc>
            </a:pPr>
            <a:r>
              <a:rPr lang="en-US" dirty="0"/>
              <a:t>The intersection() method will return a new set, that only contains the items that are present in both sets.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a set that contains the items that exist in both set x, and set y</a:t>
            </a:r>
          </a:p>
          <a:p>
            <a:pPr marL="1371600" lvl="3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x.intersection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715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11E3F-7C5D-415A-422A-4D2D12078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93" y="119921"/>
            <a:ext cx="11497456" cy="6610663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difference() Method</a:t>
            </a:r>
            <a:endParaRPr lang="ar-JO" sz="2400" b="1" dirty="0"/>
          </a:p>
          <a:p>
            <a:pPr lvl="1">
              <a:lnSpc>
                <a:spcPct val="120000"/>
              </a:lnSpc>
            </a:pPr>
            <a:r>
              <a:rPr lang="en-US" dirty="0"/>
              <a:t>The difference() method returns a set that contains the difference between two sets.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Meaning: The returned set contains items that exist only in the first set, and not in both sets.</a:t>
            </a:r>
            <a:endParaRPr lang="ar-JO" dirty="0"/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a set that contains the items that only exist in set x, and not in set y: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x.difference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Reverse the first example. Return a set that contains the items that only exist in set y, and not in set x: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y.difference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244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9ED4A-8C0F-D731-0831-3220784DE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>
            <a:normAutofit/>
          </a:bodyPr>
          <a:lstStyle/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b="1" dirty="0" err="1"/>
              <a:t>symmetric_difference</a:t>
            </a:r>
            <a:r>
              <a:rPr lang="en-US" b="1" dirty="0"/>
              <a:t>() method </a:t>
            </a:r>
            <a:endParaRPr lang="ar-JO" b="1" dirty="0"/>
          </a:p>
          <a:p>
            <a:pPr lvl="1">
              <a:lnSpc>
                <a:spcPct val="110000"/>
              </a:lnSpc>
            </a:pPr>
            <a:r>
              <a:rPr lang="en-US" dirty="0"/>
              <a:t>The </a:t>
            </a:r>
            <a:r>
              <a:rPr lang="en-US" dirty="0" err="1"/>
              <a:t>symmetric_difference</a:t>
            </a:r>
            <a:r>
              <a:rPr lang="en-US" dirty="0"/>
              <a:t>() method will return a new set, that contains only the elements that are NOT present in both sets.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a set that contains all items from both sets, except items that are present in both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x.symmetric_difference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6884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B7847-701B-60F7-910E-0152458B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823" y="0"/>
            <a:ext cx="11602387" cy="6745574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 </a:t>
            </a:r>
            <a:r>
              <a:rPr lang="en-US" sz="2400" b="1" dirty="0" err="1"/>
              <a:t>issubset</a:t>
            </a:r>
            <a:r>
              <a:rPr lang="en-US" sz="2400" b="1" dirty="0"/>
              <a:t>() Method</a:t>
            </a:r>
            <a:endParaRPr lang="ar-JO" sz="2400" b="1" dirty="0"/>
          </a:p>
          <a:p>
            <a:pPr lvl="1">
              <a:lnSpc>
                <a:spcPct val="120000"/>
              </a:lnSpc>
            </a:pPr>
            <a:r>
              <a:rPr lang="en-US" dirty="0"/>
              <a:t>The </a:t>
            </a:r>
            <a:r>
              <a:rPr lang="en-US" dirty="0" err="1"/>
              <a:t>issubset</a:t>
            </a:r>
            <a:r>
              <a:rPr lang="en-US" dirty="0"/>
              <a:t>() method returns True if all items in the set exists in the specified set, otherwise it </a:t>
            </a:r>
            <a:r>
              <a:rPr lang="en-US" dirty="0" err="1"/>
              <a:t>retuns</a:t>
            </a:r>
            <a:r>
              <a:rPr lang="en-US" dirty="0"/>
              <a:t> False.</a:t>
            </a:r>
            <a:endParaRPr lang="ar-JO" dirty="0"/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True if all items in set x are present in set y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x.issubset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What if not all items are present in the specified set?</a:t>
            </a:r>
            <a:r>
              <a:rPr lang="ar-JO" dirty="0"/>
              <a:t> </a:t>
            </a:r>
            <a:r>
              <a:rPr lang="en-US" dirty="0"/>
              <a:t>Return False if not all items in set x are present in set y: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x.issubset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500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EF65-33E8-D14E-A599-5AB889BC1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832"/>
            <a:ext cx="10515600" cy="647575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 err="1"/>
              <a:t>issuperset</a:t>
            </a:r>
            <a:r>
              <a:rPr lang="en-US" sz="2400" b="1" dirty="0"/>
              <a:t>() method</a:t>
            </a:r>
            <a:endParaRPr lang="ar-JO" sz="2400" b="1" dirty="0"/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 err="1"/>
              <a:t>issuperset</a:t>
            </a:r>
            <a:r>
              <a:rPr lang="en-US" dirty="0"/>
              <a:t>() method returns True if all items in the specified set exists in the original set, otherwise it </a:t>
            </a:r>
            <a:r>
              <a:rPr lang="en-US" dirty="0" err="1"/>
              <a:t>retuns</a:t>
            </a:r>
            <a:r>
              <a:rPr lang="en-US" dirty="0"/>
              <a:t> False.</a:t>
            </a:r>
            <a:endParaRPr lang="ar-JO" dirty="0"/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True if all items set y are present in set x</a:t>
            </a:r>
            <a:endParaRPr lang="ar-JO" dirty="0"/>
          </a:p>
          <a:p>
            <a:pPr marL="914400" lvl="2" indent="0">
              <a:buNone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s-E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x.issuperset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914400" lvl="2" indent="0">
              <a:buNone/>
            </a:pPr>
            <a:endParaRPr lang="ar-JO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What if not all items are present in the specified set?</a:t>
            </a:r>
            <a:r>
              <a:rPr lang="ar-JO" dirty="0"/>
              <a:t> </a:t>
            </a:r>
            <a:r>
              <a:rPr lang="en-US" dirty="0"/>
              <a:t>Return False if not all items in set y are present in set x: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x.issuperset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2755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412C0-8931-3296-A55A-8048CD45C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813"/>
            <a:ext cx="10515600" cy="637082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err="1"/>
              <a:t>isdisjoint</a:t>
            </a:r>
            <a:r>
              <a:rPr lang="en-US" sz="2400" b="1" dirty="0"/>
              <a:t>() Method</a:t>
            </a:r>
            <a:endParaRPr lang="ar-JO" sz="2400" b="1" dirty="0"/>
          </a:p>
          <a:p>
            <a:pPr lvl="1">
              <a:lnSpc>
                <a:spcPct val="120000"/>
              </a:lnSpc>
            </a:pPr>
            <a:r>
              <a:rPr lang="en-US" dirty="0"/>
              <a:t>The </a:t>
            </a:r>
            <a:r>
              <a:rPr lang="en-US" dirty="0" err="1"/>
              <a:t>isdisjoint</a:t>
            </a:r>
            <a:r>
              <a:rPr lang="en-US" dirty="0"/>
              <a:t>() method returns True if none of the items are present in both sets, otherwise it returns False.</a:t>
            </a:r>
            <a:endParaRPr lang="ar-JO" dirty="0"/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Return True if no items in set x is present in set y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facebook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x.isdisjoint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ar-JO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  <a:r>
              <a:rPr lang="ar-JO" dirty="0"/>
              <a:t>: </a:t>
            </a:r>
            <a:r>
              <a:rPr lang="en-US" dirty="0"/>
              <a:t>What if no items are present in both sets?</a:t>
            </a:r>
            <a:r>
              <a:rPr lang="ar-JO" dirty="0"/>
              <a:t> </a:t>
            </a:r>
            <a:r>
              <a:rPr lang="en-US" dirty="0"/>
              <a:t>Return False if one or more items are present in both sets</a:t>
            </a:r>
            <a:endParaRPr lang="ar-JO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"google"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microsoft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x.isdisjoint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(z)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1889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1531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>
                <a:solidFill>
                  <a:srgbClr val="000000"/>
                </a:solidFill>
                <a:latin typeface="Segoe UI" panose="020B0502040204020203" pitchFamily="34" charset="0"/>
              </a:rPr>
              <a:t>Python Dictionaries</a:t>
            </a:r>
            <a:br>
              <a:rPr lang="en-US" sz="8000" b="1" dirty="0">
                <a:solidFill>
                  <a:srgbClr val="000000"/>
                </a:solidFill>
                <a:latin typeface="Segoe UI" panose="020B0502040204020203" pitchFamily="34" charset="0"/>
              </a:rPr>
            </a:br>
            <a:endParaRPr lang="en-US" sz="8000" b="1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627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068E-4F89-11CA-E39F-2AB556AA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Dictionaries</a:t>
            </a:r>
            <a:b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DF3BE-9E2B-ADBC-F13E-FD92527A2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1126"/>
            <a:ext cx="10856495" cy="5438274"/>
          </a:xfrm>
        </p:spPr>
        <p:txBody>
          <a:bodyPr>
            <a:noAutofit/>
          </a:bodyPr>
          <a:lstStyle/>
          <a:p>
            <a:r>
              <a:rPr lang="en-US" sz="2400" dirty="0" smtClean="0"/>
              <a:t>Dictionaries </a:t>
            </a:r>
            <a:r>
              <a:rPr lang="en-US" sz="2400" dirty="0"/>
              <a:t>are used to store data values in </a:t>
            </a:r>
            <a:r>
              <a:rPr lang="en-US" sz="2400" b="1" dirty="0" err="1">
                <a:solidFill>
                  <a:srgbClr val="FF0000"/>
                </a:solidFill>
              </a:rPr>
              <a:t>key:value</a:t>
            </a:r>
            <a:r>
              <a:rPr lang="en-US" sz="2400" dirty="0"/>
              <a:t> pairs.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dictionary is a collection which is </a:t>
            </a:r>
            <a:r>
              <a:rPr lang="en-US" sz="2400" dirty="0" smtClean="0"/>
              <a:t>ordered, </a:t>
            </a:r>
            <a:r>
              <a:rPr lang="en-US" sz="2400" dirty="0"/>
              <a:t>changeable and do not allow duplicates.</a:t>
            </a:r>
          </a:p>
          <a:p>
            <a:r>
              <a:rPr lang="en-US" sz="2400" dirty="0" smtClean="0"/>
              <a:t>Dictionaries </a:t>
            </a:r>
            <a:r>
              <a:rPr lang="en-US" sz="2400" dirty="0"/>
              <a:t>are written with curly brackets, and have keys and values:</a:t>
            </a:r>
          </a:p>
          <a:p>
            <a:r>
              <a:rPr lang="en-US" sz="2400" dirty="0" smtClean="0"/>
              <a:t>Example: Create </a:t>
            </a:r>
            <a:r>
              <a:rPr lang="en-US" sz="2400" dirty="0"/>
              <a:t>and print a </a:t>
            </a:r>
            <a:r>
              <a:rPr lang="en-US" sz="2400" dirty="0" smtClean="0"/>
              <a:t>dictionary</a:t>
            </a:r>
          </a:p>
          <a:p>
            <a:pPr marL="914400" lvl="4" indent="0">
              <a:spcBef>
                <a:spcPts val="1000"/>
              </a:spcBef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 smtClean="0"/>
          </a:p>
          <a:p>
            <a:pPr marL="228600" lvl="2">
              <a:spcBef>
                <a:spcPts val="1000"/>
              </a:spcBef>
            </a:pPr>
            <a:r>
              <a:rPr lang="en-US" sz="2400" dirty="0" smtClean="0"/>
              <a:t>Dictionary </a:t>
            </a:r>
            <a:r>
              <a:rPr lang="en-US" sz="2400" dirty="0"/>
              <a:t>items are presented in </a:t>
            </a:r>
            <a:r>
              <a:rPr lang="en-US" sz="2400" dirty="0" err="1"/>
              <a:t>key:value</a:t>
            </a:r>
            <a:r>
              <a:rPr lang="en-US" sz="2400" dirty="0"/>
              <a:t> pairs, and can be referred to by using the key name.</a:t>
            </a:r>
          </a:p>
          <a:p>
            <a:pPr marL="914400" lvl="2" indent="0">
              <a:buNone/>
            </a:pPr>
            <a:r>
              <a:rPr lang="en-US" sz="2400" dirty="0" smtClean="0"/>
              <a:t>print(</a:t>
            </a:r>
            <a:r>
              <a:rPr lang="en-US" sz="2400" dirty="0" err="1" smtClean="0"/>
              <a:t>thisdict</a:t>
            </a:r>
            <a:r>
              <a:rPr lang="en-US" sz="2400" dirty="0"/>
              <a:t>["brand"])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99472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D2AC2-6A70-6661-AB21-E321CB5E5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409074"/>
            <a:ext cx="11670632" cy="625642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Ordered or Unordered?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As of Python version 3.7, dictionaries are ordered. In Python 3.6 and earlier, dictionaries are </a:t>
            </a:r>
            <a:r>
              <a:rPr lang="en-US" dirty="0" smtClean="0"/>
              <a:t>unordered. Unordered </a:t>
            </a:r>
            <a:r>
              <a:rPr lang="en-US" dirty="0"/>
              <a:t>means that the items does not have a defined order, you cannot refer to an item by using an index.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/>
              <a:t>Changeable</a:t>
            </a:r>
            <a:endParaRPr lang="en-US" sz="2400" b="1" dirty="0"/>
          </a:p>
          <a:p>
            <a:pPr lvl="1" algn="just">
              <a:lnSpc>
                <a:spcPct val="100000"/>
              </a:lnSpc>
            </a:pPr>
            <a:r>
              <a:rPr lang="en-US" dirty="0"/>
              <a:t>Dictionaries are changeable, meaning that we can change, add or remove items after the dictionary has been created.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/>
              <a:t>Duplicates </a:t>
            </a:r>
            <a:r>
              <a:rPr lang="en-US" sz="2400" b="1" dirty="0"/>
              <a:t>Not Allowed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Dictionaries cannot have two items with the same key: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Duplicate </a:t>
            </a:r>
            <a:r>
              <a:rPr lang="en-US" dirty="0"/>
              <a:t>values will overwrite existing values</a:t>
            </a:r>
            <a:r>
              <a:rPr lang="en-US" dirty="0" smtClean="0"/>
              <a:t>:</a:t>
            </a:r>
          </a:p>
          <a:p>
            <a:pPr marL="1371600" lvl="3" indent="0">
              <a:lnSpc>
                <a:spcPct val="100000"/>
              </a:lnSpc>
              <a:buNone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2020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35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385D3-37B3-F679-F7D9-B3DFA5F73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742" y="584616"/>
            <a:ext cx="11197653" cy="60972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Set items are unordered, unchangeable, unindexed, and do not allow duplicate values.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Sets are written with curly brackets.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Unordered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Set items can appear in a different order every time you use them, and cannot be referred to by index or key.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Unchangeable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Once a set is created, you cannot change its items, but you can remove items and add new items.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Duplicates Not Allowed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Sets cannot have two items with the same value.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Example: Duplicate values will be ignored: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1804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1BEAC-536F-054D-CE8B-456C0A2F7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348916"/>
            <a:ext cx="11309684" cy="62443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Dictionary Length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determine how many items a dictionary has, use the </a:t>
            </a:r>
            <a:r>
              <a:rPr lang="en-US" b="1" dirty="0" err="1"/>
              <a:t>len</a:t>
            </a:r>
            <a:r>
              <a:rPr lang="en-US" b="1" dirty="0"/>
              <a:t>() </a:t>
            </a:r>
            <a:r>
              <a:rPr lang="en-US" dirty="0"/>
              <a:t>function: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CD"/>
                </a:solidFill>
                <a:latin typeface="Consolas" panose="020B0609020204030204" pitchFamily="49" charset="0"/>
              </a:rPr>
              <a:t>len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)) </a:t>
            </a:r>
            <a:endParaRPr lang="en-US" sz="24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28600" lvl="2">
              <a:lnSpc>
                <a:spcPct val="100000"/>
              </a:lnSpc>
              <a:spcBef>
                <a:spcPts val="1000"/>
              </a:spcBef>
            </a:pPr>
            <a:r>
              <a:rPr lang="en-US" sz="2400" b="1" dirty="0"/>
              <a:t>Dictionary </a:t>
            </a:r>
            <a:r>
              <a:rPr lang="en-US" sz="2400" b="1" dirty="0"/>
              <a:t>Items - Data Types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values in dictionary items can be of any data type</a:t>
            </a:r>
            <a:r>
              <a:rPr lang="en-US" dirty="0" smtClean="0"/>
              <a:t>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"electric"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"colors"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 [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"red"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"white"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"blue"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b="1" dirty="0" smtClean="0"/>
              <a:t>type</a:t>
            </a:r>
            <a:r>
              <a:rPr lang="en-US" sz="2400" b="1" dirty="0"/>
              <a:t>()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From Python's perspective, dictionaries are defined as objects with the data type '</a:t>
            </a:r>
            <a:r>
              <a:rPr lang="en-US" dirty="0" err="1"/>
              <a:t>dict</a:t>
            </a:r>
            <a:r>
              <a:rPr lang="en-US" dirty="0"/>
              <a:t>': &lt;class '</a:t>
            </a:r>
            <a:r>
              <a:rPr lang="en-US" dirty="0" err="1"/>
              <a:t>dict</a:t>
            </a:r>
            <a:r>
              <a:rPr lang="en-US" dirty="0"/>
              <a:t>'&gt;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type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4390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2334C-B8FD-2F9E-F3CC-1115EBF4B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Access Dictionary Items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can access the items of a dictionary by referring to its key name, inside square brackets: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Example: Get </a:t>
            </a:r>
            <a:r>
              <a:rPr lang="en-US" dirty="0"/>
              <a:t>the value of the "model" </a:t>
            </a:r>
            <a:r>
              <a:rPr lang="en-US" dirty="0" smtClean="0"/>
              <a:t>key</a:t>
            </a:r>
          </a:p>
          <a:p>
            <a:pPr marL="914400" lvl="2" indent="0">
              <a:lnSpc>
                <a:spcPct val="110000"/>
              </a:lnSpc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endParaRPr lang="en-US" sz="2400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There </a:t>
            </a:r>
            <a:r>
              <a:rPr lang="en-US" dirty="0"/>
              <a:t>is also a method called </a:t>
            </a:r>
            <a:r>
              <a:rPr lang="en-US" b="1" dirty="0"/>
              <a:t>get() </a:t>
            </a:r>
            <a:r>
              <a:rPr lang="en-US" dirty="0"/>
              <a:t>that will give you the same result: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Example: Get </a:t>
            </a:r>
            <a:r>
              <a:rPr lang="en-US" dirty="0"/>
              <a:t>the value of the "model" </a:t>
            </a:r>
            <a:r>
              <a:rPr lang="en-US" dirty="0" smtClean="0"/>
              <a:t>key</a:t>
            </a:r>
          </a:p>
          <a:p>
            <a:pPr marL="914400" lvl="2" indent="0">
              <a:lnSpc>
                <a:spcPct val="11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thisdict.get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07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228600"/>
            <a:ext cx="10944726" cy="645795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Get Keys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The </a:t>
            </a:r>
            <a:r>
              <a:rPr lang="en-US" b="1" dirty="0"/>
              <a:t>keys() method </a:t>
            </a:r>
            <a:r>
              <a:rPr lang="en-US" dirty="0"/>
              <a:t>will return a list of all the keys in the dictionary.</a:t>
            </a:r>
          </a:p>
          <a:p>
            <a:pPr lvl="1">
              <a:lnSpc>
                <a:spcPct val="130000"/>
              </a:lnSpc>
            </a:pPr>
            <a:r>
              <a:rPr lang="en-US" dirty="0" smtClean="0"/>
              <a:t>Example: Get </a:t>
            </a:r>
            <a:r>
              <a:rPr lang="en-US" dirty="0"/>
              <a:t>a list of the </a:t>
            </a:r>
            <a:r>
              <a:rPr lang="en-US" dirty="0" smtClean="0"/>
              <a:t>keys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/>
              <a:t>x = </a:t>
            </a:r>
            <a:r>
              <a:rPr lang="en-US" sz="2400" dirty="0" err="1"/>
              <a:t>thisdict.keys</a:t>
            </a:r>
            <a:r>
              <a:rPr lang="en-US" sz="2400" dirty="0" smtClean="0"/>
              <a:t>()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The list of the keys is a view of the dictionary, meaning that any changes done to the dictionary will be reflected in the keys list.</a:t>
            </a:r>
          </a:p>
          <a:p>
            <a:pPr lvl="1">
              <a:lnSpc>
                <a:spcPct val="130000"/>
              </a:lnSpc>
            </a:pPr>
            <a:r>
              <a:rPr lang="en-US" dirty="0" smtClean="0"/>
              <a:t>Example: Add </a:t>
            </a:r>
            <a:r>
              <a:rPr lang="en-US" dirty="0"/>
              <a:t>a new item to the original dictionary, and see that the keys list gets updated as </a:t>
            </a:r>
            <a:r>
              <a:rPr lang="en-US" dirty="0" smtClean="0"/>
              <a:t>well</a:t>
            </a:r>
          </a:p>
          <a:p>
            <a:pPr marL="914400" lvl="2" indent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car = 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model"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year"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car.keys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(x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) 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  <a:t>#before the change</a:t>
            </a:r>
            <a:b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car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"color"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] = 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"white"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(x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) 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  <a:t>#after the change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70914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285750"/>
            <a:ext cx="11353800" cy="64198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Get Values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values() method will return a list of all the values in the dictionary.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Get </a:t>
            </a:r>
            <a:r>
              <a:rPr lang="en-US" dirty="0"/>
              <a:t>a list of the </a:t>
            </a:r>
            <a:r>
              <a:rPr lang="en-US" dirty="0" smtClean="0"/>
              <a:t>values</a:t>
            </a:r>
            <a:endParaRPr lang="en-US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thisdict.values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/>
              <a:t>list of the values is a view of the dictionary, meaning that any changes done to the dictionary will be reflected in the values list.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Make </a:t>
            </a:r>
            <a:r>
              <a:rPr lang="en-US" dirty="0"/>
              <a:t>a change in the original dictionary, and see that the values list gets updated as </a:t>
            </a:r>
            <a:r>
              <a:rPr lang="en-US" dirty="0" smtClean="0"/>
              <a:t>well</a:t>
            </a:r>
            <a:endParaRPr lang="en-US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car = 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model"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year"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 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car.values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  <a:t>#before the change</a:t>
            </a:r>
            <a:b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car[</a:t>
            </a:r>
            <a:r>
              <a:rPr lang="en-US" sz="22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] = 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</a:rPr>
              <a:t>2020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</a:rPr>
              <a:t>#after the change</a:t>
            </a:r>
            <a:endParaRPr lang="en-US" sz="2200" dirty="0" smtClean="0"/>
          </a:p>
          <a:p>
            <a:pPr>
              <a:lnSpc>
                <a:spcPct val="1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3767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1950"/>
            <a:ext cx="10515600" cy="5815013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Example: Add </a:t>
            </a:r>
            <a:r>
              <a:rPr lang="en-US" sz="2400" dirty="0"/>
              <a:t>a new item to the original dictionary, and see that the values list gets updated as </a:t>
            </a:r>
            <a:r>
              <a:rPr lang="en-US" sz="2400" dirty="0" smtClean="0"/>
              <a:t>well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car =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car.values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#before the change</a:t>
            </a:r>
            <a:b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car[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"color"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 = 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"red"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#after the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81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11506200" cy="63436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Get Items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items() method will return each item in a dictionary, as tuples in a list.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Get </a:t>
            </a:r>
            <a:r>
              <a:rPr lang="en-US" dirty="0"/>
              <a:t>a list of the </a:t>
            </a:r>
            <a:r>
              <a:rPr lang="en-US" dirty="0" err="1"/>
              <a:t>key:value</a:t>
            </a:r>
            <a:r>
              <a:rPr lang="en-US" dirty="0"/>
              <a:t> </a:t>
            </a:r>
            <a:r>
              <a:rPr lang="en-US" dirty="0"/>
              <a:t>pairs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x = </a:t>
            </a:r>
            <a:r>
              <a:rPr lang="en-US" dirty="0" err="1"/>
              <a:t>thisdict.items</a:t>
            </a:r>
            <a:r>
              <a:rPr lang="en-US" dirty="0"/>
              <a:t>()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returned list is a view of the items of the dictionary, meaning that any changes done to the dictionary will be reflected in the items list.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Make </a:t>
            </a:r>
            <a:r>
              <a:rPr lang="en-US" dirty="0"/>
              <a:t>a change in the original dictionary, and see that the items list gets updated as </a:t>
            </a:r>
            <a:r>
              <a:rPr lang="en-US" dirty="0" smtClean="0"/>
              <a:t>well</a:t>
            </a:r>
            <a:endParaRPr lang="en-US" dirty="0"/>
          </a:p>
          <a:p>
            <a:pPr marL="914400" lvl="2" indent="0">
              <a:buNone/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car = {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car.items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#before the change</a:t>
            </a:r>
            <a:b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car[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 = 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2020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#after the change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95500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10896600" cy="5567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Example: Add </a:t>
            </a:r>
            <a:r>
              <a:rPr lang="en-US" sz="2400" dirty="0"/>
              <a:t>a new item to the original dictionary, and see that the items list gets updated as well</a:t>
            </a:r>
            <a:r>
              <a:rPr lang="en-US" sz="2400" dirty="0" smtClean="0"/>
              <a:t>:</a:t>
            </a:r>
          </a:p>
          <a:p>
            <a:pPr marL="914400" lvl="2" indent="0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car =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car.items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2400" dirty="0">
                <a:solidFill>
                  <a:srgbClr val="008000"/>
                </a:solidFill>
                <a:latin typeface="Consolas" panose="020B0609020204030204" pitchFamily="49" charset="0"/>
              </a:rPr>
              <a:t>#before the change</a:t>
            </a:r>
            <a:br>
              <a:rPr lang="en-US" sz="2400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car[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"color"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 =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"red"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(x) </a:t>
            </a:r>
            <a:r>
              <a:rPr lang="en-US" sz="2400" dirty="0">
                <a:solidFill>
                  <a:srgbClr val="008000"/>
                </a:solidFill>
                <a:latin typeface="Consolas" panose="020B0609020204030204" pitchFamily="49" charset="0"/>
              </a:rPr>
              <a:t>#after the change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3539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Check if Key Exists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 determine if a specified key is present in a dictionary use the in keyword: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Check </a:t>
            </a:r>
            <a:r>
              <a:rPr lang="en-US" dirty="0"/>
              <a:t>if "model" is present in the </a:t>
            </a:r>
            <a:r>
              <a:rPr lang="en-US" dirty="0"/>
              <a:t>dictionary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914400" lvl="2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"Yes, 'model' is one of the keys in the 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 dictionary"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894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61950"/>
            <a:ext cx="11391900" cy="58150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Change Dictionary </a:t>
            </a:r>
            <a:r>
              <a:rPr lang="en-US" sz="2400" b="1" dirty="0"/>
              <a:t>Items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You </a:t>
            </a:r>
            <a:r>
              <a:rPr lang="en-US" dirty="0"/>
              <a:t>can change the value of a specific item by referring to its key name: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Change </a:t>
            </a:r>
            <a:r>
              <a:rPr lang="en-US" dirty="0"/>
              <a:t>the "year" to </a:t>
            </a:r>
            <a:r>
              <a:rPr lang="en-US" dirty="0"/>
              <a:t>2018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Ford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model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Mustang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year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 =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2018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The </a:t>
            </a:r>
            <a:r>
              <a:rPr lang="en-US" dirty="0"/>
              <a:t>update() method will update the dictionary with the items from the given argument.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The </a:t>
            </a:r>
            <a:r>
              <a:rPr lang="en-US" dirty="0"/>
              <a:t>argument must be a dictionary, or an </a:t>
            </a:r>
            <a:r>
              <a:rPr lang="en-US" dirty="0" err="1"/>
              <a:t>iterable</a:t>
            </a:r>
            <a:r>
              <a:rPr lang="en-US" dirty="0"/>
              <a:t> object with </a:t>
            </a:r>
            <a:r>
              <a:rPr lang="en-US" dirty="0" err="1"/>
              <a:t>key:value</a:t>
            </a:r>
            <a:r>
              <a:rPr lang="en-US" dirty="0"/>
              <a:t> pairs.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Update </a:t>
            </a:r>
            <a:r>
              <a:rPr lang="en-US" dirty="0"/>
              <a:t>the "year" of the car by using the update() </a:t>
            </a:r>
            <a:r>
              <a:rPr lang="en-US" dirty="0"/>
              <a:t>method</a:t>
            </a:r>
          </a:p>
          <a:p>
            <a:pPr marL="914400" lvl="2" indent="0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Ford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model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Mustang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year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thisdict.update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({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2020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})</a:t>
            </a:r>
            <a:endParaRPr lang="en-US" sz="24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001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47650"/>
            <a:ext cx="11620500" cy="66103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Adding Items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Adding an item to the dictionary is done by using a new index key and assigning a value to it: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"color"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] =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"red"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update() method will update the dictionary with the items from a given argument. If the item does not exist, the item will be added.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The </a:t>
            </a:r>
            <a:r>
              <a:rPr lang="en-US" dirty="0"/>
              <a:t>argument must be a dictionary, or an </a:t>
            </a:r>
            <a:r>
              <a:rPr lang="en-US" dirty="0" err="1"/>
              <a:t>iterable</a:t>
            </a:r>
            <a:r>
              <a:rPr lang="en-US" dirty="0"/>
              <a:t> object with </a:t>
            </a:r>
            <a:r>
              <a:rPr lang="en-US" dirty="0" err="1"/>
              <a:t>key:value</a:t>
            </a:r>
            <a:r>
              <a:rPr lang="en-US" dirty="0"/>
              <a:t> pairs.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Add </a:t>
            </a:r>
            <a:r>
              <a:rPr lang="en-US" dirty="0"/>
              <a:t>a color item to the dictionary by using the update() </a:t>
            </a:r>
            <a:r>
              <a:rPr lang="en-US" dirty="0" smtClean="0"/>
              <a:t>method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thisdict.update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({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"color"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"red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4889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113AB-761F-34C2-72F5-7D54BF5E3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822"/>
            <a:ext cx="10515600" cy="644577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Get the Length of a Set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determine how many items a set has, use the </a:t>
            </a:r>
            <a:r>
              <a:rPr lang="en-US" b="1" dirty="0" err="1"/>
              <a:t>len</a:t>
            </a:r>
            <a:r>
              <a:rPr lang="en-US" b="1" dirty="0"/>
              <a:t>() </a:t>
            </a:r>
            <a:r>
              <a:rPr lang="en-US" dirty="0"/>
              <a:t>function.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Get the number of items in a set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Set Items - Data Types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Set items can be of any data type: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String, int and </a:t>
            </a:r>
            <a:r>
              <a:rPr lang="en-US" dirty="0" err="1"/>
              <a:t>boolean</a:t>
            </a:r>
            <a:r>
              <a:rPr lang="en-US" dirty="0"/>
              <a:t> data types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set1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set2 = {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set3 = {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dirty="0"/>
              <a:t>A set can contain different data types: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A set with strings, integers and </a:t>
            </a:r>
            <a:r>
              <a:rPr lang="en-US" dirty="0" err="1"/>
              <a:t>boolean</a:t>
            </a:r>
            <a:r>
              <a:rPr lang="en-US" dirty="0"/>
              <a:t> values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set1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abc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8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304800"/>
            <a:ext cx="11544300" cy="638175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Removing Items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There are several methods to remove items from a dictionary: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 </a:t>
            </a:r>
            <a:r>
              <a:rPr lang="en-US" b="1" dirty="0"/>
              <a:t>pop() </a:t>
            </a:r>
            <a:r>
              <a:rPr lang="en-US" dirty="0"/>
              <a:t>method removes the item with the specified key name</a:t>
            </a:r>
            <a:r>
              <a:rPr lang="en-US" dirty="0"/>
              <a:t>: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Ford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model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Mustang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year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thisdict.pop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</a:t>
            </a:r>
            <a:r>
              <a:rPr lang="en-US" b="1" dirty="0" err="1"/>
              <a:t>popitem</a:t>
            </a:r>
            <a:r>
              <a:rPr lang="en-US" b="1" dirty="0"/>
              <a:t>() </a:t>
            </a:r>
            <a:r>
              <a:rPr lang="en-US" dirty="0"/>
              <a:t>method removes the last inserted item (in versions before 3.7, a random item is removed instead</a:t>
            </a:r>
            <a:r>
              <a:rPr lang="en-US" dirty="0"/>
              <a:t>):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Ford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model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Mustang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year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thisdict.popitem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2601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12001500" cy="6153149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b="1" dirty="0" smtClean="0"/>
              <a:t>del</a:t>
            </a:r>
            <a:r>
              <a:rPr lang="en-US" sz="2400" dirty="0" smtClean="0"/>
              <a:t> keyword removes the item with the specified key name:</a:t>
            </a:r>
          </a:p>
          <a:p>
            <a:pPr marL="914400" lvl="2" indent="0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"brand"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"Ford"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"Mustang"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del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b="1" dirty="0" smtClean="0"/>
              <a:t>del</a:t>
            </a:r>
            <a:r>
              <a:rPr lang="en-US" sz="2400" dirty="0" smtClean="0"/>
              <a:t> keyword can also delete the dictionary completely: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Mustang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year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del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 </a:t>
            </a:r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#</a:t>
            </a:r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 this will cause an error because "</a:t>
            </a:r>
            <a:r>
              <a:rPr lang="en-US" sz="1800" dirty="0" err="1">
                <a:solidFill>
                  <a:srgbClr val="008000"/>
                </a:solidFill>
                <a:latin typeface="Consolas" panose="020B0609020204030204" pitchFamily="49" charset="0"/>
              </a:rPr>
              <a:t>thisdict</a:t>
            </a:r>
            <a:r>
              <a:rPr lang="en-US" sz="1800" dirty="0">
                <a:solidFill>
                  <a:srgbClr val="008000"/>
                </a:solidFill>
                <a:latin typeface="Consolas" panose="020B0609020204030204" pitchFamily="49" charset="0"/>
              </a:rPr>
              <a:t>" no longer exists. </a:t>
            </a:r>
          </a:p>
          <a:p>
            <a:pPr marL="914400" lvl="2" indent="0">
              <a:buNone/>
            </a:pPr>
            <a:endParaRPr lang="en-US" sz="2400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pPr marL="228600" lvl="2">
              <a:spcBef>
                <a:spcPts val="1000"/>
              </a:spcBef>
            </a:pPr>
            <a:r>
              <a:rPr lang="en-US" sz="2400" dirty="0"/>
              <a:t>The </a:t>
            </a:r>
            <a:r>
              <a:rPr lang="en-US" sz="2400" b="1" dirty="0"/>
              <a:t>clear() </a:t>
            </a:r>
            <a:r>
              <a:rPr lang="en-US" sz="2400" dirty="0"/>
              <a:t>method empties the dictionary</a:t>
            </a:r>
            <a:r>
              <a:rPr lang="en-US" sz="2400" dirty="0"/>
              <a:t>:</a:t>
            </a:r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thisdict.clear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51603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1811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b="1" dirty="0"/>
              <a:t>Loop Through a </a:t>
            </a:r>
            <a:r>
              <a:rPr lang="en-US" sz="2200" b="1" dirty="0"/>
              <a:t>Dictionary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When </a:t>
            </a:r>
            <a:r>
              <a:rPr lang="en-US" sz="2200" dirty="0"/>
              <a:t>looping through a dictionary, the </a:t>
            </a:r>
            <a:r>
              <a:rPr lang="en-US" sz="2200" dirty="0">
                <a:solidFill>
                  <a:srgbClr val="7030A0"/>
                </a:solidFill>
              </a:rPr>
              <a:t>return value are the keys </a:t>
            </a:r>
            <a:r>
              <a:rPr lang="en-US" sz="2200" dirty="0"/>
              <a:t>of the dictionary, but there are methods to return the values as well.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Example: Print </a:t>
            </a:r>
            <a:r>
              <a:rPr lang="en-US" sz="2200" b="1" dirty="0"/>
              <a:t>all key</a:t>
            </a:r>
            <a:r>
              <a:rPr lang="en-US" sz="2200" dirty="0"/>
              <a:t> names in the dictionary, one by </a:t>
            </a:r>
            <a:r>
              <a:rPr lang="en-US" sz="2200" dirty="0"/>
              <a:t>one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x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2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(x)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You can use the </a:t>
            </a:r>
            <a:r>
              <a:rPr lang="en-US" sz="2200" b="1" dirty="0"/>
              <a:t>keys() </a:t>
            </a:r>
            <a:r>
              <a:rPr lang="en-US" sz="2200" dirty="0"/>
              <a:t>method to return the keys of a dictionary</a:t>
            </a:r>
            <a:r>
              <a:rPr lang="en-US" sz="2200" dirty="0"/>
              <a:t>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x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thisdict.keys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(x)</a:t>
            </a:r>
            <a:endParaRPr lang="en-US" sz="22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>
              <a:lnSpc>
                <a:spcPct val="100000"/>
              </a:lnSpc>
            </a:pPr>
            <a:r>
              <a:rPr lang="en-US" sz="2200" dirty="0"/>
              <a:t>Example: Print </a:t>
            </a:r>
            <a:r>
              <a:rPr lang="en-US" sz="2200" b="1" dirty="0"/>
              <a:t>all values</a:t>
            </a:r>
            <a:r>
              <a:rPr lang="en-US" sz="2200" dirty="0"/>
              <a:t> in the dictionary, one by </a:t>
            </a:r>
            <a:r>
              <a:rPr lang="en-US" sz="2200" dirty="0"/>
              <a:t>one</a:t>
            </a:r>
            <a:endParaRPr lang="en-US" sz="2200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x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[x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Example: You </a:t>
            </a:r>
            <a:r>
              <a:rPr lang="en-US" sz="2200" dirty="0"/>
              <a:t>can also use the </a:t>
            </a:r>
            <a:r>
              <a:rPr lang="en-US" sz="2200" b="1" dirty="0"/>
              <a:t>values() </a:t>
            </a:r>
            <a:r>
              <a:rPr lang="en-US" sz="2200" dirty="0"/>
              <a:t>method to return values of a dictionary</a:t>
            </a:r>
            <a:r>
              <a:rPr lang="en-US" sz="2200" dirty="0"/>
              <a:t>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x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thisdict.values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(x</a:t>
            </a:r>
            <a:r>
              <a:rPr lang="en-US" sz="2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200" dirty="0" smtClean="0"/>
              <a:t>Example: Loop </a:t>
            </a:r>
            <a:r>
              <a:rPr lang="en-US" sz="2200" dirty="0"/>
              <a:t>through </a:t>
            </a:r>
            <a:r>
              <a:rPr lang="en-US" sz="2200" b="1" dirty="0"/>
              <a:t>both keys and values</a:t>
            </a:r>
            <a:r>
              <a:rPr lang="en-US" sz="2200" dirty="0"/>
              <a:t>, by using the </a:t>
            </a:r>
            <a:r>
              <a:rPr lang="en-US" sz="2200" b="1" dirty="0"/>
              <a:t>items() </a:t>
            </a:r>
            <a:r>
              <a:rPr lang="en-US" sz="2200" dirty="0" smtClean="0"/>
              <a:t>method</a:t>
            </a:r>
            <a:endParaRPr lang="en-US" sz="2200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x, y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in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thisdict.items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2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(x, y)</a:t>
            </a:r>
            <a:endParaRPr lang="en-US" sz="2200" dirty="0" smtClean="0"/>
          </a:p>
          <a:p>
            <a:pPr marL="914400" lvl="2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870616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647700"/>
            <a:ext cx="11791950" cy="60388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Copy a Dictionary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 cannot copy a dictionary simply by typing dict2 = dict1, because: dict2 will only be a reference to dict1, and changes made in dict1 will automatically also be made in dict2.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There </a:t>
            </a:r>
            <a:r>
              <a:rPr lang="en-US" dirty="0"/>
              <a:t>are ways to make a copy, one way is to use the built-in Dictionary method copy().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Make </a:t>
            </a:r>
            <a:r>
              <a:rPr lang="en-US" dirty="0"/>
              <a:t>a </a:t>
            </a:r>
            <a:r>
              <a:rPr lang="en-US" dirty="0"/>
              <a:t>copy of a dictionary with the copy() </a:t>
            </a:r>
            <a:r>
              <a:rPr lang="en-US" dirty="0" smtClean="0"/>
              <a:t>method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Ford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A52A2A"/>
                </a:solidFill>
                <a:latin typeface="Consolas" panose="020B0609020204030204" pitchFamily="49" charset="0"/>
              </a:rPr>
              <a:t>model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thisdict.copy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mydict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Another </a:t>
            </a:r>
            <a:r>
              <a:rPr lang="en-US" dirty="0"/>
              <a:t>way to make a copy is to use the built-in function </a:t>
            </a:r>
            <a:r>
              <a:rPr lang="en-US" dirty="0" err="1"/>
              <a:t>dict</a:t>
            </a:r>
            <a:r>
              <a:rPr lang="en-US" dirty="0"/>
              <a:t>().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Example: Make </a:t>
            </a:r>
            <a:r>
              <a:rPr lang="en-US" dirty="0"/>
              <a:t>a copy of a dictionary with the </a:t>
            </a:r>
            <a:r>
              <a:rPr lang="en-US" dirty="0" err="1"/>
              <a:t>dict</a:t>
            </a:r>
            <a:r>
              <a:rPr lang="en-US" dirty="0"/>
              <a:t>() </a:t>
            </a:r>
            <a:r>
              <a:rPr lang="en-US" dirty="0" smtClean="0"/>
              <a:t>function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brand"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"Ford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"model"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"Mustang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1964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= </a:t>
            </a:r>
            <a:r>
              <a:rPr lang="en-US" sz="2400" dirty="0" err="1">
                <a:solidFill>
                  <a:srgbClr val="0000CD"/>
                </a:solidFill>
                <a:latin typeface="Consolas" panose="020B0609020204030204" pitchFamily="49" charset="0"/>
              </a:rPr>
              <a:t>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thisdict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CD"/>
                </a:solidFill>
                <a:latin typeface="Consolas" panose="020B060902020403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mydict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07995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"/>
            <a:ext cx="10515600" cy="6324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Nested Dictionaries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 dictionary can contain dictionaries, this is called nested dictionaries.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Example: Create </a:t>
            </a:r>
            <a:r>
              <a:rPr lang="en-US" dirty="0"/>
              <a:t>a dictionary that contain three </a:t>
            </a:r>
            <a:r>
              <a:rPr lang="en-US" dirty="0" smtClean="0"/>
              <a:t>dictionaries</a:t>
            </a:r>
            <a:endParaRPr lang="en-US" dirty="0"/>
          </a:p>
          <a:p>
            <a:pPr marL="914400" lvl="2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myfamily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"child1"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"Emil"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2004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 },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"child2"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"Tobias"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2007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 },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"child3"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"Linus"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2011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 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80704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11696700" cy="5719763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</a:pPr>
            <a:r>
              <a:rPr lang="en-US" dirty="0"/>
              <a:t>Or, if you want to add three dictionaries into a new dictionary: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Create </a:t>
            </a:r>
            <a:r>
              <a:rPr lang="en-US" dirty="0"/>
              <a:t>three dictionaries, then create one dictionary that will contain the other three </a:t>
            </a:r>
            <a:r>
              <a:rPr lang="en-US" dirty="0"/>
              <a:t>dictionaries</a:t>
            </a:r>
            <a:endParaRPr lang="en-US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child1 =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"Emil"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                   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2004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child2 =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r>
              <a:rPr lang="en-US" sz="24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"Tobias"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2007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child3 =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"name"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"Linus"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"year"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2011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myfamily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{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"child1"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child1,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"child2"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child2,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2400" dirty="0">
                <a:solidFill>
                  <a:srgbClr val="A52A2A"/>
                </a:solidFill>
                <a:latin typeface="Consolas" panose="020B0609020204030204" pitchFamily="49" charset="0"/>
              </a:rPr>
              <a:t>"child3"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: child3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2517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5CD8-E00C-751A-66A1-69C68190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361CE-A0E3-2020-B8C3-9F2DA53EA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Python Tutorial (w3schools.com)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5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88969-CEEB-340A-DD2D-D59D699CF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4773"/>
            <a:ext cx="10515600" cy="5832189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type()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From Python's perspective, sets are defined as objects with the data type &lt;class 'set'&gt;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What is the data type of a set?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ct val="140000"/>
              </a:lnSpc>
            </a:pPr>
            <a:r>
              <a:rPr lang="en-US" sz="2400" b="1" dirty="0"/>
              <a:t>The set() Constructor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It is also possible to use the set() constructor to make a set.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Using the set() constructor to make a set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set((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 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note the double round-brackets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725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E9F2A-4FC9-0CA2-DAA5-45970A396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734"/>
            <a:ext cx="10515600" cy="6130977"/>
          </a:xfrm>
        </p:spPr>
        <p:txBody>
          <a:bodyPr>
            <a:noAutofit/>
          </a:bodyPr>
          <a:lstStyle/>
          <a:p>
            <a:r>
              <a:rPr lang="en-US" sz="2400" b="1" dirty="0"/>
              <a:t>Access Items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You cannot access items in a set by referring to an index or a key.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But you can loop through the set items using a for loop, or ask if a specified value is present in a set, by using the </a:t>
            </a:r>
            <a:r>
              <a:rPr lang="en-US" b="1" dirty="0"/>
              <a:t>in</a:t>
            </a:r>
            <a:r>
              <a:rPr lang="en-US" dirty="0"/>
              <a:t> keyword.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Loop through the set, and print the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 lvl="1">
              <a:lnSpc>
                <a:spcPct val="160000"/>
              </a:lnSpc>
            </a:pPr>
            <a:r>
              <a:rPr lang="en-US" dirty="0"/>
              <a:t>Example: Check if "banana" is present in the set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42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96083-14F3-3895-E45A-649F8A5B7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82" y="389744"/>
            <a:ext cx="11797259" cy="6265889"/>
          </a:xfrm>
        </p:spPr>
        <p:txBody>
          <a:bodyPr>
            <a:noAutofit/>
          </a:bodyPr>
          <a:lstStyle/>
          <a:p>
            <a:r>
              <a:rPr lang="en-US" sz="2400" b="1" dirty="0"/>
              <a:t>Add Items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Once a set is created, you cannot change its items, but you can add new items using the </a:t>
            </a:r>
            <a:r>
              <a:rPr lang="en-US" b="1" dirty="0"/>
              <a:t>add() </a:t>
            </a:r>
            <a:r>
              <a:rPr lang="en-US" dirty="0"/>
              <a:t>method.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Add an item to a set, using the add() method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thisset.add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2400" b="1" dirty="0"/>
              <a:t>Add Sets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add items from another </a:t>
            </a:r>
            <a:r>
              <a:rPr lang="en-US" dirty="0" err="1"/>
              <a:t>iterable</a:t>
            </a:r>
            <a:r>
              <a:rPr lang="en-US" dirty="0"/>
              <a:t> object (set, tuple, list, dictionary)  into the current set, use the </a:t>
            </a:r>
            <a:r>
              <a:rPr lang="en-US" b="1" dirty="0"/>
              <a:t>update() </a:t>
            </a:r>
            <a:r>
              <a:rPr lang="en-US" dirty="0"/>
              <a:t>method.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Add elements from tropical into </a:t>
            </a:r>
            <a:r>
              <a:rPr lang="en-US" dirty="0" err="1"/>
              <a:t>thisset</a:t>
            </a:r>
            <a:endParaRPr lang="en-US" dirty="0"/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tropical = {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"pineapple"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"papaya"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thisset.update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(tropical)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thisset.update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229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D116F-108F-F511-F085-B11B3199D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4" y="164892"/>
            <a:ext cx="10994036" cy="643078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Remove Item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remove an item from a set, use the </a:t>
            </a:r>
            <a:r>
              <a:rPr lang="en-US" b="1" dirty="0"/>
              <a:t>remove(),</a:t>
            </a:r>
            <a:r>
              <a:rPr lang="en-US" dirty="0"/>
              <a:t> or the </a:t>
            </a:r>
            <a:r>
              <a:rPr lang="en-US" b="1" dirty="0"/>
              <a:t>discard() </a:t>
            </a:r>
            <a:r>
              <a:rPr lang="en-US" dirty="0"/>
              <a:t>method.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Note: </a:t>
            </a:r>
            <a:r>
              <a:rPr lang="en-US" dirty="0">
                <a:solidFill>
                  <a:srgbClr val="7030A0"/>
                </a:solidFill>
              </a:rPr>
              <a:t>If the item to remove does not exist, remove() will raise an error</a:t>
            </a:r>
            <a:r>
              <a:rPr lang="en-US" dirty="0"/>
              <a:t>, while </a:t>
            </a:r>
            <a:r>
              <a:rPr lang="en-US" dirty="0">
                <a:solidFill>
                  <a:srgbClr val="7030A0"/>
                </a:solidFill>
              </a:rPr>
              <a:t>discard() will NOT raise an error</a:t>
            </a:r>
            <a:r>
              <a:rPr lang="en-US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also use the pop() method to remove the last item, because sets are unordered, you do not know which item that gets removed.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Remove "banana" by using the remove() method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thisset.remove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dirty="0"/>
              <a:t>Example: Remove "banana" by using the discard() method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thisset.discard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914400" lvl="2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224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265C4-9BC9-D0DD-02A5-DA12D8F5D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773" y="359764"/>
            <a:ext cx="11272603" cy="6056026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clear() </a:t>
            </a:r>
            <a:r>
              <a:rPr lang="en-US" dirty="0"/>
              <a:t>method empties the set</a:t>
            </a:r>
          </a:p>
          <a:p>
            <a:r>
              <a:rPr lang="en-US" dirty="0"/>
              <a:t>The del keyword will delete the set completely</a:t>
            </a:r>
          </a:p>
          <a:p>
            <a:r>
              <a:rPr lang="en-US" dirty="0"/>
              <a:t>Example: The clear() method empties the set</a:t>
            </a:r>
          </a:p>
          <a:p>
            <a:pPr marL="914400" lvl="2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thisset.clear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Example: The del keyword will delete the set completely</a:t>
            </a:r>
          </a:p>
          <a:p>
            <a:pPr marL="914400" lvl="2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del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799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F52D1-B407-5976-9FFD-5DC7C0AFA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Loop Items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loop through the set items by using a for loop: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Loop through the set, and print the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{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thisset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4744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</TotalTime>
  <Words>1348</Words>
  <Application>Microsoft Office PowerPoint</Application>
  <PresentationFormat>Widescreen</PresentationFormat>
  <Paragraphs>229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Consolas</vt:lpstr>
      <vt:lpstr>Segoe UI</vt:lpstr>
      <vt:lpstr>Verdana</vt:lpstr>
      <vt:lpstr>Office Theme</vt:lpstr>
      <vt:lpstr>Python  Sets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Python Dictionaries </vt:lpstr>
      <vt:lpstr>Python Dictionaries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 Introduction </dc:title>
  <dc:creator>Mohammad Klaib</dc:creator>
  <cp:lastModifiedBy>Mohammad Klaib</cp:lastModifiedBy>
  <cp:revision>526</cp:revision>
  <dcterms:created xsi:type="dcterms:W3CDTF">2022-10-16T05:14:17Z</dcterms:created>
  <dcterms:modified xsi:type="dcterms:W3CDTF">2022-11-23T09:14:53Z</dcterms:modified>
</cp:coreProperties>
</file>