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sldIdLst>
    <p:sldId id="384" r:id="rId2"/>
    <p:sldId id="258" r:id="rId3"/>
    <p:sldId id="423" r:id="rId4"/>
    <p:sldId id="260" r:id="rId5"/>
    <p:sldId id="401" r:id="rId6"/>
    <p:sldId id="261" r:id="rId7"/>
    <p:sldId id="262" r:id="rId8"/>
    <p:sldId id="263" r:id="rId9"/>
    <p:sldId id="264" r:id="rId10"/>
    <p:sldId id="316" r:id="rId11"/>
    <p:sldId id="266" r:id="rId12"/>
    <p:sldId id="267" r:id="rId13"/>
    <p:sldId id="268" r:id="rId14"/>
    <p:sldId id="269" r:id="rId15"/>
    <p:sldId id="304" r:id="rId16"/>
    <p:sldId id="270" r:id="rId17"/>
    <p:sldId id="271" r:id="rId18"/>
    <p:sldId id="272" r:id="rId19"/>
    <p:sldId id="273" r:id="rId20"/>
    <p:sldId id="274" r:id="rId21"/>
    <p:sldId id="276" r:id="rId22"/>
    <p:sldId id="275" r:id="rId23"/>
    <p:sldId id="277" r:id="rId24"/>
    <p:sldId id="278" r:id="rId25"/>
    <p:sldId id="315" r:id="rId26"/>
    <p:sldId id="279" r:id="rId27"/>
    <p:sldId id="280" r:id="rId28"/>
    <p:sldId id="281" r:id="rId29"/>
    <p:sldId id="282" r:id="rId30"/>
    <p:sldId id="295" r:id="rId31"/>
    <p:sldId id="297" r:id="rId32"/>
    <p:sldId id="298" r:id="rId33"/>
    <p:sldId id="283" r:id="rId34"/>
    <p:sldId id="284" r:id="rId35"/>
    <p:sldId id="318" r:id="rId36"/>
    <p:sldId id="294" r:id="rId37"/>
    <p:sldId id="299" r:id="rId38"/>
    <p:sldId id="418" r:id="rId3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11D0529-BF5B-49C2-8844-77C5448E522B}">
          <p14:sldIdLst>
            <p14:sldId id="384"/>
            <p14:sldId id="258"/>
            <p14:sldId id="423"/>
            <p14:sldId id="260"/>
            <p14:sldId id="401"/>
            <p14:sldId id="261"/>
            <p14:sldId id="262"/>
            <p14:sldId id="263"/>
            <p14:sldId id="264"/>
            <p14:sldId id="316"/>
            <p14:sldId id="266"/>
            <p14:sldId id="267"/>
            <p14:sldId id="268"/>
            <p14:sldId id="269"/>
            <p14:sldId id="304"/>
            <p14:sldId id="270"/>
            <p14:sldId id="271"/>
            <p14:sldId id="272"/>
            <p14:sldId id="273"/>
            <p14:sldId id="274"/>
            <p14:sldId id="276"/>
            <p14:sldId id="275"/>
            <p14:sldId id="277"/>
            <p14:sldId id="278"/>
            <p14:sldId id="315"/>
            <p14:sldId id="279"/>
            <p14:sldId id="280"/>
            <p14:sldId id="281"/>
            <p14:sldId id="282"/>
            <p14:sldId id="295"/>
            <p14:sldId id="297"/>
            <p14:sldId id="298"/>
            <p14:sldId id="283"/>
            <p14:sldId id="284"/>
            <p14:sldId id="318"/>
            <p14:sldId id="294"/>
            <p14:sldId id="299"/>
            <p14:sldId id="41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9E3D0F-F18E-459F-A713-54A7541BD832}" type="datetimeFigureOut">
              <a:rPr lang="en-US" smtClean="0"/>
              <a:t>12/28/2022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1E2851-5CD1-4AF8-BF28-549C186D3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335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7EFC991-DC09-4C6C-A4DD-10CC14FCE1BB}" type="slidenum">
              <a:rPr lang="en-US"/>
              <a:pPr/>
              <a:t>2</a:t>
            </a:fld>
            <a:endParaRPr lang="en-US"/>
          </a:p>
        </p:txBody>
      </p:sp>
      <p:sp>
        <p:nvSpPr>
          <p:cNvPr id="40961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 rtl="0">
              <a:lnSpc>
                <a:spcPct val="100000"/>
              </a:lnSpc>
            </a:pPr>
            <a:fld id="{A5386D4B-AABF-4CF6-9F90-8C7503AA655C}" type="slidenum">
              <a:rPr lang="en-US" sz="1400">
                <a:solidFill>
                  <a:srgbClr val="FFFFFF"/>
                </a:solidFill>
              </a:rPr>
              <a:pPr algn="l" rtl="0">
                <a:lnSpc>
                  <a:spcPct val="100000"/>
                </a:lnSpc>
              </a:pPr>
              <a:t>2</a:t>
            </a:fld>
            <a:endParaRPr lang="en-US" sz="1400">
              <a:solidFill>
                <a:srgbClr val="FFFFFF"/>
              </a:solidFill>
            </a:endParaRPr>
          </a:p>
        </p:txBody>
      </p:sp>
      <p:sp>
        <p:nvSpPr>
          <p:cNvPr id="40962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0963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215900" indent="-214313" algn="r" rtl="1" eaLnBrk="1"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en-US" sz="2000"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734314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7A6DBF9-5EAE-4018-BDF2-B97DE610DABB}" type="slidenum">
              <a:rPr lang="en-US"/>
              <a:pPr/>
              <a:t>13</a:t>
            </a:fld>
            <a:endParaRPr lang="en-US"/>
          </a:p>
        </p:txBody>
      </p:sp>
      <p:sp>
        <p:nvSpPr>
          <p:cNvPr id="51201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 rtl="0">
              <a:lnSpc>
                <a:spcPct val="100000"/>
              </a:lnSpc>
            </a:pPr>
            <a:fld id="{7EEA1D47-4117-4A95-8E1D-EEFB90AD5034}" type="slidenum">
              <a:rPr lang="en-US" sz="1400">
                <a:solidFill>
                  <a:srgbClr val="FFFFFF"/>
                </a:solidFill>
              </a:rPr>
              <a:pPr algn="l" rtl="0">
                <a:lnSpc>
                  <a:spcPct val="100000"/>
                </a:lnSpc>
              </a:pPr>
              <a:t>13</a:t>
            </a:fld>
            <a:endParaRPr lang="en-US" sz="1400">
              <a:solidFill>
                <a:srgbClr val="FFFFFF"/>
              </a:solidFill>
            </a:endParaRPr>
          </a:p>
        </p:txBody>
      </p:sp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rtl="0" hangingPunct="1">
              <a:lnSpc>
                <a:spcPct val="100000"/>
              </a:lnSpc>
            </a:pPr>
            <a:fld id="{A1B67304-4033-437F-81FA-7C110CA8D60D}" type="slidenum">
              <a:rPr lang="en-US" sz="1200">
                <a:solidFill>
                  <a:srgbClr val="FFFFFF"/>
                </a:solidFill>
              </a:rPr>
              <a:pPr rtl="0" hangingPunct="1">
                <a:lnSpc>
                  <a:spcPct val="100000"/>
                </a:lnSpc>
              </a:pPr>
              <a:t>13</a:t>
            </a:fld>
            <a:endParaRPr lang="en-US" sz="1200">
              <a:solidFill>
                <a:srgbClr val="FFFFFF"/>
              </a:solidFill>
            </a:endParaRPr>
          </a:p>
        </p:txBody>
      </p:sp>
      <p:sp>
        <p:nvSpPr>
          <p:cNvPr id="51203" name="Rectangle 3"/>
          <p:cNvSpPr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rtl="0" hangingPunct="1">
              <a:lnSpc>
                <a:spcPct val="100000"/>
              </a:lnSpc>
            </a:pPr>
            <a:fld id="{F0FB30D9-AFF5-4B6B-BF44-3A4C54F6EA14}" type="slidenum">
              <a:rPr lang="en-US" sz="1200">
                <a:solidFill>
                  <a:srgbClr val="FFFFFF"/>
                </a:solidFill>
              </a:rPr>
              <a:pPr rtl="0" hangingPunct="1">
                <a:lnSpc>
                  <a:spcPct val="100000"/>
                </a:lnSpc>
              </a:pPr>
              <a:t>13</a:t>
            </a:fld>
            <a:endParaRPr lang="en-US" sz="1200">
              <a:solidFill>
                <a:srgbClr val="FFFFFF"/>
              </a:solidFill>
            </a:endParaRPr>
          </a:p>
        </p:txBody>
      </p:sp>
      <p:sp>
        <p:nvSpPr>
          <p:cNvPr id="51204" name="Rectangle 4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1205" name="Rectangle 5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215900" indent="-214313" algn="r" rtl="1" eaLnBrk="1"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n-US" sz="2000"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952286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09B1FDE-011A-41C6-8BB8-99A7D64B65DC}" type="slidenum">
              <a:rPr lang="en-US"/>
              <a:pPr/>
              <a:t>14</a:t>
            </a:fld>
            <a:endParaRPr lang="en-US"/>
          </a:p>
        </p:txBody>
      </p:sp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 rtl="0">
              <a:lnSpc>
                <a:spcPct val="100000"/>
              </a:lnSpc>
            </a:pPr>
            <a:fld id="{DC21BC5C-166D-410F-9E24-16BB76FA6224}" type="slidenum">
              <a:rPr lang="en-US" sz="1400">
                <a:solidFill>
                  <a:srgbClr val="FFFFFF"/>
                </a:solidFill>
              </a:rPr>
              <a:pPr algn="l" rtl="0">
                <a:lnSpc>
                  <a:spcPct val="100000"/>
                </a:lnSpc>
              </a:pPr>
              <a:t>14</a:t>
            </a:fld>
            <a:endParaRPr lang="en-US" sz="1400">
              <a:solidFill>
                <a:srgbClr val="FFFFFF"/>
              </a:solidFill>
            </a:endParaRPr>
          </a:p>
        </p:txBody>
      </p:sp>
      <p:sp>
        <p:nvSpPr>
          <p:cNvPr id="52226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2227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215900" indent="-214313" algn="r" rtl="1" eaLnBrk="1"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en-US" sz="2000"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721709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8586462-57D3-412E-B16C-8B35F9B57C80}" type="slidenum">
              <a:rPr lang="en-US"/>
              <a:pPr/>
              <a:t>15</a:t>
            </a:fld>
            <a:endParaRPr lang="en-US"/>
          </a:p>
        </p:txBody>
      </p:sp>
      <p:sp>
        <p:nvSpPr>
          <p:cNvPr id="542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95325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427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2297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1DC27F3-822D-49E6-97EB-690A65D2131A}" type="slidenum">
              <a:rPr lang="en-US"/>
              <a:pPr/>
              <a:t>16</a:t>
            </a:fld>
            <a:endParaRPr lang="en-US"/>
          </a:p>
        </p:txBody>
      </p:sp>
      <p:sp>
        <p:nvSpPr>
          <p:cNvPr id="53249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 rtl="0">
              <a:lnSpc>
                <a:spcPct val="100000"/>
              </a:lnSpc>
            </a:pPr>
            <a:fld id="{2BD39742-CC35-4347-8EE1-431174641F1E}" type="slidenum">
              <a:rPr lang="en-US" sz="1400">
                <a:solidFill>
                  <a:srgbClr val="FFFFFF"/>
                </a:solidFill>
              </a:rPr>
              <a:pPr algn="l" rtl="0">
                <a:lnSpc>
                  <a:spcPct val="100000"/>
                </a:lnSpc>
              </a:pPr>
              <a:t>16</a:t>
            </a:fld>
            <a:endParaRPr lang="en-US" sz="1400">
              <a:solidFill>
                <a:srgbClr val="FFFFFF"/>
              </a:solidFill>
            </a:endParaRPr>
          </a:p>
        </p:txBody>
      </p:sp>
      <p:sp>
        <p:nvSpPr>
          <p:cNvPr id="5325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3251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215900" indent="-214313" algn="r" rtl="1" eaLnBrk="1"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en-US" sz="2000"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605007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8586462-57D3-412E-B16C-8B35F9B57C80}" type="slidenum">
              <a:rPr lang="en-US"/>
              <a:pPr/>
              <a:t>17</a:t>
            </a:fld>
            <a:endParaRPr lang="en-US"/>
          </a:p>
        </p:txBody>
      </p:sp>
      <p:sp>
        <p:nvSpPr>
          <p:cNvPr id="542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95325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427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0816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46C19CB-244B-4955-8F98-A3ECD42DB34A}" type="slidenum">
              <a:rPr lang="en-US"/>
              <a:pPr/>
              <a:t>18</a:t>
            </a:fld>
            <a:endParaRPr lang="en-US"/>
          </a:p>
        </p:txBody>
      </p:sp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 rtl="0">
              <a:lnSpc>
                <a:spcPct val="100000"/>
              </a:lnSpc>
            </a:pPr>
            <a:fld id="{706CCE66-09D2-48FF-A8DE-837EE3F716D6}" type="slidenum">
              <a:rPr lang="en-US" sz="1400">
                <a:solidFill>
                  <a:srgbClr val="FFFFFF"/>
                </a:solidFill>
              </a:rPr>
              <a:pPr algn="l" rtl="0">
                <a:lnSpc>
                  <a:spcPct val="100000"/>
                </a:lnSpc>
              </a:pPr>
              <a:t>18</a:t>
            </a:fld>
            <a:endParaRPr lang="en-US" sz="1400">
              <a:solidFill>
                <a:srgbClr val="FFFFFF"/>
              </a:solidFill>
            </a:endParaRPr>
          </a:p>
        </p:txBody>
      </p:sp>
      <p:sp>
        <p:nvSpPr>
          <p:cNvPr id="55298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9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215900" indent="-214313" algn="r" rtl="1" eaLnBrk="1"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en-US" sz="2000"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235546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3B67953-5F23-4100-B2AD-974BDCC1A4EE}" type="slidenum">
              <a:rPr lang="en-US"/>
              <a:pPr/>
              <a:t>19</a:t>
            </a:fld>
            <a:endParaRPr lang="en-US"/>
          </a:p>
        </p:txBody>
      </p:sp>
      <p:sp>
        <p:nvSpPr>
          <p:cNvPr id="56321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 rtl="0">
              <a:lnSpc>
                <a:spcPct val="100000"/>
              </a:lnSpc>
            </a:pPr>
            <a:fld id="{F1F509DA-2756-443A-9267-5CCA7DB6C886}" type="slidenum">
              <a:rPr lang="en-US" sz="1400">
                <a:solidFill>
                  <a:srgbClr val="FFFFFF"/>
                </a:solidFill>
              </a:rPr>
              <a:pPr algn="l" rtl="0">
                <a:lnSpc>
                  <a:spcPct val="100000"/>
                </a:lnSpc>
              </a:pPr>
              <a:t>19</a:t>
            </a:fld>
            <a:endParaRPr lang="en-US" sz="1400">
              <a:solidFill>
                <a:srgbClr val="FFFFFF"/>
              </a:solidFill>
            </a:endParaRPr>
          </a:p>
        </p:txBody>
      </p:sp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rtl="0" hangingPunct="1">
              <a:lnSpc>
                <a:spcPct val="100000"/>
              </a:lnSpc>
            </a:pPr>
            <a:fld id="{A28BE472-806E-469F-B2B4-9C311805E0FB}" type="slidenum">
              <a:rPr lang="en-US" sz="1200">
                <a:solidFill>
                  <a:srgbClr val="FFFFFF"/>
                </a:solidFill>
              </a:rPr>
              <a:pPr rtl="0" hangingPunct="1">
                <a:lnSpc>
                  <a:spcPct val="100000"/>
                </a:lnSpc>
              </a:pPr>
              <a:t>19</a:t>
            </a:fld>
            <a:endParaRPr lang="en-US" sz="1200">
              <a:solidFill>
                <a:srgbClr val="FFFFFF"/>
              </a:solidFill>
            </a:endParaRPr>
          </a:p>
        </p:txBody>
      </p:sp>
      <p:sp>
        <p:nvSpPr>
          <p:cNvPr id="56323" name="Rectangle 3"/>
          <p:cNvSpPr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rtl="0" hangingPunct="1">
              <a:lnSpc>
                <a:spcPct val="100000"/>
              </a:lnSpc>
            </a:pPr>
            <a:fld id="{04A327E9-6E8F-485B-BB84-A5E3D873ED77}" type="slidenum">
              <a:rPr lang="en-US" sz="1200">
                <a:solidFill>
                  <a:srgbClr val="FFFFFF"/>
                </a:solidFill>
              </a:rPr>
              <a:pPr rtl="0" hangingPunct="1">
                <a:lnSpc>
                  <a:spcPct val="100000"/>
                </a:lnSpc>
              </a:pPr>
              <a:t>19</a:t>
            </a:fld>
            <a:endParaRPr lang="en-US" sz="1200">
              <a:solidFill>
                <a:srgbClr val="FFFFFF"/>
              </a:solidFill>
            </a:endParaRPr>
          </a:p>
        </p:txBody>
      </p:sp>
      <p:sp>
        <p:nvSpPr>
          <p:cNvPr id="56324" name="Rectangle 4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6325" name="Rectangle 5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215900" indent="-214313" algn="r" rtl="1" eaLnBrk="1"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n-US" sz="2000"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4110734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DEA176C-7700-499C-AAFF-29131821C1AC}" type="slidenum">
              <a:rPr lang="en-US"/>
              <a:pPr/>
              <a:t>20</a:t>
            </a:fld>
            <a:endParaRPr lang="en-US"/>
          </a:p>
        </p:txBody>
      </p:sp>
      <p:sp>
        <p:nvSpPr>
          <p:cNvPr id="5734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 rtl="0">
              <a:lnSpc>
                <a:spcPct val="100000"/>
              </a:lnSpc>
            </a:pPr>
            <a:fld id="{16166927-299E-4A37-8490-58738FAFD245}" type="slidenum">
              <a:rPr lang="en-US" sz="1400">
                <a:solidFill>
                  <a:srgbClr val="FFFFFF"/>
                </a:solidFill>
              </a:rPr>
              <a:pPr algn="l" rtl="0">
                <a:lnSpc>
                  <a:spcPct val="100000"/>
                </a:lnSpc>
              </a:pPr>
              <a:t>20</a:t>
            </a:fld>
            <a:endParaRPr lang="en-US" sz="1400">
              <a:solidFill>
                <a:srgbClr val="FFFFFF"/>
              </a:solidFill>
            </a:endParaRPr>
          </a:p>
        </p:txBody>
      </p:sp>
      <p:sp>
        <p:nvSpPr>
          <p:cNvPr id="57346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7347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215900" indent="-214313" algn="r" rtl="1" eaLnBrk="1"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en-US" sz="2000"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0822363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FCE92C9-6374-43D0-AAA7-D93D787B7814}" type="slidenum">
              <a:rPr lang="en-US"/>
              <a:pPr/>
              <a:t>21</a:t>
            </a:fld>
            <a:endParaRPr lang="en-US"/>
          </a:p>
        </p:txBody>
      </p:sp>
      <p:sp>
        <p:nvSpPr>
          <p:cNvPr id="59393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 rtl="0">
              <a:lnSpc>
                <a:spcPct val="100000"/>
              </a:lnSpc>
            </a:pPr>
            <a:fld id="{7EEE9A40-8033-4D91-967A-EDA87148A05A}" type="slidenum">
              <a:rPr lang="en-US" sz="1400">
                <a:solidFill>
                  <a:srgbClr val="FFFFFF"/>
                </a:solidFill>
              </a:rPr>
              <a:pPr algn="l" rtl="0">
                <a:lnSpc>
                  <a:spcPct val="100000"/>
                </a:lnSpc>
              </a:pPr>
              <a:t>21</a:t>
            </a:fld>
            <a:endParaRPr lang="en-US" sz="1400">
              <a:solidFill>
                <a:srgbClr val="FFFFFF"/>
              </a:solidFill>
            </a:endParaRPr>
          </a:p>
        </p:txBody>
      </p:sp>
      <p:sp>
        <p:nvSpPr>
          <p:cNvPr id="59394" name="Rectangle 2"/>
          <p:cNvSpPr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rtl="0" hangingPunct="1">
              <a:lnSpc>
                <a:spcPct val="100000"/>
              </a:lnSpc>
            </a:pPr>
            <a:fld id="{D6C07989-5D10-4F90-9A4B-37F014273932}" type="slidenum">
              <a:rPr lang="en-US" sz="1200">
                <a:solidFill>
                  <a:srgbClr val="FFFFFF"/>
                </a:solidFill>
              </a:rPr>
              <a:pPr rtl="0" hangingPunct="1">
                <a:lnSpc>
                  <a:spcPct val="100000"/>
                </a:lnSpc>
              </a:pPr>
              <a:t>21</a:t>
            </a:fld>
            <a:endParaRPr lang="en-US" sz="1200">
              <a:solidFill>
                <a:srgbClr val="FFFFFF"/>
              </a:solidFill>
            </a:endParaRPr>
          </a:p>
        </p:txBody>
      </p:sp>
      <p:sp>
        <p:nvSpPr>
          <p:cNvPr id="59395" name="Rectangle 3"/>
          <p:cNvSpPr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rtl="0" hangingPunct="1">
              <a:lnSpc>
                <a:spcPct val="100000"/>
              </a:lnSpc>
            </a:pPr>
            <a:fld id="{20DE0E14-E90D-4C1C-BD97-2053EDDB955D}" type="slidenum">
              <a:rPr lang="en-US" sz="1200">
                <a:solidFill>
                  <a:srgbClr val="FFFFFF"/>
                </a:solidFill>
              </a:rPr>
              <a:pPr rtl="0" hangingPunct="1">
                <a:lnSpc>
                  <a:spcPct val="100000"/>
                </a:lnSpc>
              </a:pPr>
              <a:t>21</a:t>
            </a:fld>
            <a:endParaRPr lang="en-US" sz="1200">
              <a:solidFill>
                <a:srgbClr val="FFFFFF"/>
              </a:solidFill>
            </a:endParaRPr>
          </a:p>
        </p:txBody>
      </p:sp>
      <p:sp>
        <p:nvSpPr>
          <p:cNvPr id="59396" name="Rectangle 4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9397" name="Rectangle 5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215900" indent="-214313" algn="r" rtl="1" eaLnBrk="1"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n-US" sz="2000"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8662336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452528F-8A82-4F1C-BC32-4D089F451B5A}" type="slidenum">
              <a:rPr lang="en-US"/>
              <a:pPr/>
              <a:t>22</a:t>
            </a:fld>
            <a:endParaRPr lang="en-US"/>
          </a:p>
        </p:txBody>
      </p:sp>
      <p:sp>
        <p:nvSpPr>
          <p:cNvPr id="58369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 rtl="0">
              <a:lnSpc>
                <a:spcPct val="100000"/>
              </a:lnSpc>
            </a:pPr>
            <a:fld id="{849E383C-4083-489A-8A99-2D1F38F92B50}" type="slidenum">
              <a:rPr lang="en-US" sz="1400">
                <a:solidFill>
                  <a:srgbClr val="FFFFFF"/>
                </a:solidFill>
              </a:rPr>
              <a:pPr algn="l" rtl="0">
                <a:lnSpc>
                  <a:spcPct val="100000"/>
                </a:lnSpc>
              </a:pPr>
              <a:t>22</a:t>
            </a:fld>
            <a:endParaRPr lang="en-US" sz="1400">
              <a:solidFill>
                <a:srgbClr val="FFFFFF"/>
              </a:solidFill>
            </a:endParaRPr>
          </a:p>
        </p:txBody>
      </p:sp>
      <p:sp>
        <p:nvSpPr>
          <p:cNvPr id="5837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8371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215900" indent="-214313" algn="r" rtl="1" eaLnBrk="1"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en-US" sz="2000"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330500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FBF9CDB-A1FF-4734-86D4-AAE254C22739}" type="slidenum">
              <a:rPr lang="en-US"/>
              <a:pPr/>
              <a:t>4</a:t>
            </a:fld>
            <a:endParaRPr lang="en-US"/>
          </a:p>
        </p:txBody>
      </p:sp>
      <p:sp>
        <p:nvSpPr>
          <p:cNvPr id="43009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 rtl="0">
              <a:lnSpc>
                <a:spcPct val="100000"/>
              </a:lnSpc>
            </a:pPr>
            <a:fld id="{11DDEC6C-7589-4944-83D9-9D7A0AF0BCFF}" type="slidenum">
              <a:rPr lang="en-US" sz="1400">
                <a:solidFill>
                  <a:srgbClr val="FFFFFF"/>
                </a:solidFill>
              </a:rPr>
              <a:pPr algn="l" rtl="0">
                <a:lnSpc>
                  <a:spcPct val="100000"/>
                </a:lnSpc>
              </a:pPr>
              <a:t>4</a:t>
            </a:fld>
            <a:endParaRPr lang="en-US" sz="1400">
              <a:solidFill>
                <a:srgbClr val="FFFFFF"/>
              </a:solidFill>
            </a:endParaRPr>
          </a:p>
        </p:txBody>
      </p: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rtl="0" hangingPunct="1">
              <a:lnSpc>
                <a:spcPct val="100000"/>
              </a:lnSpc>
            </a:pPr>
            <a:fld id="{DEB06A3B-B6F8-40EA-B31A-289598DABEBC}" type="slidenum">
              <a:rPr lang="en-US" sz="1200">
                <a:solidFill>
                  <a:srgbClr val="FFFFFF"/>
                </a:solidFill>
              </a:rPr>
              <a:pPr rtl="0" hangingPunct="1">
                <a:lnSpc>
                  <a:spcPct val="100000"/>
                </a:lnSpc>
              </a:pPr>
              <a:t>4</a:t>
            </a:fld>
            <a:endParaRPr lang="en-US" sz="1200">
              <a:solidFill>
                <a:srgbClr val="FFFFFF"/>
              </a:solidFill>
            </a:endParaRPr>
          </a:p>
        </p:txBody>
      </p:sp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rtl="0" hangingPunct="1">
              <a:lnSpc>
                <a:spcPct val="100000"/>
              </a:lnSpc>
            </a:pPr>
            <a:fld id="{9062F2A6-5133-4534-8B88-7E9C36EBE6B2}" type="slidenum">
              <a:rPr lang="en-US" sz="1200">
                <a:solidFill>
                  <a:srgbClr val="FFFFFF"/>
                </a:solidFill>
              </a:rPr>
              <a:pPr rtl="0" hangingPunct="1">
                <a:lnSpc>
                  <a:spcPct val="100000"/>
                </a:lnSpc>
              </a:pPr>
              <a:t>4</a:t>
            </a:fld>
            <a:endParaRPr lang="en-US" sz="1200">
              <a:solidFill>
                <a:srgbClr val="FFFFFF"/>
              </a:solidFill>
            </a:endParaRPr>
          </a:p>
        </p:txBody>
      </p:sp>
      <p:sp>
        <p:nvSpPr>
          <p:cNvPr id="43012" name="Rectangle 4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3013" name="Rectangle 5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215900" indent="-214313" algn="r" rtl="1" eaLnBrk="1"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n-US" sz="2000"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7156357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CE7BC95-1C22-4F9B-9660-0567F07CDF90}" type="slidenum">
              <a:rPr lang="en-US"/>
              <a:pPr/>
              <a:t>23</a:t>
            </a:fld>
            <a:endParaRPr lang="en-US"/>
          </a:p>
        </p:txBody>
      </p:sp>
      <p:sp>
        <p:nvSpPr>
          <p:cNvPr id="6041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95325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041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16893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8688BC2-FD53-4B03-8998-97CA03AEE50E}" type="slidenum">
              <a:rPr lang="en-US"/>
              <a:pPr/>
              <a:t>24</a:t>
            </a:fld>
            <a:endParaRPr lang="en-US"/>
          </a:p>
        </p:txBody>
      </p:sp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 rtl="0">
              <a:lnSpc>
                <a:spcPct val="100000"/>
              </a:lnSpc>
            </a:pPr>
            <a:fld id="{D25CC5EB-2013-48C7-9409-7AFAAAF53AEB}" type="slidenum">
              <a:rPr lang="en-US" sz="1400">
                <a:solidFill>
                  <a:srgbClr val="FFFFFF"/>
                </a:solidFill>
              </a:rPr>
              <a:pPr algn="l" rtl="0">
                <a:lnSpc>
                  <a:spcPct val="100000"/>
                </a:lnSpc>
              </a:pPr>
              <a:t>24</a:t>
            </a:fld>
            <a:endParaRPr lang="en-US" sz="1400">
              <a:solidFill>
                <a:srgbClr val="FFFFFF"/>
              </a:solidFill>
            </a:endParaRPr>
          </a:p>
        </p:txBody>
      </p:sp>
      <p:sp>
        <p:nvSpPr>
          <p:cNvPr id="61442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43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215900" indent="-214313" algn="r" rtl="1" eaLnBrk="1"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en-US" sz="2000"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3549322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3319AE6-B407-4BE6-B801-6133120AFF65}" type="slidenum">
              <a:rPr lang="en-US"/>
              <a:pPr/>
              <a:t>26</a:t>
            </a:fld>
            <a:endParaRPr lang="en-US"/>
          </a:p>
        </p:txBody>
      </p:sp>
      <p:sp>
        <p:nvSpPr>
          <p:cNvPr id="6246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95325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246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00518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0F079E4-99A3-46BA-81F0-B9C0F1E2C37C}" type="slidenum">
              <a:rPr lang="en-US"/>
              <a:pPr/>
              <a:t>27</a:t>
            </a:fld>
            <a:endParaRPr lang="en-US"/>
          </a:p>
        </p:txBody>
      </p:sp>
      <p:sp>
        <p:nvSpPr>
          <p:cNvPr id="6348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95325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349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15611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35489EC-F58D-4C3B-9658-CDB85BC223DE}" type="slidenum">
              <a:rPr lang="en-US"/>
              <a:pPr/>
              <a:t>28</a:t>
            </a:fld>
            <a:endParaRPr lang="en-US"/>
          </a:p>
        </p:txBody>
      </p:sp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 rtl="0">
              <a:lnSpc>
                <a:spcPct val="100000"/>
              </a:lnSpc>
            </a:pPr>
            <a:fld id="{4E1D3DBA-2E76-42A8-990E-26001CAA1C81}" type="slidenum">
              <a:rPr lang="en-US" sz="1400">
                <a:solidFill>
                  <a:srgbClr val="FFFFFF"/>
                </a:solidFill>
              </a:rPr>
              <a:pPr algn="l" rtl="0">
                <a:lnSpc>
                  <a:spcPct val="100000"/>
                </a:lnSpc>
              </a:pPr>
              <a:t>28</a:t>
            </a:fld>
            <a:endParaRPr lang="en-US" sz="1400">
              <a:solidFill>
                <a:srgbClr val="FFFFFF"/>
              </a:solidFill>
            </a:endParaRPr>
          </a:p>
        </p:txBody>
      </p:sp>
      <p:sp>
        <p:nvSpPr>
          <p:cNvPr id="64514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4515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215900" indent="-214313" algn="r" rtl="1" eaLnBrk="1"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en-US" sz="2000"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0331717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E84607F-950D-44BE-A42F-9C942294E68E}" type="slidenum">
              <a:rPr lang="en-US"/>
              <a:pPr/>
              <a:t>29</a:t>
            </a:fld>
            <a:endParaRPr lang="en-US"/>
          </a:p>
        </p:txBody>
      </p:sp>
      <p:sp>
        <p:nvSpPr>
          <p:cNvPr id="6553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 rtl="0">
              <a:lnSpc>
                <a:spcPct val="100000"/>
              </a:lnSpc>
            </a:pPr>
            <a:fld id="{020FA1A5-F82D-4E83-B04E-7230133CC298}" type="slidenum">
              <a:rPr lang="en-US" sz="1400">
                <a:solidFill>
                  <a:srgbClr val="FFFFFF"/>
                </a:solidFill>
              </a:rPr>
              <a:pPr algn="l" rtl="0">
                <a:lnSpc>
                  <a:spcPct val="100000"/>
                </a:lnSpc>
              </a:pPr>
              <a:t>29</a:t>
            </a:fld>
            <a:endParaRPr lang="en-US" sz="1400">
              <a:solidFill>
                <a:srgbClr val="FFFFFF"/>
              </a:solidFill>
            </a:endParaRPr>
          </a:p>
        </p:txBody>
      </p:sp>
      <p:sp>
        <p:nvSpPr>
          <p:cNvPr id="65538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5539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215900" indent="-214313" algn="r" rtl="1" eaLnBrk="1"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en-US" sz="2000"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8603820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D2E878F-2EA0-45F5-81C3-1CB6A3123F23}" type="slidenum">
              <a:rPr lang="en-US"/>
              <a:pPr/>
              <a:t>33</a:t>
            </a:fld>
            <a:endParaRPr lang="en-US"/>
          </a:p>
        </p:txBody>
      </p:sp>
      <p:sp>
        <p:nvSpPr>
          <p:cNvPr id="6656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95325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656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18307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85B52E2-6DFE-4226-A0A3-85C9272B5195}" type="slidenum">
              <a:rPr lang="en-US"/>
              <a:pPr/>
              <a:t>34</a:t>
            </a:fld>
            <a:endParaRPr lang="en-US"/>
          </a:p>
        </p:txBody>
      </p:sp>
      <p:sp>
        <p:nvSpPr>
          <p:cNvPr id="6758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95325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758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5482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85B52E2-6DFE-4226-A0A3-85C9272B5195}" type="slidenum">
              <a:rPr lang="en-US"/>
              <a:pPr/>
              <a:t>35</a:t>
            </a:fld>
            <a:endParaRPr lang="en-US"/>
          </a:p>
        </p:txBody>
      </p:sp>
      <p:sp>
        <p:nvSpPr>
          <p:cNvPr id="6758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95325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758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4460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BC98571-61DD-4172-925D-506F18243CA9}" type="slidenum">
              <a:rPr lang="en-US"/>
              <a:pPr/>
              <a:t>6</a:t>
            </a:fld>
            <a:endParaRPr lang="en-US"/>
          </a:p>
        </p:txBody>
      </p:sp>
      <p:sp>
        <p:nvSpPr>
          <p:cNvPr id="440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95325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40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2621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A919B87-E648-4E32-B9AC-370BDA116B63}" type="slidenum">
              <a:rPr lang="en-US"/>
              <a:pPr/>
              <a:t>7</a:t>
            </a:fld>
            <a:endParaRPr lang="en-US"/>
          </a:p>
        </p:txBody>
      </p:sp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 rtl="0">
              <a:lnSpc>
                <a:spcPct val="100000"/>
              </a:lnSpc>
            </a:pPr>
            <a:fld id="{25CF131B-D034-4618-8DD4-3ABA63E20A27}" type="slidenum">
              <a:rPr lang="en-US" sz="1400">
                <a:solidFill>
                  <a:srgbClr val="FFFFFF"/>
                </a:solidFill>
              </a:rPr>
              <a:pPr algn="l" rtl="0">
                <a:lnSpc>
                  <a:spcPct val="100000"/>
                </a:lnSpc>
              </a:pPr>
              <a:t>7</a:t>
            </a:fld>
            <a:endParaRPr lang="en-US" sz="1400">
              <a:solidFill>
                <a:srgbClr val="FFFFFF"/>
              </a:solidFill>
            </a:endParaRPr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rtl="0" hangingPunct="1">
              <a:lnSpc>
                <a:spcPct val="100000"/>
              </a:lnSpc>
            </a:pPr>
            <a:fld id="{860E72CE-B25C-41F6-B80D-7A27E7D8A59B}" type="slidenum">
              <a:rPr lang="en-US" sz="1200">
                <a:solidFill>
                  <a:srgbClr val="FFFFFF"/>
                </a:solidFill>
              </a:rPr>
              <a:pPr rtl="0" hangingPunct="1">
                <a:lnSpc>
                  <a:spcPct val="100000"/>
                </a:lnSpc>
              </a:pPr>
              <a:t>7</a:t>
            </a:fld>
            <a:endParaRPr lang="en-US" sz="1200">
              <a:solidFill>
                <a:srgbClr val="FFFFFF"/>
              </a:solidFill>
            </a:endParaRPr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rtl="0" hangingPunct="1">
              <a:lnSpc>
                <a:spcPct val="100000"/>
              </a:lnSpc>
            </a:pPr>
            <a:fld id="{EE76DE1B-25C1-4A30-983D-AE3CD62801F7}" type="slidenum">
              <a:rPr lang="en-US" sz="1200">
                <a:solidFill>
                  <a:srgbClr val="FFFFFF"/>
                </a:solidFill>
              </a:rPr>
              <a:pPr rtl="0" hangingPunct="1">
                <a:lnSpc>
                  <a:spcPct val="100000"/>
                </a:lnSpc>
              </a:pPr>
              <a:t>7</a:t>
            </a:fld>
            <a:endParaRPr lang="en-US" sz="1200">
              <a:solidFill>
                <a:srgbClr val="FFFFFF"/>
              </a:solidFill>
            </a:endParaRPr>
          </a:p>
        </p:txBody>
      </p:sp>
      <p:sp>
        <p:nvSpPr>
          <p:cNvPr id="45060" name="Rectangle 4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5061" name="Rectangle 5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215900" indent="-214313" algn="r" rtl="1" eaLnBrk="1"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n-US" sz="2000"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576085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9518E37-10FA-4829-863E-6019597BB7D0}" type="slidenum">
              <a:rPr lang="en-US"/>
              <a:pPr/>
              <a:t>8</a:t>
            </a:fld>
            <a:endParaRPr lang="en-US"/>
          </a:p>
        </p:txBody>
      </p:sp>
      <p:sp>
        <p:nvSpPr>
          <p:cNvPr id="46081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 rtl="0">
              <a:lnSpc>
                <a:spcPct val="100000"/>
              </a:lnSpc>
            </a:pPr>
            <a:fld id="{A47CFD2B-C93B-4ED1-9AF2-6080D6A99C31}" type="slidenum">
              <a:rPr lang="en-US" sz="1400">
                <a:solidFill>
                  <a:srgbClr val="FFFFFF"/>
                </a:solidFill>
              </a:rPr>
              <a:pPr algn="l" rtl="0">
                <a:lnSpc>
                  <a:spcPct val="100000"/>
                </a:lnSpc>
              </a:pPr>
              <a:t>8</a:t>
            </a:fld>
            <a:endParaRPr lang="en-US" sz="1400">
              <a:solidFill>
                <a:srgbClr val="FFFFFF"/>
              </a:solidFill>
            </a:endParaRPr>
          </a:p>
        </p:txBody>
      </p:sp>
      <p:sp>
        <p:nvSpPr>
          <p:cNvPr id="46082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6083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215900" indent="-214313" algn="r" rtl="1" eaLnBrk="1"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en-US" sz="2000"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844867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5084500-F6DA-4CDA-B405-E18A5AFCA5E6}" type="slidenum">
              <a:rPr lang="en-US"/>
              <a:pPr/>
              <a:t>9</a:t>
            </a:fld>
            <a:endParaRPr lang="en-US"/>
          </a:p>
        </p:txBody>
      </p:sp>
      <p:sp>
        <p:nvSpPr>
          <p:cNvPr id="4710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95325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710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0933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F1621B5-DAC0-40BD-819C-7AEEC8E54BE3}" type="slidenum">
              <a:rPr lang="en-US"/>
              <a:pPr/>
              <a:t>10</a:t>
            </a:fld>
            <a:endParaRPr lang="en-US"/>
          </a:p>
        </p:txBody>
      </p:sp>
      <p:sp>
        <p:nvSpPr>
          <p:cNvPr id="48129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 rtl="0">
              <a:lnSpc>
                <a:spcPct val="100000"/>
              </a:lnSpc>
            </a:pPr>
            <a:fld id="{51B99153-FD9D-4706-882A-4C7157ED8A7D}" type="slidenum">
              <a:rPr lang="en-US" sz="1400">
                <a:solidFill>
                  <a:srgbClr val="FFFFFF"/>
                </a:solidFill>
              </a:rPr>
              <a:pPr algn="l" rtl="0">
                <a:lnSpc>
                  <a:spcPct val="100000"/>
                </a:lnSpc>
              </a:pPr>
              <a:t>10</a:t>
            </a:fld>
            <a:endParaRPr lang="en-US" sz="1400">
              <a:solidFill>
                <a:srgbClr val="FFFFFF"/>
              </a:solidFill>
            </a:endParaRPr>
          </a:p>
        </p:txBody>
      </p:sp>
      <p:sp>
        <p:nvSpPr>
          <p:cNvPr id="4813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8131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215900" indent="-214313" algn="r" rtl="1" eaLnBrk="1"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en-US" sz="2000"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400057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9B4A18D-F0FA-4452-9FA8-06AD7A7215A2}" type="slidenum">
              <a:rPr lang="en-US"/>
              <a:pPr/>
              <a:t>11</a:t>
            </a:fld>
            <a:endParaRPr lang="en-US"/>
          </a:p>
        </p:txBody>
      </p:sp>
      <p:sp>
        <p:nvSpPr>
          <p:cNvPr id="4915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95325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91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3532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C5C84EF-0CB8-45B2-88FA-0C2210CBEAA2}" type="slidenum">
              <a:rPr lang="en-US"/>
              <a:pPr/>
              <a:t>12</a:t>
            </a:fld>
            <a:endParaRPr lang="en-US"/>
          </a:p>
        </p:txBody>
      </p:sp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 rtl="0">
              <a:lnSpc>
                <a:spcPct val="100000"/>
              </a:lnSpc>
            </a:pPr>
            <a:fld id="{7901F23E-D561-4FDD-AFBB-893B3714BD39}" type="slidenum">
              <a:rPr lang="en-US" sz="1400">
                <a:solidFill>
                  <a:srgbClr val="FFFFFF"/>
                </a:solidFill>
              </a:rPr>
              <a:pPr algn="l" rtl="0">
                <a:lnSpc>
                  <a:spcPct val="100000"/>
                </a:lnSpc>
              </a:pPr>
              <a:t>12</a:t>
            </a:fld>
            <a:endParaRPr lang="en-US" sz="1400">
              <a:solidFill>
                <a:srgbClr val="FFFFFF"/>
              </a:solidFill>
            </a:endParaRPr>
          </a:p>
        </p:txBody>
      </p:sp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rtl="0" hangingPunct="1">
              <a:lnSpc>
                <a:spcPct val="100000"/>
              </a:lnSpc>
            </a:pPr>
            <a:fld id="{1698DC76-ED6F-4514-B918-6271D514C0CC}" type="slidenum">
              <a:rPr lang="en-US" sz="1200">
                <a:solidFill>
                  <a:srgbClr val="FFFFFF"/>
                </a:solidFill>
              </a:rPr>
              <a:pPr rtl="0" hangingPunct="1">
                <a:lnSpc>
                  <a:spcPct val="100000"/>
                </a:lnSpc>
              </a:pPr>
              <a:t>12</a:t>
            </a:fld>
            <a:endParaRPr lang="en-US" sz="1200">
              <a:solidFill>
                <a:srgbClr val="FFFFFF"/>
              </a:solidFill>
            </a:endParaRPr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rtl="0" hangingPunct="1">
              <a:lnSpc>
                <a:spcPct val="100000"/>
              </a:lnSpc>
            </a:pPr>
            <a:fld id="{E5610061-9046-4EDF-B959-444D19948A18}" type="slidenum">
              <a:rPr lang="en-US" sz="1200">
                <a:solidFill>
                  <a:srgbClr val="FFFFFF"/>
                </a:solidFill>
              </a:rPr>
              <a:pPr rtl="0" hangingPunct="1">
                <a:lnSpc>
                  <a:spcPct val="100000"/>
                </a:lnSpc>
              </a:pPr>
              <a:t>12</a:t>
            </a:fld>
            <a:endParaRPr lang="en-US" sz="1200">
              <a:solidFill>
                <a:srgbClr val="FFFFFF"/>
              </a:solidFill>
            </a:endParaRPr>
          </a:p>
        </p:txBody>
      </p:sp>
      <p:sp>
        <p:nvSpPr>
          <p:cNvPr id="50180" name="Rectangle 4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0181" name="Rectangle 5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215900" indent="-214313" algn="r" rtl="1" eaLnBrk="1"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n-US" sz="2000"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23880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4E9BA-7CCE-4385-A31D-27F8AC48AE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0129EC-FC60-474F-8529-68A801D116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CF7D13-84D8-4D49-A926-470793F71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1F7D-CE2C-4D50-AA12-E2FF13D56740}" type="datetimeFigureOut">
              <a:rPr lang="en-US" smtClean="0"/>
              <a:t>12/28/2022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3C3F67-1F5C-4FE7-A140-19AB4BB4F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7471BF-E652-4F54-9F3A-16F3F8A25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29840-AE4F-4323-A35C-BC2C09F15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2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DCF85-CAAC-4BC3-97CF-6BF8D6E8FE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CC6B91-7A37-45B9-90F2-4CABC914B0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AD2994-D43E-4FD0-8BCB-63F5B205B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1F7D-CE2C-4D50-AA12-E2FF13D56740}" type="datetimeFigureOut">
              <a:rPr lang="en-US" smtClean="0"/>
              <a:t>12/28/2022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C53826-4652-4FD9-AA97-6A223EF2E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78696F-F106-4B57-8411-BE9D4A872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29840-AE4F-4323-A35C-BC2C09F15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066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048E46E-D327-4344-8CF4-189B37E256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46FE88-6959-4813-A64B-3C874F5442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CE6078-F118-4302-8C8F-B920D4521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1F7D-CE2C-4D50-AA12-E2FF13D56740}" type="datetimeFigureOut">
              <a:rPr lang="en-US" smtClean="0"/>
              <a:t>12/28/2022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9B7994-DE73-4A5C-B1E9-537FF8356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8CAD79-A9A9-416A-BE7A-1F73652B5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29840-AE4F-4323-A35C-BC2C09F15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287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8F8DC-7961-4EF4-95DA-0BE3D45D6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029E40-311C-45D4-9609-6DECA53E49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8A70E3-D72D-42A7-84D2-2BEE31E17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1F7D-CE2C-4D50-AA12-E2FF13D56740}" type="datetimeFigureOut">
              <a:rPr lang="en-US" smtClean="0"/>
              <a:t>12/28/2022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6B44EC-7471-4669-AAF4-7462C8472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B6DEFF-C87F-4222-993E-0ED1BC7C3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29840-AE4F-4323-A35C-BC2C09F15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445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BEF57-CA4C-4799-AC18-04F235181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DCFD1D-7D47-426D-A4BD-CCBE240FBD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6D0B02-C5E9-4F18-9F3C-38590A1EF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1F7D-CE2C-4D50-AA12-E2FF13D56740}" type="datetimeFigureOut">
              <a:rPr lang="en-US" smtClean="0"/>
              <a:t>12/28/2022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137CD1-438E-464F-8525-59881E5B7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EAD7F0-A4E3-4B0F-9750-862D9D8EE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29840-AE4F-4323-A35C-BC2C09F15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987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45803-FDF7-4F2F-A288-2DAF41BA1B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F5225A-DD3E-477D-BE3E-8A2E546B47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EA8FDB-7573-40F0-8F30-D918DBB4AA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84A01B-8BDC-46A8-BF1E-47A9104BD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1F7D-CE2C-4D50-AA12-E2FF13D56740}" type="datetimeFigureOut">
              <a:rPr lang="en-US" smtClean="0"/>
              <a:t>12/28/2022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DC0740-278B-4ABC-B676-EA8135221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9AC58A-31EC-4FF4-B852-BE27FDBF5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29840-AE4F-4323-A35C-BC2C09F15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82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3AEEC-FA21-494B-9229-F9017AB1E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89ED83-CC49-459F-9A33-35AE6C3667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7C83A3-8895-4699-9725-6ADC501857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41D99D-0034-46AB-9CCB-033FF92900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879AAF-A450-4330-B615-FEC76A69B3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E872F7-4DA2-47C3-8B7F-56A967938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1F7D-CE2C-4D50-AA12-E2FF13D56740}" type="datetimeFigureOut">
              <a:rPr lang="en-US" smtClean="0"/>
              <a:t>12/28/2022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DC1658E-8DAE-4D0A-BAE6-27BE56E27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1AB6B01-2C79-4D93-983A-604BE40F7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29840-AE4F-4323-A35C-BC2C09F15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090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2FD566-5B4A-405A-AA84-A3E144B8A2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13EF18-9FA9-4C92-9467-2D7AC885C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1F7D-CE2C-4D50-AA12-E2FF13D56740}" type="datetimeFigureOut">
              <a:rPr lang="en-US" smtClean="0"/>
              <a:t>12/28/2022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93A6FF-D880-4329-A811-0E7EB627A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0AFACA-C417-4789-8B50-11A21C51D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29840-AE4F-4323-A35C-BC2C09F15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78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95EBA7-C6DD-431B-943F-FC09E4B06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1F7D-CE2C-4D50-AA12-E2FF13D56740}" type="datetimeFigureOut">
              <a:rPr lang="en-US" smtClean="0"/>
              <a:t>12/28/2022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C4AD38-BFB8-49DB-89B1-AC842F520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4B16BE-6609-4B95-9F7C-2C422F1F5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29840-AE4F-4323-A35C-BC2C09F15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088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C76C0-FB9B-48B5-939D-186DF873B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A3A48E-2931-432C-A25B-BD34A00C2B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5218F-A728-41CE-9D29-84FE2B38A5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C56998-B6D5-496F-B152-A2FDFD9A1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1F7D-CE2C-4D50-AA12-E2FF13D56740}" type="datetimeFigureOut">
              <a:rPr lang="en-US" smtClean="0"/>
              <a:t>12/28/2022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6638F8-3608-43BA-85FD-F26B89B11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86A0E3-EC89-4D94-ADB3-3CD6A3873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29840-AE4F-4323-A35C-BC2C09F15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896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239C7-80AA-41C4-B190-359CD5D5D5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235832-385C-423A-A513-21051F8A06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5EAD77-F5F5-4259-9EEF-F5B4D47353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96B94A-A6AA-4229-BD29-DE9147AD2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1F7D-CE2C-4D50-AA12-E2FF13D56740}" type="datetimeFigureOut">
              <a:rPr lang="en-US" smtClean="0"/>
              <a:t>12/28/2022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64AE1B-D2F6-471F-A03D-546FAB8B1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7C8E32-3EA1-4A29-B706-91C5E17E9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29840-AE4F-4323-A35C-BC2C09F15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260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46F1FB1-26A7-41AD-80CC-AB12A9181E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CDD376-7509-4D37-A039-322D67481B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C1740F-E15F-488C-9168-A46FDD6AAB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91F7D-CE2C-4D50-AA12-E2FF13D56740}" type="datetimeFigureOut">
              <a:rPr lang="en-US" smtClean="0"/>
              <a:t>12/28/2022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522C67-8579-4F64-845B-B378B20A16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B4533F-EBF9-4478-8C53-02C60E44DD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F29840-AE4F-4323-A35C-BC2C09F15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124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wmf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FD0E8E8-C530-4B2D-A01A-CCD47590B6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5BD5C9-19B3-462A-9866-43B1435AE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3040" y="1091821"/>
            <a:ext cx="3781109" cy="4674358"/>
          </a:xfrm>
        </p:spPr>
        <p:txBody>
          <a:bodyPr anchor="ctr">
            <a:normAutofit/>
          </a:bodyPr>
          <a:lstStyle/>
          <a:p>
            <a:pPr algn="ctr"/>
            <a:r>
              <a:rPr lang="en-US" sz="6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Classes and Objects</a:t>
            </a:r>
            <a:endParaRPr lang="en-US" sz="96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2A4E45-CE29-4882-AF90-F4E1AC9E47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47641" y="0"/>
            <a:ext cx="6542835" cy="6858000"/>
          </a:xfrm>
          <a:custGeom>
            <a:avLst/>
            <a:gdLst>
              <a:gd name="connsiteX0" fmla="*/ 1397169 w 6542835"/>
              <a:gd name="connsiteY0" fmla="*/ 0 h 6858000"/>
              <a:gd name="connsiteX1" fmla="*/ 6542835 w 6542835"/>
              <a:gd name="connsiteY1" fmla="*/ 0 h 6858000"/>
              <a:gd name="connsiteX2" fmla="*/ 6542835 w 6542835"/>
              <a:gd name="connsiteY2" fmla="*/ 6858000 h 6858000"/>
              <a:gd name="connsiteX3" fmla="*/ 1639958 w 6542835"/>
              <a:gd name="connsiteY3" fmla="*/ 6858000 h 6858000"/>
              <a:gd name="connsiteX4" fmla="*/ 1521013 w 6542835"/>
              <a:gd name="connsiteY4" fmla="*/ 6754967 h 6858000"/>
              <a:gd name="connsiteX5" fmla="*/ 0 w 6542835"/>
              <a:gd name="connsiteY5" fmla="*/ 3318447 h 6858000"/>
              <a:gd name="connsiteX6" fmla="*/ 1359779 w 6542835"/>
              <a:gd name="connsiteY6" fmla="*/ 3564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542835" h="6858000">
                <a:moveTo>
                  <a:pt x="1397169" y="0"/>
                </a:moveTo>
                <a:lnTo>
                  <a:pt x="6542835" y="0"/>
                </a:lnTo>
                <a:lnTo>
                  <a:pt x="6542835" y="6858000"/>
                </a:lnTo>
                <a:lnTo>
                  <a:pt x="1639958" y="6858000"/>
                </a:lnTo>
                <a:lnTo>
                  <a:pt x="1521013" y="6754967"/>
                </a:lnTo>
                <a:cubicBezTo>
                  <a:pt x="586622" y="5905710"/>
                  <a:pt x="0" y="4680585"/>
                  <a:pt x="0" y="3318447"/>
                </a:cubicBezTo>
                <a:cubicBezTo>
                  <a:pt x="0" y="2036434"/>
                  <a:pt x="519638" y="875790"/>
                  <a:pt x="1359779" y="35648"/>
                </a:cubicBezTo>
                <a:close/>
              </a:path>
            </a:pathLst>
          </a:cu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87BF251-0F3D-4FED-A71D-D1564D1D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36064" y="1226650"/>
            <a:ext cx="548640" cy="548640"/>
          </a:xfrm>
          <a:prstGeom prst="ellipse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0F80DFC-077A-4A53-AF1A-600D9F16E4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07055" y="0"/>
            <a:ext cx="2234723" cy="1723952"/>
          </a:xfrm>
          <a:custGeom>
            <a:avLst/>
            <a:gdLst>
              <a:gd name="connsiteX0" fmla="*/ 1735930 w 2234723"/>
              <a:gd name="connsiteY0" fmla="*/ 1723952 h 1723952"/>
              <a:gd name="connsiteX1" fmla="*/ 2234723 w 2234723"/>
              <a:gd name="connsiteY1" fmla="*/ 1723952 h 1723952"/>
              <a:gd name="connsiteX2" fmla="*/ 2220570 w 2234723"/>
              <a:gd name="connsiteY2" fmla="*/ 1665525 h 1723952"/>
              <a:gd name="connsiteX3" fmla="*/ 118986 w 2234723"/>
              <a:gd name="connsiteY3" fmla="*/ 3008 h 1723952"/>
              <a:gd name="connsiteX4" fmla="*/ 0 w 2234723"/>
              <a:gd name="connsiteY4" fmla="*/ 0 h 1723952"/>
              <a:gd name="connsiteX5" fmla="*/ 0 w 2234723"/>
              <a:gd name="connsiteY5" fmla="*/ 474250 h 1723952"/>
              <a:gd name="connsiteX6" fmla="*/ 187921 w 2234723"/>
              <a:gd name="connsiteY6" fmla="*/ 483739 h 1723952"/>
              <a:gd name="connsiteX7" fmla="*/ 1656728 w 2234723"/>
              <a:gd name="connsiteY7" fmla="*/ 1515386 h 1723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34723" h="1723952">
                <a:moveTo>
                  <a:pt x="1735930" y="1723952"/>
                </a:moveTo>
                <a:lnTo>
                  <a:pt x="2234723" y="1723952"/>
                </a:lnTo>
                <a:lnTo>
                  <a:pt x="2220570" y="1665525"/>
                </a:lnTo>
                <a:cubicBezTo>
                  <a:pt x="1951414" y="739745"/>
                  <a:pt x="1119014" y="53700"/>
                  <a:pt x="118986" y="3008"/>
                </a:cubicBezTo>
                <a:lnTo>
                  <a:pt x="0" y="0"/>
                </a:lnTo>
                <a:lnTo>
                  <a:pt x="0" y="474250"/>
                </a:lnTo>
                <a:lnTo>
                  <a:pt x="187921" y="483739"/>
                </a:lnTo>
                <a:cubicBezTo>
                  <a:pt x="836688" y="549625"/>
                  <a:pt x="1385706" y="952924"/>
                  <a:pt x="1656728" y="1515386"/>
                </a:cubicBezTo>
                <a:close/>
              </a:path>
            </a:pathLst>
          </a:custGeom>
          <a:solidFill>
            <a:schemeClr val="accent6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CDFDDE-3DB6-4D16-8593-5CC8C8628A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3091" y="2620371"/>
            <a:ext cx="6318909" cy="2624632"/>
          </a:xfrm>
        </p:spPr>
        <p:txBody>
          <a:bodyPr anchor="ctr">
            <a:norm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In this topic you will learn:</a:t>
            </a:r>
          </a:p>
          <a:p>
            <a:pPr marR="0" lvl="1">
              <a:spcAft>
                <a:spcPts val="0"/>
              </a:spcAft>
            </a:pP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</a:rPr>
              <a:t>Express 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classes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</a:rPr>
              <a:t>and 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objects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</a:rPr>
              <a:t>in Python</a:t>
            </a:r>
          </a:p>
          <a:p>
            <a:pPr lvl="1"/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</a:rPr>
              <a:t>Implement </a:t>
            </a:r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</a:rPr>
              <a:t>methods 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</a:rPr>
              <a:t>and </a:t>
            </a:r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</a:rPr>
              <a:t>add data 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</a:rPr>
              <a:t>members to classes</a:t>
            </a:r>
          </a:p>
          <a:p>
            <a:pPr lvl="1"/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</a:rPr>
              <a:t>Define access specifiers of data members</a:t>
            </a:r>
          </a:p>
        </p:txBody>
      </p:sp>
    </p:spTree>
    <p:extLst>
      <p:ext uri="{BB962C8B-B14F-4D97-AF65-F5344CB8AC3E}">
        <p14:creationId xmlns:p14="http://schemas.microsoft.com/office/powerpoint/2010/main" val="21000776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1981200" y="0"/>
            <a:ext cx="441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rtl="0" hangingPunct="1">
              <a:lnSpc>
                <a:spcPct val="100000"/>
              </a:lnSpc>
            </a:pPr>
            <a:r>
              <a:rPr lang="en-US" sz="4400" b="1" dirty="0">
                <a:solidFill>
                  <a:schemeClr val="bg1"/>
                </a:solidFill>
                <a:latin typeface="Tahoma" panose="020B0604030504040204" pitchFamily="34" charset="0"/>
              </a:rPr>
              <a:t>Using a Class</a:t>
            </a:r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958453" y="457200"/>
            <a:ext cx="38862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685800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685800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685800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685800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685800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85800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85800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85800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85800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342900" indent="-339725"/>
            <a:r>
              <a:rPr lang="en-US" sz="2400" dirty="0">
                <a:latin typeface="Courier New" panose="02070309020205020404" pitchFamily="49" charset="0"/>
              </a:rPr>
              <a:t>	import </a:t>
            </a:r>
            <a:r>
              <a:rPr lang="en-US" sz="2400" b="1" dirty="0">
                <a:latin typeface="Tahoma" panose="020B0604030504040204" pitchFamily="34" charset="0"/>
              </a:rPr>
              <a:t>class</a:t>
            </a:r>
          </a:p>
          <a:p>
            <a:pPr marL="741363" indent="-282575"/>
            <a:endParaRPr lang="en-US" sz="800" b="1" dirty="0">
              <a:latin typeface="Tahoma" panose="020B0604030504040204" pitchFamily="34" charset="0"/>
            </a:endParaRPr>
          </a:p>
          <a:p>
            <a:pPr marL="457200"/>
            <a:r>
              <a:rPr lang="en-US" sz="2000" dirty="0">
                <a:latin typeface="Tahoma" panose="020B0604030504040204" pitchFamily="34" charset="0"/>
              </a:rPr>
              <a:t>client programs must import the classes they use</a:t>
            </a:r>
          </a:p>
        </p:txBody>
      </p:sp>
      <p:graphicFrame>
        <p:nvGraphicFramePr>
          <p:cNvPr id="13315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6982020"/>
              </p:ext>
            </p:extLst>
          </p:nvPr>
        </p:nvGraphicFramePr>
        <p:xfrm>
          <a:off x="1879600" y="2287476"/>
          <a:ext cx="4775200" cy="4411405"/>
        </p:xfrm>
        <a:graphic>
          <a:graphicData uri="http://schemas.openxmlformats.org/drawingml/2006/table">
            <a:tbl>
              <a:tblPr/>
              <a:tblGrid>
                <a:gridCol w="5413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338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9575">
                <a:tc gridSpan="2">
                  <a:txBody>
                    <a:bodyPr/>
                    <a:lstStyle>
                      <a:lvl1pPr algn="l" rtl="0">
                        <a:lnSpc>
                          <a:spcPct val="101000"/>
                        </a:lnSpc>
                        <a:spcAft>
                          <a:spcPts val="1425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 sz="200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1pPr>
                      <a:lvl2pPr algn="l" rtl="0">
                        <a:lnSpc>
                          <a:spcPct val="101000"/>
                        </a:lnSpc>
                        <a:spcAft>
                          <a:spcPts val="1138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2pPr>
                      <a:lvl3pPr algn="l" rtl="0">
                        <a:lnSpc>
                          <a:spcPct val="101000"/>
                        </a:lnSpc>
                        <a:spcAft>
                          <a:spcPts val="850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3pPr>
                      <a:lvl4pPr algn="l" rtl="0">
                        <a:lnSpc>
                          <a:spcPct val="101000"/>
                        </a:lnSpc>
                        <a:spcAft>
                          <a:spcPts val="575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4pPr>
                      <a:lvl5pPr algn="l" rtl="0">
                        <a:lnSpc>
                          <a:spcPct val="101000"/>
                        </a:lnSpc>
                        <a:spcAft>
                          <a:spcPts val="288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106363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Microsoft YaHei" panose="020B0503020204020204" pitchFamily="34" charset="-122"/>
                        </a:rPr>
                        <a:t>point_main.py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Microsoft YaHei" panose="020B0503020204020204" pitchFamily="34" charset="-122"/>
                      </a:endParaRPr>
                    </a:p>
                  </a:txBody>
                  <a:tcPr marL="41400" marR="41400" marT="41400" marB="41400" horzOverflow="overflow">
                    <a:lnL w="7632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32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32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86213">
                <a:tc>
                  <a:txBody>
                    <a:bodyPr/>
                    <a:lstStyle>
                      <a:lvl1pPr algn="l" rtl="0">
                        <a:lnSpc>
                          <a:spcPct val="101000"/>
                        </a:lnSpc>
                        <a:spcAft>
                          <a:spcPts val="1425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 sz="200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1pPr>
                      <a:lvl2pPr algn="l" rtl="0">
                        <a:lnSpc>
                          <a:spcPct val="101000"/>
                        </a:lnSpc>
                        <a:spcAft>
                          <a:spcPts val="1138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2pPr>
                      <a:lvl3pPr algn="l" rtl="0">
                        <a:lnSpc>
                          <a:spcPct val="101000"/>
                        </a:lnSpc>
                        <a:spcAft>
                          <a:spcPts val="850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3pPr>
                      <a:lvl4pPr algn="l" rtl="0">
                        <a:lnSpc>
                          <a:spcPct val="101000"/>
                        </a:lnSpc>
                        <a:spcAft>
                          <a:spcPts val="575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4pPr>
                      <a:lvl5pPr algn="l" rtl="0">
                        <a:lnSpc>
                          <a:spcPct val="101000"/>
                        </a:lnSpc>
                        <a:spcAft>
                          <a:spcPts val="288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106363" marR="0" lvl="0" indent="0" algn="r" defTabSz="449263" rtl="0" eaLnBrk="1" fontAlgn="base" latinLnBrk="0" hangingPunct="1">
                        <a:lnSpc>
                          <a:spcPct val="62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1</a:t>
                      </a:r>
                    </a:p>
                    <a:p>
                      <a:pPr marL="106363" marR="0" lvl="0" indent="0" algn="r" defTabSz="449263" rtl="0" eaLnBrk="1" fontAlgn="base" latinLnBrk="0" hangingPunct="1">
                        <a:lnSpc>
                          <a:spcPct val="62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2</a:t>
                      </a:r>
                    </a:p>
                    <a:p>
                      <a:pPr marL="106363" marR="0" lvl="0" indent="0" algn="r" defTabSz="449263" rtl="0" eaLnBrk="1" fontAlgn="base" latinLnBrk="0" hangingPunct="1">
                        <a:lnSpc>
                          <a:spcPct val="62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3</a:t>
                      </a:r>
                    </a:p>
                    <a:p>
                      <a:pPr marL="106363" marR="0" lvl="0" indent="0" algn="r" defTabSz="449263" rtl="0" eaLnBrk="1" fontAlgn="base" latinLnBrk="0" hangingPunct="1">
                        <a:lnSpc>
                          <a:spcPct val="62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4</a:t>
                      </a:r>
                    </a:p>
                    <a:p>
                      <a:pPr marL="106363" marR="0" lvl="0" indent="0" algn="r" defTabSz="449263" rtl="0" eaLnBrk="1" fontAlgn="base" latinLnBrk="0" hangingPunct="1">
                        <a:lnSpc>
                          <a:spcPct val="62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5</a:t>
                      </a:r>
                    </a:p>
                    <a:p>
                      <a:pPr marL="106363" marR="0" lvl="0" indent="0" algn="r" defTabSz="449263" rtl="0" eaLnBrk="1" fontAlgn="base" latinLnBrk="0" hangingPunct="1">
                        <a:lnSpc>
                          <a:spcPct val="62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6</a:t>
                      </a:r>
                    </a:p>
                    <a:p>
                      <a:pPr marL="106363" marR="0" lvl="0" indent="0" algn="r" defTabSz="449263" rtl="0" eaLnBrk="1" fontAlgn="base" latinLnBrk="0" hangingPunct="1">
                        <a:lnSpc>
                          <a:spcPct val="62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7</a:t>
                      </a:r>
                    </a:p>
                    <a:p>
                      <a:pPr marL="106363" marR="0" lvl="0" indent="0" algn="r" defTabSz="449263" rtl="0" eaLnBrk="1" fontAlgn="base" latinLnBrk="0" hangingPunct="1">
                        <a:lnSpc>
                          <a:spcPct val="62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8</a:t>
                      </a:r>
                    </a:p>
                    <a:p>
                      <a:pPr marL="106363" marR="0" lvl="0" indent="0" algn="r" defTabSz="449263" rtl="0" eaLnBrk="1" fontAlgn="base" latinLnBrk="0" hangingPunct="1">
                        <a:lnSpc>
                          <a:spcPct val="62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9</a:t>
                      </a:r>
                    </a:p>
                    <a:p>
                      <a:pPr marL="106363" marR="0" lvl="0" indent="0" algn="r" defTabSz="449263" rtl="0" eaLnBrk="1" fontAlgn="base" latinLnBrk="0" hangingPunct="1">
                        <a:lnSpc>
                          <a:spcPct val="62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10</a:t>
                      </a:r>
                    </a:p>
                    <a:p>
                      <a:pPr marL="106363" marR="0" lvl="0" indent="0" algn="r" defTabSz="449263" rtl="0" eaLnBrk="1" fontAlgn="base" latinLnBrk="0" hangingPunct="1">
                        <a:lnSpc>
                          <a:spcPct val="62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11</a:t>
                      </a:r>
                    </a:p>
                    <a:p>
                      <a:pPr marL="106363" marR="0" lvl="0" indent="0" algn="r" defTabSz="449263" rtl="0" eaLnBrk="1" fontAlgn="base" latinLnBrk="0" hangingPunct="1">
                        <a:lnSpc>
                          <a:spcPct val="62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12</a:t>
                      </a:r>
                    </a:p>
                    <a:p>
                      <a:pPr marL="106363" marR="0" lvl="0" indent="0" algn="r" defTabSz="449263" rtl="0" eaLnBrk="1" fontAlgn="base" latinLnBrk="0" hangingPunct="1">
                        <a:lnSpc>
                          <a:spcPct val="62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13</a:t>
                      </a:r>
                    </a:p>
                  </a:txBody>
                  <a:tcPr marL="41400" marR="82800" marT="363744" marB="207360" horzOverflow="overflow">
                    <a:lnL w="7632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7632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32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784A3"/>
                    </a:solidFill>
                  </a:tcPr>
                </a:tc>
                <a:tc>
                  <a:txBody>
                    <a:bodyPr/>
                    <a:lstStyle>
                      <a:lvl1pPr algn="l" rtl="0">
                        <a:lnSpc>
                          <a:spcPct val="101000"/>
                        </a:lnSpc>
                        <a:spcAft>
                          <a:spcPts val="1425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 sz="200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1pPr>
                      <a:lvl2pPr algn="l" rtl="0">
                        <a:lnSpc>
                          <a:spcPct val="101000"/>
                        </a:lnSpc>
                        <a:spcAft>
                          <a:spcPts val="1138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2pPr>
                      <a:lvl3pPr algn="l" rtl="0">
                        <a:lnSpc>
                          <a:spcPct val="101000"/>
                        </a:lnSpc>
                        <a:spcAft>
                          <a:spcPts val="850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3pPr>
                      <a:lvl4pPr algn="l" rtl="0">
                        <a:lnSpc>
                          <a:spcPct val="101000"/>
                        </a:lnSpc>
                        <a:spcAft>
                          <a:spcPts val="575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4pPr>
                      <a:lvl5pPr algn="l" rtl="0">
                        <a:lnSpc>
                          <a:spcPct val="101000"/>
                        </a:lnSpc>
                        <a:spcAft>
                          <a:spcPts val="288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106363" marR="0" lvl="0" indent="0" algn="l" defTabSz="449263" rtl="0" eaLnBrk="1" fontAlgn="base" latinLnBrk="0" hangingPunct="1">
                        <a:lnSpc>
                          <a:spcPct val="62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from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point_class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 import *</a:t>
                      </a:r>
                    </a:p>
                    <a:p>
                      <a:pPr marL="106363" marR="0" lvl="0" indent="0" algn="l" defTabSz="449263" rtl="0" eaLnBrk="1" fontAlgn="base" latinLnBrk="0" hangingPunct="1">
                        <a:lnSpc>
                          <a:spcPct val="62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# or import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point_class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 </a:t>
                      </a:r>
                    </a:p>
                    <a:p>
                      <a:pPr marL="106363" marR="0" lvl="0" indent="0" algn="l" defTabSz="449263" rtl="0" eaLnBrk="1" fontAlgn="base" latinLnBrk="0" hangingPunct="1">
                        <a:lnSpc>
                          <a:spcPct val="62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# main</a:t>
                      </a:r>
                    </a:p>
                    <a:p>
                      <a:pPr marL="106363" marR="0" lvl="0" indent="0" algn="l" defTabSz="449263" rtl="0" eaLnBrk="1" fontAlgn="base" latinLnBrk="0" hangingPunct="1">
                        <a:lnSpc>
                          <a:spcPct val="62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p1 = Point()</a:t>
                      </a:r>
                    </a:p>
                    <a:p>
                      <a:pPr marL="106363" marR="0" lvl="0" indent="0" algn="l" defTabSz="449263" rtl="0" eaLnBrk="1" fontAlgn="base" latinLnBrk="0" hangingPunct="1">
                        <a:lnSpc>
                          <a:spcPct val="62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p1.x = 7</a:t>
                      </a:r>
                    </a:p>
                    <a:p>
                      <a:pPr marL="106363" marR="0" lvl="0" indent="0" algn="l" defTabSz="449263" rtl="0" eaLnBrk="1" fontAlgn="base" latinLnBrk="0" hangingPunct="1">
                        <a:lnSpc>
                          <a:spcPct val="62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p1.y = -3</a:t>
                      </a:r>
                    </a:p>
                    <a:p>
                      <a:pPr marL="106363" marR="0" lvl="0" indent="0" algn="l" defTabSz="449263" rtl="0" eaLnBrk="1" fontAlgn="base" latinLnBrk="0" hangingPunct="1">
                        <a:lnSpc>
                          <a:spcPct val="6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print(p1.x)</a:t>
                      </a:r>
                    </a:p>
                    <a:p>
                      <a:pPr marL="106363" marR="0" lvl="0" indent="0" algn="l" defTabSz="449263" rtl="0" eaLnBrk="1" fontAlgn="base" latinLnBrk="0" hangingPunct="1">
                        <a:lnSpc>
                          <a:spcPct val="6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#=================</a:t>
                      </a:r>
                    </a:p>
                    <a:p>
                      <a:pPr marL="106363" marR="0" lvl="0" indent="0" algn="l" defTabSz="449263" rtl="0" eaLnBrk="1" fontAlgn="base" latinLnBrk="0" hangingPunct="1">
                        <a:lnSpc>
                          <a:spcPct val="6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p2 = Point()</a:t>
                      </a:r>
                    </a:p>
                    <a:p>
                      <a:pPr marL="106363" marR="0" lvl="0" indent="0" algn="l" defTabSz="449263" rtl="0" eaLnBrk="1" fontAlgn="base" latinLnBrk="0" hangingPunct="1">
                        <a:lnSpc>
                          <a:spcPct val="6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print(p2.y) #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  <a:ea typeface="Microsoft YaHei" panose="020B0503020204020204" pitchFamily="34" charset="-122"/>
                        </a:rPr>
                        <a:t>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 0</a:t>
                      </a:r>
                    </a:p>
                    <a:p>
                      <a:pPr marL="106363" marR="0" lvl="0" indent="0" algn="l" defTabSz="449263" rtl="0" eaLnBrk="1" fontAlgn="base" latinLnBrk="0" hangingPunct="1">
                        <a:lnSpc>
                          <a:spcPct val="6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print(p1.y) #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  <a:ea typeface="Microsoft YaHei" panose="020B0503020204020204" pitchFamily="34" charset="-122"/>
                        </a:rPr>
                        <a:t>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 -3</a:t>
                      </a:r>
                    </a:p>
                    <a:p>
                      <a:pPr marL="106363" marR="0" lvl="0" indent="0" algn="l" defTabSz="449263" rtl="0" eaLnBrk="1" fontAlgn="base" latinLnBrk="0" hangingPunct="1">
                        <a:lnSpc>
                          <a:spcPct val="62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# Python objects are dynamic (can add fields any time!)</a:t>
                      </a:r>
                    </a:p>
                    <a:p>
                      <a:pPr marL="106363" marR="0" lvl="0" indent="0" algn="l" defTabSz="449263" rtl="0" eaLnBrk="1" fontAlgn="base" latinLnBrk="0" hangingPunct="1">
                        <a:lnSpc>
                          <a:spcPct val="62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p2.name = "point 2"</a:t>
                      </a:r>
                    </a:p>
                  </a:txBody>
                  <a:tcPr marL="41400" marR="165960" marT="363744" marB="207360" horzOverflow="overflow">
                    <a:lnL>
                      <a:noFill/>
                    </a:lnL>
                    <a:lnR w="7632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32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32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3328" name="Group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4673760"/>
              </p:ext>
            </p:extLst>
          </p:nvPr>
        </p:nvGraphicFramePr>
        <p:xfrm>
          <a:off x="5011307" y="405881"/>
          <a:ext cx="2528888" cy="1601639"/>
        </p:xfrm>
        <a:graphic>
          <a:graphicData uri="http://schemas.openxmlformats.org/drawingml/2006/table">
            <a:tbl>
              <a:tblPr/>
              <a:tblGrid>
                <a:gridCol w="393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51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8938">
                <a:tc gridSpan="2">
                  <a:txBody>
                    <a:bodyPr/>
                    <a:lstStyle>
                      <a:lvl1pPr algn="l" rtl="0">
                        <a:lnSpc>
                          <a:spcPct val="101000"/>
                        </a:lnSpc>
                        <a:spcAft>
                          <a:spcPts val="1425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 sz="200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1pPr>
                      <a:lvl2pPr algn="l" rtl="0">
                        <a:lnSpc>
                          <a:spcPct val="101000"/>
                        </a:lnSpc>
                        <a:spcAft>
                          <a:spcPts val="1138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2pPr>
                      <a:lvl3pPr algn="l" rtl="0">
                        <a:lnSpc>
                          <a:spcPct val="101000"/>
                        </a:lnSpc>
                        <a:spcAft>
                          <a:spcPts val="850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3pPr>
                      <a:lvl4pPr algn="l" rtl="0">
                        <a:lnSpc>
                          <a:spcPct val="101000"/>
                        </a:lnSpc>
                        <a:spcAft>
                          <a:spcPts val="575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4pPr>
                      <a:lvl5pPr algn="l" rtl="0">
                        <a:lnSpc>
                          <a:spcPct val="101000"/>
                        </a:lnSpc>
                        <a:spcAft>
                          <a:spcPts val="288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106363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Microsoft YaHei" panose="020B0503020204020204" pitchFamily="34" charset="-122"/>
                        </a:rPr>
                        <a:t>point_class.py</a:t>
                      </a:r>
                    </a:p>
                  </a:txBody>
                  <a:tcPr marL="41400" marR="41400" marT="41400" marB="41400" horzOverflow="overflow">
                    <a:lnL w="115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32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90625">
                <a:tc>
                  <a:txBody>
                    <a:bodyPr/>
                    <a:lstStyle>
                      <a:lvl1pPr algn="l" rtl="0">
                        <a:lnSpc>
                          <a:spcPct val="101000"/>
                        </a:lnSpc>
                        <a:spcAft>
                          <a:spcPts val="1425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 sz="200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1pPr>
                      <a:lvl2pPr algn="l" rtl="0">
                        <a:lnSpc>
                          <a:spcPct val="101000"/>
                        </a:lnSpc>
                        <a:spcAft>
                          <a:spcPts val="1138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2pPr>
                      <a:lvl3pPr algn="l" rtl="0">
                        <a:lnSpc>
                          <a:spcPct val="101000"/>
                        </a:lnSpc>
                        <a:spcAft>
                          <a:spcPts val="850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3pPr>
                      <a:lvl4pPr algn="l" rtl="0">
                        <a:lnSpc>
                          <a:spcPct val="101000"/>
                        </a:lnSpc>
                        <a:spcAft>
                          <a:spcPts val="575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4pPr>
                      <a:lvl5pPr algn="l" rtl="0">
                        <a:lnSpc>
                          <a:spcPct val="101000"/>
                        </a:lnSpc>
                        <a:spcAft>
                          <a:spcPts val="288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106363" marR="0" lvl="0" indent="0" algn="r" defTabSz="449263" rtl="0" eaLnBrk="1" fontAlgn="base" latinLnBrk="0" hangingPunct="1">
                        <a:lnSpc>
                          <a:spcPct val="54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1</a:t>
                      </a:r>
                    </a:p>
                    <a:p>
                      <a:pPr marL="106363" marR="0" lvl="0" indent="0" algn="r" defTabSz="449263" rtl="0" eaLnBrk="1" fontAlgn="base" latinLnBrk="0" hangingPunct="1">
                        <a:lnSpc>
                          <a:spcPct val="54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2</a:t>
                      </a:r>
                    </a:p>
                    <a:p>
                      <a:pPr marL="106363" marR="0" lvl="0" indent="0" algn="r" defTabSz="449263" rtl="0" eaLnBrk="1" fontAlgn="base" latinLnBrk="0" hangingPunct="1">
                        <a:lnSpc>
                          <a:spcPct val="54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3</a:t>
                      </a:r>
                    </a:p>
                  </a:txBody>
                  <a:tcPr marL="41400" marR="82800" marT="402408" marB="207360" horzOverflow="overflow">
                    <a:lnL w="115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7632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784A3"/>
                    </a:solidFill>
                  </a:tcPr>
                </a:tc>
                <a:tc>
                  <a:txBody>
                    <a:bodyPr/>
                    <a:lstStyle>
                      <a:lvl1pPr algn="l" rtl="0">
                        <a:lnSpc>
                          <a:spcPct val="101000"/>
                        </a:lnSpc>
                        <a:spcAft>
                          <a:spcPts val="1425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 sz="200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1pPr>
                      <a:lvl2pPr algn="l" rtl="0">
                        <a:lnSpc>
                          <a:spcPct val="101000"/>
                        </a:lnSpc>
                        <a:spcAft>
                          <a:spcPts val="1138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2pPr>
                      <a:lvl3pPr algn="l" rtl="0">
                        <a:lnSpc>
                          <a:spcPct val="101000"/>
                        </a:lnSpc>
                        <a:spcAft>
                          <a:spcPts val="850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3pPr>
                      <a:lvl4pPr algn="l" rtl="0">
                        <a:lnSpc>
                          <a:spcPct val="101000"/>
                        </a:lnSpc>
                        <a:spcAft>
                          <a:spcPts val="575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4pPr>
                      <a:lvl5pPr algn="l" rtl="0">
                        <a:lnSpc>
                          <a:spcPct val="101000"/>
                        </a:lnSpc>
                        <a:spcAft>
                          <a:spcPts val="288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106363" marR="0" lvl="0" indent="0" algn="l" defTabSz="449263" rtl="0" eaLnBrk="1" fontAlgn="base" latinLnBrk="0" hangingPunct="1">
                        <a:lnSpc>
                          <a:spcPct val="54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class Point:</a:t>
                      </a:r>
                    </a:p>
                    <a:p>
                      <a:pPr marL="106363" marR="0" lvl="0" indent="0" algn="l" defTabSz="449263" rtl="0" eaLnBrk="1" fontAlgn="base" latinLnBrk="0" hangingPunct="1">
                        <a:lnSpc>
                          <a:spcPct val="54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    x = 0</a:t>
                      </a:r>
                    </a:p>
                    <a:p>
                      <a:pPr marL="106363" marR="0" lvl="0" indent="0" algn="l" defTabSz="449263" rtl="0" eaLnBrk="1" fontAlgn="base" latinLnBrk="0" hangingPunct="1">
                        <a:lnSpc>
                          <a:spcPct val="54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    y = 0</a:t>
                      </a:r>
                    </a:p>
                  </a:txBody>
                  <a:tcPr marL="41400" marR="165960" marT="402408" marB="207360" horzOverflow="overflow">
                    <a:lnL>
                      <a:noFill/>
                    </a:lnL>
                    <a:lnR w="115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32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3342" name="Rectangle 30"/>
          <p:cNvSpPr>
            <a:spLocks noChangeArrowheads="1"/>
          </p:cNvSpPr>
          <p:nvPr/>
        </p:nvSpPr>
        <p:spPr bwMode="auto">
          <a:xfrm>
            <a:off x="8248650" y="304800"/>
            <a:ext cx="2190750" cy="304800"/>
          </a:xfrm>
          <a:prstGeom prst="rect">
            <a:avLst/>
          </a:prstGeom>
          <a:solidFill>
            <a:srgbClr val="FFFFFF"/>
          </a:solidFill>
          <a:ln w="6480" cap="flat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/>
          <a:lstStyle>
            <a:lvl1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 rtl="0" hangingPunct="1">
              <a:lnSpc>
                <a:spcPct val="100000"/>
              </a:lnSpc>
            </a:pPr>
            <a:r>
              <a:rPr lang="en-US" b="1" dirty="0">
                <a:solidFill>
                  <a:schemeClr val="tx1"/>
                </a:solidFill>
                <a:latin typeface="Tahoma" panose="020B0604030504040204" pitchFamily="34" charset="0"/>
              </a:rPr>
              <a:t>  Point</a:t>
            </a:r>
          </a:p>
        </p:txBody>
      </p:sp>
      <p:sp>
        <p:nvSpPr>
          <p:cNvPr id="13343" name="Rectangle 31"/>
          <p:cNvSpPr>
            <a:spLocks noChangeArrowheads="1"/>
          </p:cNvSpPr>
          <p:nvPr/>
        </p:nvSpPr>
        <p:spPr bwMode="auto">
          <a:xfrm>
            <a:off x="8248650" y="609600"/>
            <a:ext cx="2190750" cy="609600"/>
          </a:xfrm>
          <a:prstGeom prst="rect">
            <a:avLst/>
          </a:prstGeom>
          <a:solidFill>
            <a:srgbClr val="FFFFFF"/>
          </a:solidFill>
          <a:ln w="6480" cap="flat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/>
          <a:lstStyle>
            <a:lvl1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 rtl="0" hangingPunct="1">
              <a:lnSpc>
                <a:spcPct val="100000"/>
              </a:lnSpc>
            </a:pPr>
            <a:r>
              <a:rPr lang="en-US" sz="1400" b="1" dirty="0">
                <a:solidFill>
                  <a:schemeClr val="tx1"/>
                </a:solidFill>
                <a:latin typeface="Tahoma" panose="020B0604030504040204" pitchFamily="34" charset="0"/>
              </a:rPr>
              <a:t>+x</a:t>
            </a:r>
            <a:r>
              <a:rPr lang="en-US" sz="1400" dirty="0">
                <a:solidFill>
                  <a:schemeClr val="tx1"/>
                </a:solidFill>
                <a:latin typeface="Tahoma" panose="020B0604030504040204" pitchFamily="34" charset="0"/>
              </a:rPr>
              <a:t> : int</a:t>
            </a:r>
          </a:p>
          <a:p>
            <a:pPr algn="l" rtl="0" hangingPunct="1">
              <a:lnSpc>
                <a:spcPct val="100000"/>
              </a:lnSpc>
            </a:pPr>
            <a:r>
              <a:rPr lang="en-US" sz="1400" b="1" dirty="0">
                <a:solidFill>
                  <a:schemeClr val="tx1"/>
                </a:solidFill>
                <a:latin typeface="Tahoma" panose="020B0604030504040204" pitchFamily="34" charset="0"/>
              </a:rPr>
              <a:t>+y</a:t>
            </a:r>
            <a:r>
              <a:rPr lang="en-US" sz="1400" dirty="0">
                <a:solidFill>
                  <a:schemeClr val="tx1"/>
                </a:solidFill>
                <a:latin typeface="Tahoma" panose="020B0604030504040204" pitchFamily="34" charset="0"/>
              </a:rPr>
              <a:t> : int</a:t>
            </a:r>
          </a:p>
        </p:txBody>
      </p:sp>
      <p:sp>
        <p:nvSpPr>
          <p:cNvPr id="13344" name="Rectangle 32"/>
          <p:cNvSpPr>
            <a:spLocks noChangeArrowheads="1"/>
          </p:cNvSpPr>
          <p:nvPr/>
        </p:nvSpPr>
        <p:spPr bwMode="auto">
          <a:xfrm>
            <a:off x="8248650" y="1219200"/>
            <a:ext cx="2190750" cy="1066800"/>
          </a:xfrm>
          <a:prstGeom prst="rect">
            <a:avLst/>
          </a:prstGeom>
          <a:solidFill>
            <a:srgbClr val="FFFFFF"/>
          </a:solidFill>
          <a:ln w="6480" cap="flat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/>
          <a:lstStyle>
            <a:lvl1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 rtl="0" hangingPunct="1">
              <a:lnSpc>
                <a:spcPct val="100000"/>
              </a:lnSpc>
            </a:pPr>
            <a:endParaRPr lang="en-US" sz="1400" dirty="0">
              <a:solidFill>
                <a:schemeClr val="tx1"/>
              </a:solidFill>
              <a:latin typeface="Tahoma" panose="020B0604030504040204" pitchFamily="34" charset="0"/>
            </a:endParaRPr>
          </a:p>
        </p:txBody>
      </p:sp>
      <p:sp>
        <p:nvSpPr>
          <p:cNvPr id="13345" name="Rectangle 33"/>
          <p:cNvSpPr>
            <a:spLocks noChangeArrowheads="1"/>
          </p:cNvSpPr>
          <p:nvPr/>
        </p:nvSpPr>
        <p:spPr bwMode="auto">
          <a:xfrm rot="20066925">
            <a:off x="6823073" y="176214"/>
            <a:ext cx="17875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>
            <a:spAutoFit/>
          </a:bodyPr>
          <a:lstStyle>
            <a:lvl1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 rtl="0" hangingPunct="1">
              <a:lnSpc>
                <a:spcPct val="100000"/>
              </a:lnSpc>
            </a:pPr>
            <a:r>
              <a:rPr lang="en-US" b="1" dirty="0">
                <a:solidFill>
                  <a:schemeClr val="bg1"/>
                </a:solidFill>
                <a:latin typeface="Tahoma" panose="020B0604030504040204" pitchFamily="34" charset="0"/>
              </a:rPr>
              <a:t>Class diagram</a:t>
            </a:r>
          </a:p>
        </p:txBody>
      </p:sp>
      <p:sp>
        <p:nvSpPr>
          <p:cNvPr id="13346" name="Rectangle 34"/>
          <p:cNvSpPr>
            <a:spLocks noChangeArrowheads="1"/>
          </p:cNvSpPr>
          <p:nvPr/>
        </p:nvSpPr>
        <p:spPr bwMode="auto">
          <a:xfrm>
            <a:off x="7924800" y="3276600"/>
            <a:ext cx="2667000" cy="304800"/>
          </a:xfrm>
          <a:prstGeom prst="rect">
            <a:avLst/>
          </a:prstGeom>
          <a:solidFill>
            <a:srgbClr val="FFFFFF"/>
          </a:solidFill>
          <a:ln w="6480" cap="flat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/>
          <a:lstStyle>
            <a:lvl1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 rtl="0" hangingPunct="1">
              <a:lnSpc>
                <a:spcPct val="100000"/>
              </a:lnSpc>
            </a:pPr>
            <a:r>
              <a:rPr lang="en-US" b="1">
                <a:solidFill>
                  <a:schemeClr val="tx1"/>
                </a:solidFill>
                <a:latin typeface="Tahoma" panose="020B0604030504040204" pitchFamily="34" charset="0"/>
              </a:rPr>
              <a:t>  p1</a:t>
            </a:r>
          </a:p>
        </p:txBody>
      </p:sp>
      <p:sp>
        <p:nvSpPr>
          <p:cNvPr id="13347" name="Rectangle 35"/>
          <p:cNvSpPr>
            <a:spLocks noChangeArrowheads="1"/>
          </p:cNvSpPr>
          <p:nvPr/>
        </p:nvSpPr>
        <p:spPr bwMode="auto">
          <a:xfrm>
            <a:off x="7924800" y="3581400"/>
            <a:ext cx="2667000" cy="762000"/>
          </a:xfrm>
          <a:prstGeom prst="rect">
            <a:avLst/>
          </a:prstGeom>
          <a:solidFill>
            <a:srgbClr val="FFFFFF"/>
          </a:solidFill>
          <a:ln w="6480" cap="flat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/>
          <a:lstStyle>
            <a:lvl1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 rtl="0" hangingPunct="1">
              <a:lnSpc>
                <a:spcPct val="100000"/>
              </a:lnSpc>
            </a:pPr>
            <a:r>
              <a:rPr lang="en-US" sz="2000" b="1">
                <a:solidFill>
                  <a:schemeClr val="tx1"/>
                </a:solidFill>
                <a:latin typeface="Tahoma" panose="020B0604030504040204" pitchFamily="34" charset="0"/>
              </a:rPr>
              <a:t>x = 7</a:t>
            </a:r>
          </a:p>
          <a:p>
            <a:pPr algn="l" rtl="0" hangingPunct="1">
              <a:lnSpc>
                <a:spcPct val="100000"/>
              </a:lnSpc>
            </a:pPr>
            <a:r>
              <a:rPr lang="en-US" sz="2000" b="1">
                <a:solidFill>
                  <a:schemeClr val="tx1"/>
                </a:solidFill>
                <a:latin typeface="Tahoma" panose="020B0604030504040204" pitchFamily="34" charset="0"/>
              </a:rPr>
              <a:t>y = -3</a:t>
            </a:r>
          </a:p>
        </p:txBody>
      </p:sp>
      <p:sp>
        <p:nvSpPr>
          <p:cNvPr id="13348" name="Rectangle 36"/>
          <p:cNvSpPr>
            <a:spLocks noChangeArrowheads="1"/>
          </p:cNvSpPr>
          <p:nvPr/>
        </p:nvSpPr>
        <p:spPr bwMode="auto">
          <a:xfrm>
            <a:off x="7924801" y="4953000"/>
            <a:ext cx="2633663" cy="304800"/>
          </a:xfrm>
          <a:prstGeom prst="rect">
            <a:avLst/>
          </a:prstGeom>
          <a:solidFill>
            <a:srgbClr val="FFFFFF"/>
          </a:solidFill>
          <a:ln w="6480" cap="flat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/>
          <a:lstStyle>
            <a:lvl1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 rtl="0" hangingPunct="1">
              <a:lnSpc>
                <a:spcPct val="100000"/>
              </a:lnSpc>
            </a:pPr>
            <a:r>
              <a:rPr lang="en-US" b="1">
                <a:solidFill>
                  <a:schemeClr val="tx1"/>
                </a:solidFill>
                <a:latin typeface="Tahoma" panose="020B0604030504040204" pitchFamily="34" charset="0"/>
              </a:rPr>
              <a:t>  p2</a:t>
            </a:r>
          </a:p>
        </p:txBody>
      </p:sp>
      <p:sp>
        <p:nvSpPr>
          <p:cNvPr id="13349" name="Rectangle 37"/>
          <p:cNvSpPr>
            <a:spLocks noChangeArrowheads="1"/>
          </p:cNvSpPr>
          <p:nvPr/>
        </p:nvSpPr>
        <p:spPr bwMode="auto">
          <a:xfrm>
            <a:off x="7924801" y="5257800"/>
            <a:ext cx="2633663" cy="1219200"/>
          </a:xfrm>
          <a:prstGeom prst="rect">
            <a:avLst/>
          </a:prstGeom>
          <a:solidFill>
            <a:srgbClr val="FFFFFF"/>
          </a:solidFill>
          <a:ln w="6480" cap="flat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/>
          <a:lstStyle>
            <a:lvl1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 rtl="0" hangingPunct="1">
              <a:lnSpc>
                <a:spcPct val="100000"/>
              </a:lnSpc>
            </a:pPr>
            <a:r>
              <a:rPr lang="en-US" sz="2000" b="1">
                <a:solidFill>
                  <a:schemeClr val="tx1"/>
                </a:solidFill>
                <a:latin typeface="Tahoma" panose="020B0604030504040204" pitchFamily="34" charset="0"/>
              </a:rPr>
              <a:t>x = 0</a:t>
            </a:r>
          </a:p>
          <a:p>
            <a:pPr algn="l" rtl="0" hangingPunct="1">
              <a:lnSpc>
                <a:spcPct val="100000"/>
              </a:lnSpc>
            </a:pPr>
            <a:r>
              <a:rPr lang="en-US" sz="2000" b="1">
                <a:solidFill>
                  <a:schemeClr val="tx1"/>
                </a:solidFill>
                <a:latin typeface="Tahoma" panose="020B0604030504040204" pitchFamily="34" charset="0"/>
              </a:rPr>
              <a:t>y = -3</a:t>
            </a:r>
          </a:p>
          <a:p>
            <a:pPr algn="l" rtl="0" hangingPunct="1">
              <a:lnSpc>
                <a:spcPct val="100000"/>
              </a:lnSpc>
            </a:pPr>
            <a:r>
              <a:rPr lang="en-US" sz="2000" b="1">
                <a:solidFill>
                  <a:schemeClr val="tx1"/>
                </a:solidFill>
                <a:latin typeface="Tahoma" panose="020B0604030504040204" pitchFamily="34" charset="0"/>
              </a:rPr>
              <a:t>name = "</a:t>
            </a:r>
            <a:r>
              <a:rPr lang="en-US" sz="2000">
                <a:solidFill>
                  <a:schemeClr val="tx1"/>
                </a:solidFill>
                <a:latin typeface="Courier New" panose="02070309020205020404" pitchFamily="49" charset="0"/>
              </a:rPr>
              <a:t>point 2"</a:t>
            </a:r>
          </a:p>
        </p:txBody>
      </p:sp>
      <p:sp>
        <p:nvSpPr>
          <p:cNvPr id="13350" name="Rectangle 38"/>
          <p:cNvSpPr>
            <a:spLocks noChangeArrowheads="1"/>
          </p:cNvSpPr>
          <p:nvPr/>
        </p:nvSpPr>
        <p:spPr bwMode="auto">
          <a:xfrm rot="20340000">
            <a:off x="7036436" y="2895326"/>
            <a:ext cx="1775143" cy="33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>
            <a:spAutoFit/>
          </a:bodyPr>
          <a:lstStyle>
            <a:lvl1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 rtl="0" hangingPunct="1">
              <a:lnSpc>
                <a:spcPct val="100000"/>
              </a:lnSpc>
            </a:pPr>
            <a:r>
              <a:rPr lang="en-US" sz="1600" b="1">
                <a:latin typeface="Tahoma" panose="020B0604030504040204" pitchFamily="34" charset="0"/>
              </a:rPr>
              <a:t>Object diagram</a:t>
            </a:r>
          </a:p>
        </p:txBody>
      </p:sp>
      <p:sp>
        <p:nvSpPr>
          <p:cNvPr id="13351" name="Rectangle 39"/>
          <p:cNvSpPr>
            <a:spLocks noChangeArrowheads="1"/>
          </p:cNvSpPr>
          <p:nvPr/>
        </p:nvSpPr>
        <p:spPr bwMode="auto">
          <a:xfrm rot="20340000">
            <a:off x="6869749" y="4633638"/>
            <a:ext cx="1775143" cy="33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>
            <a:spAutoFit/>
          </a:bodyPr>
          <a:lstStyle>
            <a:lvl1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 rtl="0" hangingPunct="1">
              <a:lnSpc>
                <a:spcPct val="100000"/>
              </a:lnSpc>
            </a:pPr>
            <a:r>
              <a:rPr lang="en-US" sz="1600" b="1">
                <a:latin typeface="Tahoma" panose="020B0604030504040204" pitchFamily="34" charset="0"/>
              </a:rPr>
              <a:t>Object diagram</a:t>
            </a:r>
          </a:p>
        </p:txBody>
      </p:sp>
      <p:cxnSp>
        <p:nvCxnSpPr>
          <p:cNvPr id="41" name="Straight Arrow Connector 40"/>
          <p:cNvCxnSpPr>
            <a:stCxn id="13315" idx="0"/>
          </p:cNvCxnSpPr>
          <p:nvPr/>
        </p:nvCxnSpPr>
        <p:spPr bwMode="auto">
          <a:xfrm flipV="1">
            <a:off x="4267200" y="1719263"/>
            <a:ext cx="838200" cy="568213"/>
          </a:xfrm>
          <a:prstGeom prst="straightConnector1">
            <a:avLst/>
          </a:prstGeom>
          <a:solidFill>
            <a:srgbClr val="00B8FF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65642133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7" dur="500"/>
                                        <p:tgtEl>
                                          <p:spTgt spid="13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0" dur="500"/>
                                        <p:tgtEl>
                                          <p:spTgt spid="13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3" dur="500"/>
                                        <p:tgtEl>
                                          <p:spTgt spid="13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8" dur="500"/>
                                        <p:tgtEl>
                                          <p:spTgt spid="13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21" dur="500"/>
                                        <p:tgtEl>
                                          <p:spTgt spid="13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26" dur="500"/>
                                        <p:tgtEl>
                                          <p:spTgt spid="13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29" dur="500"/>
                                        <p:tgtEl>
                                          <p:spTgt spid="13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0" name="Rectangle 69">
            <a:extLst>
              <a:ext uri="{FF2B5EF4-FFF2-40B4-BE49-F238E27FC236}">
                <a16:creationId xmlns:a16="http://schemas.microsoft.com/office/drawing/2014/main" id="{458C1BCA-247F-4480-B78C-924FEBA5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Freeform: Shape 71">
            <a:extLst>
              <a:ext uri="{FF2B5EF4-FFF2-40B4-BE49-F238E27FC236}">
                <a16:creationId xmlns:a16="http://schemas.microsoft.com/office/drawing/2014/main" id="{E1A4C6A2-F740-4EA3-AB34-6C5A7A6419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4762" y="6137"/>
            <a:ext cx="6067238" cy="6858000"/>
          </a:xfrm>
          <a:custGeom>
            <a:avLst/>
            <a:gdLst>
              <a:gd name="connsiteX0" fmla="*/ 1619628 w 6067238"/>
              <a:gd name="connsiteY0" fmla="*/ 0 h 6858000"/>
              <a:gd name="connsiteX1" fmla="*/ 6067238 w 6067238"/>
              <a:gd name="connsiteY1" fmla="*/ 0 h 6858000"/>
              <a:gd name="connsiteX2" fmla="*/ 6067238 w 6067238"/>
              <a:gd name="connsiteY2" fmla="*/ 6858000 h 6858000"/>
              <a:gd name="connsiteX3" fmla="*/ 1619627 w 6067238"/>
              <a:gd name="connsiteY3" fmla="*/ 6858000 h 6858000"/>
              <a:gd name="connsiteX4" fmla="*/ 1615622 w 6067238"/>
              <a:gd name="connsiteY4" fmla="*/ 6854853 h 6858000"/>
              <a:gd name="connsiteX5" fmla="*/ 0 w 6067238"/>
              <a:gd name="connsiteY5" fmla="*/ 3429000 h 6858000"/>
              <a:gd name="connsiteX6" fmla="*/ 1615622 w 6067238"/>
              <a:gd name="connsiteY6" fmla="*/ 314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67238" h="6858000">
                <a:moveTo>
                  <a:pt x="1619628" y="0"/>
                </a:moveTo>
                <a:lnTo>
                  <a:pt x="6067238" y="0"/>
                </a:lnTo>
                <a:lnTo>
                  <a:pt x="6067238" y="6858000"/>
                </a:lnTo>
                <a:lnTo>
                  <a:pt x="1619627" y="6858000"/>
                </a:lnTo>
                <a:lnTo>
                  <a:pt x="1615622" y="6854853"/>
                </a:lnTo>
                <a:cubicBezTo>
                  <a:pt x="628921" y="6040555"/>
                  <a:pt x="0" y="4808224"/>
                  <a:pt x="0" y="3429000"/>
                </a:cubicBezTo>
                <a:cubicBezTo>
                  <a:pt x="0" y="2049777"/>
                  <a:pt x="628921" y="817446"/>
                  <a:pt x="1615622" y="3148"/>
                </a:cubicBezTo>
                <a:close/>
              </a:path>
            </a:pathLst>
          </a:cu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4" name="Freeform: Shape 73">
            <a:extLst>
              <a:ext uri="{FF2B5EF4-FFF2-40B4-BE49-F238E27FC236}">
                <a16:creationId xmlns:a16="http://schemas.microsoft.com/office/drawing/2014/main" id="{9C6A5528-4F9B-4B2D-8D1F-0C69B26FE7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75957" y="0"/>
            <a:ext cx="2472664" cy="6858000"/>
          </a:xfrm>
          <a:custGeom>
            <a:avLst/>
            <a:gdLst>
              <a:gd name="connsiteX0" fmla="*/ 1056708 w 2472664"/>
              <a:gd name="connsiteY0" fmla="*/ 0 h 6858000"/>
              <a:gd name="connsiteX1" fmla="*/ 2472664 w 2472664"/>
              <a:gd name="connsiteY1" fmla="*/ 0 h 6858000"/>
              <a:gd name="connsiteX2" fmla="*/ 2400427 w 2472664"/>
              <a:gd name="connsiteY2" fmla="*/ 75768 h 6858000"/>
              <a:gd name="connsiteX3" fmla="*/ 1104861 w 2472664"/>
              <a:gd name="connsiteY3" fmla="*/ 3429000 h 6858000"/>
              <a:gd name="connsiteX4" fmla="*/ 2400427 w 2472664"/>
              <a:gd name="connsiteY4" fmla="*/ 6782233 h 6858000"/>
              <a:gd name="connsiteX5" fmla="*/ 2472664 w 2472664"/>
              <a:gd name="connsiteY5" fmla="*/ 6858000 h 6858000"/>
              <a:gd name="connsiteX6" fmla="*/ 1056708 w 2472664"/>
              <a:gd name="connsiteY6" fmla="*/ 6858000 h 6858000"/>
              <a:gd name="connsiteX7" fmla="*/ 1040416 w 2472664"/>
              <a:gd name="connsiteY7" fmla="*/ 6835090 h 6858000"/>
              <a:gd name="connsiteX8" fmla="*/ 0 w 2472664"/>
              <a:gd name="connsiteY8" fmla="*/ 3429000 h 6858000"/>
              <a:gd name="connsiteX9" fmla="*/ 1040416 w 2472664"/>
              <a:gd name="connsiteY9" fmla="*/ 2291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72664" h="6858000">
                <a:moveTo>
                  <a:pt x="1056708" y="0"/>
                </a:moveTo>
                <a:lnTo>
                  <a:pt x="2472664" y="0"/>
                </a:lnTo>
                <a:lnTo>
                  <a:pt x="2400427" y="75768"/>
                </a:lnTo>
                <a:cubicBezTo>
                  <a:pt x="1595469" y="961418"/>
                  <a:pt x="1104861" y="2137915"/>
                  <a:pt x="1104861" y="3429000"/>
                </a:cubicBezTo>
                <a:cubicBezTo>
                  <a:pt x="1104861" y="4720086"/>
                  <a:pt x="1595469" y="5896583"/>
                  <a:pt x="2400427" y="6782233"/>
                </a:cubicBezTo>
                <a:lnTo>
                  <a:pt x="2472664" y="6858000"/>
                </a:lnTo>
                <a:lnTo>
                  <a:pt x="1056708" y="6858000"/>
                </a:lnTo>
                <a:lnTo>
                  <a:pt x="1040416" y="6835090"/>
                </a:lnTo>
                <a:cubicBezTo>
                  <a:pt x="383551" y="5862802"/>
                  <a:pt x="0" y="4690693"/>
                  <a:pt x="0" y="3429000"/>
                </a:cubicBezTo>
                <a:cubicBezTo>
                  <a:pt x="0" y="2167308"/>
                  <a:pt x="383551" y="995199"/>
                  <a:pt x="1040416" y="22911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1463040" y="764275"/>
            <a:ext cx="4228494" cy="53294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7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add</a:t>
            </a:r>
            <a:r>
              <a:rPr lang="en-US" sz="7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7400" b="1" kern="1200" dirty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Methods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7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          to the object</a:t>
            </a:r>
          </a:p>
        </p:txBody>
      </p:sp>
      <p:sp>
        <p:nvSpPr>
          <p:cNvPr id="76" name="Freeform: Shape 75">
            <a:extLst>
              <a:ext uri="{FF2B5EF4-FFF2-40B4-BE49-F238E27FC236}">
                <a16:creationId xmlns:a16="http://schemas.microsoft.com/office/drawing/2014/main" id="{FC1F7A61-83BA-4E3D-8E8D-4FCFDDE123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703038" y="1992863"/>
            <a:ext cx="1488962" cy="2872274"/>
          </a:xfrm>
          <a:custGeom>
            <a:avLst/>
            <a:gdLst>
              <a:gd name="connsiteX0" fmla="*/ 1436137 w 1488962"/>
              <a:gd name="connsiteY0" fmla="*/ 0 h 2872274"/>
              <a:gd name="connsiteX1" fmla="*/ 1488962 w 1488962"/>
              <a:gd name="connsiteY1" fmla="*/ 2668 h 2872274"/>
              <a:gd name="connsiteX2" fmla="*/ 1488962 w 1488962"/>
              <a:gd name="connsiteY2" fmla="*/ 2869607 h 2872274"/>
              <a:gd name="connsiteX3" fmla="*/ 1436137 w 1488962"/>
              <a:gd name="connsiteY3" fmla="*/ 2872274 h 2872274"/>
              <a:gd name="connsiteX4" fmla="*/ 0 w 1488962"/>
              <a:gd name="connsiteY4" fmla="*/ 1436137 h 2872274"/>
              <a:gd name="connsiteX5" fmla="*/ 1436137 w 1488962"/>
              <a:gd name="connsiteY5" fmla="*/ 0 h 2872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8962" h="2872274">
                <a:moveTo>
                  <a:pt x="1436137" y="0"/>
                </a:moveTo>
                <a:lnTo>
                  <a:pt x="1488962" y="2668"/>
                </a:lnTo>
                <a:lnTo>
                  <a:pt x="1488962" y="2869607"/>
                </a:lnTo>
                <a:lnTo>
                  <a:pt x="1436137" y="2872274"/>
                </a:lnTo>
                <a:cubicBezTo>
                  <a:pt x="642980" y="2872274"/>
                  <a:pt x="0" y="2229294"/>
                  <a:pt x="0" y="1436137"/>
                </a:cubicBezTo>
                <a:cubicBezTo>
                  <a:pt x="0" y="642980"/>
                  <a:pt x="642980" y="0"/>
                  <a:pt x="1436137" y="0"/>
                </a:cubicBezTo>
                <a:close/>
              </a:path>
            </a:pathLst>
          </a:custGeom>
          <a:solidFill>
            <a:schemeClr val="accent6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5" name="Rectangle 74">
            <a:extLst>
              <a:ext uri="{FF2B5EF4-FFF2-40B4-BE49-F238E27FC236}">
                <a16:creationId xmlns:a16="http://schemas.microsoft.com/office/drawing/2014/main" id="{EFD0E8E8-C530-4B2D-A01A-CCD47590B6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Freeform: Shape 76">
            <a:extLst>
              <a:ext uri="{FF2B5EF4-FFF2-40B4-BE49-F238E27FC236}">
                <a16:creationId xmlns:a16="http://schemas.microsoft.com/office/drawing/2014/main" id="{FD327E05-A7EF-4E1C-8C2C-4B4409A188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4762" y="0"/>
            <a:ext cx="6067238" cy="6858000"/>
          </a:xfrm>
          <a:custGeom>
            <a:avLst/>
            <a:gdLst>
              <a:gd name="connsiteX0" fmla="*/ 1619628 w 6067238"/>
              <a:gd name="connsiteY0" fmla="*/ 0 h 6858000"/>
              <a:gd name="connsiteX1" fmla="*/ 6067238 w 6067238"/>
              <a:gd name="connsiteY1" fmla="*/ 0 h 6858000"/>
              <a:gd name="connsiteX2" fmla="*/ 6067238 w 6067238"/>
              <a:gd name="connsiteY2" fmla="*/ 6858000 h 6858000"/>
              <a:gd name="connsiteX3" fmla="*/ 1619627 w 6067238"/>
              <a:gd name="connsiteY3" fmla="*/ 6858000 h 6858000"/>
              <a:gd name="connsiteX4" fmla="*/ 1615622 w 6067238"/>
              <a:gd name="connsiteY4" fmla="*/ 6854853 h 6858000"/>
              <a:gd name="connsiteX5" fmla="*/ 0 w 6067238"/>
              <a:gd name="connsiteY5" fmla="*/ 3429000 h 6858000"/>
              <a:gd name="connsiteX6" fmla="*/ 1615622 w 6067238"/>
              <a:gd name="connsiteY6" fmla="*/ 314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67238" h="6858000">
                <a:moveTo>
                  <a:pt x="1619628" y="0"/>
                </a:moveTo>
                <a:lnTo>
                  <a:pt x="6067238" y="0"/>
                </a:lnTo>
                <a:lnTo>
                  <a:pt x="6067238" y="6858000"/>
                </a:lnTo>
                <a:lnTo>
                  <a:pt x="1619627" y="6858000"/>
                </a:lnTo>
                <a:lnTo>
                  <a:pt x="1615622" y="6854853"/>
                </a:lnTo>
                <a:cubicBezTo>
                  <a:pt x="628921" y="6040555"/>
                  <a:pt x="0" y="4808224"/>
                  <a:pt x="0" y="3429000"/>
                </a:cubicBezTo>
                <a:cubicBezTo>
                  <a:pt x="0" y="2049777"/>
                  <a:pt x="628921" y="817446"/>
                  <a:pt x="1615622" y="3148"/>
                </a:cubicBezTo>
                <a:close/>
              </a:path>
            </a:pathLst>
          </a:cu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9" name="Freeform: Shape 78">
            <a:extLst>
              <a:ext uri="{FF2B5EF4-FFF2-40B4-BE49-F238E27FC236}">
                <a16:creationId xmlns:a16="http://schemas.microsoft.com/office/drawing/2014/main" id="{B2DDB937-68D3-4159-B17C-BE48C5DBD3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75957" y="0"/>
            <a:ext cx="2472664" cy="6858000"/>
          </a:xfrm>
          <a:custGeom>
            <a:avLst/>
            <a:gdLst>
              <a:gd name="connsiteX0" fmla="*/ 1056708 w 2472664"/>
              <a:gd name="connsiteY0" fmla="*/ 0 h 6858000"/>
              <a:gd name="connsiteX1" fmla="*/ 2472664 w 2472664"/>
              <a:gd name="connsiteY1" fmla="*/ 0 h 6858000"/>
              <a:gd name="connsiteX2" fmla="*/ 2400427 w 2472664"/>
              <a:gd name="connsiteY2" fmla="*/ 75768 h 6858000"/>
              <a:gd name="connsiteX3" fmla="*/ 1104861 w 2472664"/>
              <a:gd name="connsiteY3" fmla="*/ 3429000 h 6858000"/>
              <a:gd name="connsiteX4" fmla="*/ 2400427 w 2472664"/>
              <a:gd name="connsiteY4" fmla="*/ 6782233 h 6858000"/>
              <a:gd name="connsiteX5" fmla="*/ 2472664 w 2472664"/>
              <a:gd name="connsiteY5" fmla="*/ 6858000 h 6858000"/>
              <a:gd name="connsiteX6" fmla="*/ 1056708 w 2472664"/>
              <a:gd name="connsiteY6" fmla="*/ 6858000 h 6858000"/>
              <a:gd name="connsiteX7" fmla="*/ 1040416 w 2472664"/>
              <a:gd name="connsiteY7" fmla="*/ 6835090 h 6858000"/>
              <a:gd name="connsiteX8" fmla="*/ 0 w 2472664"/>
              <a:gd name="connsiteY8" fmla="*/ 3429000 h 6858000"/>
              <a:gd name="connsiteX9" fmla="*/ 1040416 w 2472664"/>
              <a:gd name="connsiteY9" fmla="*/ 2291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72664" h="6858000">
                <a:moveTo>
                  <a:pt x="1056708" y="0"/>
                </a:moveTo>
                <a:lnTo>
                  <a:pt x="2472664" y="0"/>
                </a:lnTo>
                <a:lnTo>
                  <a:pt x="2400427" y="75768"/>
                </a:lnTo>
                <a:cubicBezTo>
                  <a:pt x="1595469" y="961418"/>
                  <a:pt x="1104861" y="2137915"/>
                  <a:pt x="1104861" y="3429000"/>
                </a:cubicBezTo>
                <a:cubicBezTo>
                  <a:pt x="1104861" y="4720086"/>
                  <a:pt x="1595469" y="5896583"/>
                  <a:pt x="2400427" y="6782233"/>
                </a:cubicBezTo>
                <a:lnTo>
                  <a:pt x="2472664" y="6858000"/>
                </a:lnTo>
                <a:lnTo>
                  <a:pt x="1056708" y="6858000"/>
                </a:lnTo>
                <a:lnTo>
                  <a:pt x="1040416" y="6835090"/>
                </a:lnTo>
                <a:cubicBezTo>
                  <a:pt x="383551" y="5862802"/>
                  <a:pt x="0" y="4690693"/>
                  <a:pt x="0" y="3429000"/>
                </a:cubicBezTo>
                <a:cubicBezTo>
                  <a:pt x="0" y="2167308"/>
                  <a:pt x="383551" y="995199"/>
                  <a:pt x="1040416" y="22911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B342F7-453A-4EF9-93BF-0E022A822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722" y="0"/>
            <a:ext cx="3757229" cy="214590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6600" b="1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Object Methods</a:t>
            </a:r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93CFD3CC-5F48-4351-92B2-B8D02F08E4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703038" y="1992863"/>
            <a:ext cx="1488962" cy="2872274"/>
          </a:xfrm>
          <a:custGeom>
            <a:avLst/>
            <a:gdLst>
              <a:gd name="connsiteX0" fmla="*/ 1436137 w 1488962"/>
              <a:gd name="connsiteY0" fmla="*/ 0 h 2872274"/>
              <a:gd name="connsiteX1" fmla="*/ 1488962 w 1488962"/>
              <a:gd name="connsiteY1" fmla="*/ 2668 h 2872274"/>
              <a:gd name="connsiteX2" fmla="*/ 1488962 w 1488962"/>
              <a:gd name="connsiteY2" fmla="*/ 2869607 h 2872274"/>
              <a:gd name="connsiteX3" fmla="*/ 1436137 w 1488962"/>
              <a:gd name="connsiteY3" fmla="*/ 2872274 h 2872274"/>
              <a:gd name="connsiteX4" fmla="*/ 0 w 1488962"/>
              <a:gd name="connsiteY4" fmla="*/ 1436137 h 2872274"/>
              <a:gd name="connsiteX5" fmla="*/ 1436137 w 1488962"/>
              <a:gd name="connsiteY5" fmla="*/ 0 h 2872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8962" h="2872274">
                <a:moveTo>
                  <a:pt x="1436137" y="0"/>
                </a:moveTo>
                <a:lnTo>
                  <a:pt x="1488962" y="2668"/>
                </a:lnTo>
                <a:lnTo>
                  <a:pt x="1488962" y="2869607"/>
                </a:lnTo>
                <a:lnTo>
                  <a:pt x="1436137" y="2872274"/>
                </a:lnTo>
                <a:cubicBezTo>
                  <a:pt x="642980" y="2872274"/>
                  <a:pt x="0" y="2229294"/>
                  <a:pt x="0" y="1436137"/>
                </a:cubicBezTo>
                <a:cubicBezTo>
                  <a:pt x="0" y="642980"/>
                  <a:pt x="642980" y="0"/>
                  <a:pt x="1436137" y="0"/>
                </a:cubicBezTo>
                <a:close/>
              </a:path>
            </a:pathLst>
          </a:custGeom>
          <a:solidFill>
            <a:schemeClr val="accent6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F8BA5-B305-45C0-A0BF-9850E2255E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7412" y="1091821"/>
            <a:ext cx="5237165" cy="467435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342900">
              <a:spcBef>
                <a:spcPts val="600"/>
              </a:spcBef>
            </a:pPr>
            <a:r>
              <a:rPr lang="en-US" sz="2400" b="1" dirty="0">
                <a:solidFill>
                  <a:schemeClr val="bg1"/>
                </a:solidFill>
              </a:rPr>
              <a:t>Use the following to define a method for a class</a:t>
            </a:r>
          </a:p>
          <a:p>
            <a:pPr marL="114300" indent="0">
              <a:spcBef>
                <a:spcPts val="600"/>
              </a:spcBef>
              <a:buNone/>
            </a:pPr>
            <a:r>
              <a:rPr lang="en-US" sz="1800" dirty="0">
                <a:solidFill>
                  <a:schemeClr val="bg1"/>
                </a:solidFill>
              </a:rPr>
              <a:t>def </a:t>
            </a:r>
            <a:r>
              <a:rPr lang="en-US" sz="1800" dirty="0" err="1">
                <a:solidFill>
                  <a:schemeClr val="bg1"/>
                </a:solidFill>
              </a:rPr>
              <a:t>method_N</a:t>
            </a:r>
            <a:r>
              <a:rPr lang="en-US" sz="1800" b="1" dirty="0" err="1">
                <a:solidFill>
                  <a:schemeClr val="bg1"/>
                </a:solidFill>
              </a:rPr>
              <a:t>ame</a:t>
            </a:r>
            <a:r>
              <a:rPr lang="en-US" sz="1800" dirty="0">
                <a:solidFill>
                  <a:schemeClr val="bg1"/>
                </a:solidFill>
              </a:rPr>
              <a:t>(self</a:t>
            </a:r>
            <a:r>
              <a:rPr lang="en-US" sz="1800" b="1" dirty="0">
                <a:solidFill>
                  <a:schemeClr val="bg1"/>
                </a:solidFill>
              </a:rPr>
              <a:t>, parameter, ..., parameter</a:t>
            </a:r>
            <a:r>
              <a:rPr lang="en-US" sz="1800" dirty="0">
                <a:solidFill>
                  <a:schemeClr val="bg1"/>
                </a:solidFill>
              </a:rPr>
              <a:t>):</a:t>
            </a:r>
          </a:p>
          <a:p>
            <a:pPr marL="114300" indent="0">
              <a:spcBef>
                <a:spcPts val="600"/>
              </a:spcBef>
              <a:buNone/>
            </a:pPr>
            <a:r>
              <a:rPr lang="en-US" sz="1800" dirty="0">
                <a:solidFill>
                  <a:schemeClr val="bg1"/>
                </a:solidFill>
              </a:rPr>
              <a:t>	    </a:t>
            </a:r>
            <a:r>
              <a:rPr lang="en-US" sz="1800" b="1" dirty="0">
                <a:solidFill>
                  <a:schemeClr val="bg1"/>
                </a:solidFill>
              </a:rPr>
              <a:t>statements</a:t>
            </a:r>
          </a:p>
          <a:p>
            <a:pPr marL="282575">
              <a:spcBef>
                <a:spcPts val="550"/>
              </a:spcBef>
            </a:pPr>
            <a:endParaRPr lang="en-US" sz="1800" b="1" dirty="0">
              <a:solidFill>
                <a:schemeClr val="bg1"/>
              </a:solidFill>
            </a:endParaRPr>
          </a:p>
          <a:p>
            <a:pPr>
              <a:spcBef>
                <a:spcPts val="550"/>
              </a:spcBef>
            </a:pPr>
            <a:r>
              <a:rPr lang="en-US" sz="2200" b="1" i="1" dirty="0">
                <a:solidFill>
                  <a:schemeClr val="bg1"/>
                </a:solidFill>
              </a:rPr>
              <a:t>self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i="1" dirty="0">
                <a:solidFill>
                  <a:schemeClr val="bg1"/>
                </a:solidFill>
              </a:rPr>
              <a:t>must</a:t>
            </a:r>
            <a:r>
              <a:rPr lang="en-US" sz="2200" dirty="0">
                <a:solidFill>
                  <a:schemeClr val="bg1"/>
                </a:solidFill>
              </a:rPr>
              <a:t> be the first parameter to any object method</a:t>
            </a:r>
          </a:p>
          <a:p>
            <a:pPr marL="457200" lvl="1" indent="0">
              <a:buNone/>
            </a:pPr>
            <a:endParaRPr lang="en-US" sz="2200" dirty="0">
              <a:solidFill>
                <a:schemeClr val="bg1"/>
              </a:solidFill>
            </a:endParaRPr>
          </a:p>
          <a:p>
            <a:pPr marL="282575">
              <a:spcBef>
                <a:spcPts val="200"/>
              </a:spcBef>
            </a:pPr>
            <a:endParaRPr lang="en-US" sz="1800" dirty="0">
              <a:solidFill>
                <a:schemeClr val="bg1"/>
              </a:solidFill>
            </a:endParaRPr>
          </a:p>
          <a:p>
            <a:pPr>
              <a:spcBef>
                <a:spcPts val="550"/>
              </a:spcBef>
            </a:pPr>
            <a:r>
              <a:rPr lang="en-US" sz="2200" i="1" dirty="0">
                <a:solidFill>
                  <a:schemeClr val="bg1"/>
                </a:solidFill>
              </a:rPr>
              <a:t>Self is used to </a:t>
            </a:r>
            <a:r>
              <a:rPr lang="en-US" sz="2200" dirty="0">
                <a:solidFill>
                  <a:schemeClr val="bg1"/>
                </a:solidFill>
              </a:rPr>
              <a:t>access the object's fields through</a:t>
            </a:r>
          </a:p>
          <a:p>
            <a:pPr marL="282575">
              <a:spcBef>
                <a:spcPts val="200"/>
              </a:spcBef>
            </a:pP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391800" y="2379019"/>
            <a:ext cx="3828897" cy="4245863"/>
          </a:xfrm>
          <a:prstGeom prst="rect">
            <a:avLst/>
          </a:prstGeom>
          <a:solidFill>
            <a:srgbClr val="FF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5000" rIns="90000" bIns="4500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 rtl="0" hangingPunct="1">
              <a:spcAft>
                <a:spcPts val="600"/>
              </a:spcAft>
            </a:pPr>
            <a:r>
              <a:rPr lang="en-US" sz="2000" dirty="0">
                <a:latin typeface="Tahoma" panose="020B0604030504040204" pitchFamily="34" charset="0"/>
              </a:rPr>
              <a:t>class Point:</a:t>
            </a:r>
          </a:p>
          <a:p>
            <a:pPr algn="l" rtl="0" hangingPunct="1">
              <a:spcAft>
                <a:spcPts val="600"/>
              </a:spcAft>
            </a:pPr>
            <a:r>
              <a:rPr lang="en-US" sz="2000" dirty="0">
                <a:latin typeface="Tahoma" panose="020B0604030504040204" pitchFamily="34" charset="0"/>
              </a:rPr>
              <a:t>    x = 0</a:t>
            </a:r>
          </a:p>
          <a:p>
            <a:pPr algn="l" rtl="0" hangingPunct="1">
              <a:spcAft>
                <a:spcPts val="600"/>
              </a:spcAft>
            </a:pPr>
            <a:r>
              <a:rPr lang="en-US" sz="2000" dirty="0">
                <a:latin typeface="Tahoma" panose="020B0604030504040204" pitchFamily="34" charset="0"/>
              </a:rPr>
              <a:t>    y = 0</a:t>
            </a:r>
          </a:p>
          <a:p>
            <a:pPr algn="l" rtl="0" hangingPunct="1">
              <a:spcAft>
                <a:spcPts val="600"/>
              </a:spcAft>
            </a:pPr>
            <a:r>
              <a:rPr lang="en-US" sz="2000" dirty="0">
                <a:latin typeface="Tahoma" panose="020B0604030504040204" pitchFamily="34" charset="0"/>
              </a:rPr>
              <a:t>    </a:t>
            </a:r>
            <a:r>
              <a:rPr lang="en-US" b="1" dirty="0">
                <a:latin typeface="Tahoma" panose="020B0604030504040204" pitchFamily="34" charset="0"/>
              </a:rPr>
              <a:t>def</a:t>
            </a:r>
            <a:r>
              <a:rPr lang="en-US" dirty="0">
                <a:latin typeface="Tahoma" panose="020B0604030504040204" pitchFamily="34" charset="0"/>
              </a:rPr>
              <a:t> </a:t>
            </a:r>
            <a:r>
              <a:rPr lang="en-US" b="1" dirty="0">
                <a:latin typeface="Tahoma" panose="020B0604030504040204" pitchFamily="34" charset="0"/>
              </a:rPr>
              <a:t>translate</a:t>
            </a:r>
            <a:r>
              <a:rPr lang="en-US" dirty="0">
                <a:latin typeface="Tahoma" panose="020B0604030504040204" pitchFamily="34" charset="0"/>
              </a:rPr>
              <a:t>(</a:t>
            </a:r>
            <a:r>
              <a:rPr lang="en-US" i="1" dirty="0">
                <a:latin typeface="Tahoma" panose="020B0604030504040204" pitchFamily="34" charset="0"/>
              </a:rPr>
              <a:t>self</a:t>
            </a:r>
            <a:r>
              <a:rPr lang="en-US" dirty="0">
                <a:latin typeface="Tahoma" panose="020B0604030504040204" pitchFamily="34" charset="0"/>
              </a:rPr>
              <a:t>, dx, </a:t>
            </a:r>
            <a:r>
              <a:rPr lang="en-US" dirty="0" err="1">
                <a:latin typeface="Tahoma" panose="020B0604030504040204" pitchFamily="34" charset="0"/>
              </a:rPr>
              <a:t>dy</a:t>
            </a:r>
            <a:r>
              <a:rPr lang="en-US" dirty="0">
                <a:latin typeface="Tahoma" panose="020B0604030504040204" pitchFamily="34" charset="0"/>
              </a:rPr>
              <a:t>):</a:t>
            </a:r>
          </a:p>
          <a:p>
            <a:pPr algn="l" rtl="0" hangingPunct="1">
              <a:spcAft>
                <a:spcPts val="600"/>
              </a:spcAft>
            </a:pPr>
            <a:r>
              <a:rPr lang="en-US" sz="2000" dirty="0">
                <a:latin typeface="Tahoma" panose="020B0604030504040204" pitchFamily="34" charset="0"/>
              </a:rPr>
              <a:t>        </a:t>
            </a:r>
            <a:r>
              <a:rPr lang="en-US" sz="2000" dirty="0" err="1">
                <a:latin typeface="Tahoma" panose="020B0604030504040204" pitchFamily="34" charset="0"/>
              </a:rPr>
              <a:t>self.x</a:t>
            </a:r>
            <a:r>
              <a:rPr lang="en-US" sz="2000" dirty="0">
                <a:latin typeface="Tahoma" panose="020B0604030504040204" pitchFamily="34" charset="0"/>
              </a:rPr>
              <a:t> += dx</a:t>
            </a:r>
          </a:p>
          <a:p>
            <a:pPr algn="l" rtl="0" hangingPunct="1">
              <a:spcAft>
                <a:spcPts val="600"/>
              </a:spcAft>
            </a:pPr>
            <a:r>
              <a:rPr lang="en-US" sz="2000" dirty="0">
                <a:latin typeface="Tahoma" panose="020B0604030504040204" pitchFamily="34" charset="0"/>
              </a:rPr>
              <a:t>        </a:t>
            </a:r>
            <a:r>
              <a:rPr lang="en-US" sz="2000" dirty="0" err="1">
                <a:latin typeface="Tahoma" panose="020B0604030504040204" pitchFamily="34" charset="0"/>
              </a:rPr>
              <a:t>self.y</a:t>
            </a:r>
            <a:r>
              <a:rPr lang="en-US" sz="2000" dirty="0">
                <a:latin typeface="Tahoma" panose="020B0604030504040204" pitchFamily="34" charset="0"/>
              </a:rPr>
              <a:t> += </a:t>
            </a:r>
            <a:r>
              <a:rPr lang="en-US" sz="2000" dirty="0" err="1">
                <a:latin typeface="Tahoma" panose="020B0604030504040204" pitchFamily="34" charset="0"/>
              </a:rPr>
              <a:t>dy</a:t>
            </a:r>
            <a:endParaRPr lang="en-US" sz="2000" dirty="0">
              <a:latin typeface="Tahoma" panose="020B0604030504040204" pitchFamily="34" charset="0"/>
            </a:endParaRPr>
          </a:p>
          <a:p>
            <a:pPr algn="l" rtl="0" hangingPunct="1">
              <a:spcAft>
                <a:spcPts val="600"/>
              </a:spcAft>
            </a:pPr>
            <a:r>
              <a:rPr lang="en-US" sz="2000" b="1" dirty="0">
                <a:latin typeface="Tahoma" panose="020B0604030504040204" pitchFamily="34" charset="0"/>
              </a:rPr>
              <a:t># --- main code</a:t>
            </a:r>
          </a:p>
          <a:p>
            <a:pPr algn="l" rtl="0" hangingPunct="1">
              <a:spcAft>
                <a:spcPts val="600"/>
              </a:spcAft>
            </a:pPr>
            <a:r>
              <a:rPr lang="en-US" sz="2000" dirty="0">
                <a:latin typeface="Tahoma" panose="020B0604030504040204" pitchFamily="34" charset="0"/>
              </a:rPr>
              <a:t>p1 = Point()</a:t>
            </a:r>
          </a:p>
          <a:p>
            <a:pPr algn="l" rtl="0" hangingPunct="1">
              <a:spcAft>
                <a:spcPts val="600"/>
              </a:spcAft>
            </a:pPr>
            <a:r>
              <a:rPr lang="en-US" sz="2000" dirty="0">
                <a:latin typeface="Tahoma" panose="020B0604030504040204" pitchFamily="34" charset="0"/>
              </a:rPr>
              <a:t>p1.</a:t>
            </a:r>
            <a:r>
              <a:rPr lang="en-US" sz="2000" b="1" dirty="0">
                <a:latin typeface="Tahoma" panose="020B0604030504040204" pitchFamily="34" charset="0"/>
              </a:rPr>
              <a:t>translate</a:t>
            </a:r>
            <a:r>
              <a:rPr lang="en-US" sz="2000" dirty="0">
                <a:latin typeface="Tahoma" panose="020B0604030504040204" pitchFamily="34" charset="0"/>
              </a:rPr>
              <a:t>(4 , 3)</a:t>
            </a:r>
          </a:p>
          <a:p>
            <a:pPr algn="l" rtl="0" hangingPunct="1">
              <a:spcAft>
                <a:spcPts val="600"/>
              </a:spcAft>
            </a:pPr>
            <a:r>
              <a:rPr lang="en-US" sz="2000" dirty="0">
                <a:latin typeface="Tahoma" panose="020B0604030504040204" pitchFamily="34" charset="0"/>
              </a:rPr>
              <a:t>print(p1.x)</a:t>
            </a:r>
          </a:p>
          <a:p>
            <a:pPr algn="l" rtl="0" hangingPunct="1">
              <a:spcAft>
                <a:spcPts val="600"/>
              </a:spcAft>
            </a:pPr>
            <a:r>
              <a:rPr lang="en-US" sz="2000" dirty="0">
                <a:latin typeface="Tahoma" panose="020B0604030504040204" pitchFamily="34" charset="0"/>
              </a:rPr>
              <a:t>print(p1.y)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EFD0E8E8-C530-4B2D-A01A-CCD47590B6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FD327E05-A7EF-4E1C-8C2C-4B4409A188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4762" y="0"/>
            <a:ext cx="6067238" cy="6858000"/>
          </a:xfrm>
          <a:custGeom>
            <a:avLst/>
            <a:gdLst>
              <a:gd name="connsiteX0" fmla="*/ 1619628 w 6067238"/>
              <a:gd name="connsiteY0" fmla="*/ 0 h 6858000"/>
              <a:gd name="connsiteX1" fmla="*/ 6067238 w 6067238"/>
              <a:gd name="connsiteY1" fmla="*/ 0 h 6858000"/>
              <a:gd name="connsiteX2" fmla="*/ 6067238 w 6067238"/>
              <a:gd name="connsiteY2" fmla="*/ 6858000 h 6858000"/>
              <a:gd name="connsiteX3" fmla="*/ 1619627 w 6067238"/>
              <a:gd name="connsiteY3" fmla="*/ 6858000 h 6858000"/>
              <a:gd name="connsiteX4" fmla="*/ 1615622 w 6067238"/>
              <a:gd name="connsiteY4" fmla="*/ 6854853 h 6858000"/>
              <a:gd name="connsiteX5" fmla="*/ 0 w 6067238"/>
              <a:gd name="connsiteY5" fmla="*/ 3429000 h 6858000"/>
              <a:gd name="connsiteX6" fmla="*/ 1615622 w 6067238"/>
              <a:gd name="connsiteY6" fmla="*/ 314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67238" h="6858000">
                <a:moveTo>
                  <a:pt x="1619628" y="0"/>
                </a:moveTo>
                <a:lnTo>
                  <a:pt x="6067238" y="0"/>
                </a:lnTo>
                <a:lnTo>
                  <a:pt x="6067238" y="6858000"/>
                </a:lnTo>
                <a:lnTo>
                  <a:pt x="1619627" y="6858000"/>
                </a:lnTo>
                <a:lnTo>
                  <a:pt x="1615622" y="6854853"/>
                </a:lnTo>
                <a:cubicBezTo>
                  <a:pt x="628921" y="6040555"/>
                  <a:pt x="0" y="4808224"/>
                  <a:pt x="0" y="3429000"/>
                </a:cubicBezTo>
                <a:cubicBezTo>
                  <a:pt x="0" y="2049777"/>
                  <a:pt x="628921" y="817446"/>
                  <a:pt x="1615622" y="3148"/>
                </a:cubicBezTo>
                <a:close/>
              </a:path>
            </a:pathLst>
          </a:cu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B2DDB937-68D3-4159-B17C-BE48C5DBD3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75957" y="0"/>
            <a:ext cx="2472664" cy="6858000"/>
          </a:xfrm>
          <a:custGeom>
            <a:avLst/>
            <a:gdLst>
              <a:gd name="connsiteX0" fmla="*/ 1056708 w 2472664"/>
              <a:gd name="connsiteY0" fmla="*/ 0 h 6858000"/>
              <a:gd name="connsiteX1" fmla="*/ 2472664 w 2472664"/>
              <a:gd name="connsiteY1" fmla="*/ 0 h 6858000"/>
              <a:gd name="connsiteX2" fmla="*/ 2400427 w 2472664"/>
              <a:gd name="connsiteY2" fmla="*/ 75768 h 6858000"/>
              <a:gd name="connsiteX3" fmla="*/ 1104861 w 2472664"/>
              <a:gd name="connsiteY3" fmla="*/ 3429000 h 6858000"/>
              <a:gd name="connsiteX4" fmla="*/ 2400427 w 2472664"/>
              <a:gd name="connsiteY4" fmla="*/ 6782233 h 6858000"/>
              <a:gd name="connsiteX5" fmla="*/ 2472664 w 2472664"/>
              <a:gd name="connsiteY5" fmla="*/ 6858000 h 6858000"/>
              <a:gd name="connsiteX6" fmla="*/ 1056708 w 2472664"/>
              <a:gd name="connsiteY6" fmla="*/ 6858000 h 6858000"/>
              <a:gd name="connsiteX7" fmla="*/ 1040416 w 2472664"/>
              <a:gd name="connsiteY7" fmla="*/ 6835090 h 6858000"/>
              <a:gd name="connsiteX8" fmla="*/ 0 w 2472664"/>
              <a:gd name="connsiteY8" fmla="*/ 3429000 h 6858000"/>
              <a:gd name="connsiteX9" fmla="*/ 1040416 w 2472664"/>
              <a:gd name="connsiteY9" fmla="*/ 2291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72664" h="6858000">
                <a:moveTo>
                  <a:pt x="1056708" y="0"/>
                </a:moveTo>
                <a:lnTo>
                  <a:pt x="2472664" y="0"/>
                </a:lnTo>
                <a:lnTo>
                  <a:pt x="2400427" y="75768"/>
                </a:lnTo>
                <a:cubicBezTo>
                  <a:pt x="1595469" y="961418"/>
                  <a:pt x="1104861" y="2137915"/>
                  <a:pt x="1104861" y="3429000"/>
                </a:cubicBezTo>
                <a:cubicBezTo>
                  <a:pt x="1104861" y="4720086"/>
                  <a:pt x="1595469" y="5896583"/>
                  <a:pt x="2400427" y="6782233"/>
                </a:cubicBezTo>
                <a:lnTo>
                  <a:pt x="2472664" y="6858000"/>
                </a:lnTo>
                <a:lnTo>
                  <a:pt x="1056708" y="6858000"/>
                </a:lnTo>
                <a:lnTo>
                  <a:pt x="1040416" y="6835090"/>
                </a:lnTo>
                <a:cubicBezTo>
                  <a:pt x="383551" y="5862802"/>
                  <a:pt x="0" y="4690693"/>
                  <a:pt x="0" y="3429000"/>
                </a:cubicBezTo>
                <a:cubicBezTo>
                  <a:pt x="0" y="2167308"/>
                  <a:pt x="383551" y="995199"/>
                  <a:pt x="1040416" y="22911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1463040" y="1091821"/>
            <a:ext cx="3757229" cy="316264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600" b="1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Parameter (</a:t>
            </a:r>
            <a:r>
              <a:rPr lang="en-US" sz="6600" b="1" i="1" kern="1200" dirty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self</a:t>
            </a:r>
            <a:r>
              <a:rPr lang="en-US" sz="6600" b="1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)</a:t>
            </a:r>
          </a:p>
        </p:txBody>
      </p:sp>
      <p:sp>
        <p:nvSpPr>
          <p:cNvPr id="77" name="Freeform: Shape 76">
            <a:extLst>
              <a:ext uri="{FF2B5EF4-FFF2-40B4-BE49-F238E27FC236}">
                <a16:creationId xmlns:a16="http://schemas.microsoft.com/office/drawing/2014/main" id="{93CFD3CC-5F48-4351-92B2-B8D02F08E4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703038" y="1992863"/>
            <a:ext cx="1488962" cy="2872274"/>
          </a:xfrm>
          <a:custGeom>
            <a:avLst/>
            <a:gdLst>
              <a:gd name="connsiteX0" fmla="*/ 1436137 w 1488962"/>
              <a:gd name="connsiteY0" fmla="*/ 0 h 2872274"/>
              <a:gd name="connsiteX1" fmla="*/ 1488962 w 1488962"/>
              <a:gd name="connsiteY1" fmla="*/ 2668 h 2872274"/>
              <a:gd name="connsiteX2" fmla="*/ 1488962 w 1488962"/>
              <a:gd name="connsiteY2" fmla="*/ 2869607 h 2872274"/>
              <a:gd name="connsiteX3" fmla="*/ 1436137 w 1488962"/>
              <a:gd name="connsiteY3" fmla="*/ 2872274 h 2872274"/>
              <a:gd name="connsiteX4" fmla="*/ 0 w 1488962"/>
              <a:gd name="connsiteY4" fmla="*/ 1436137 h 2872274"/>
              <a:gd name="connsiteX5" fmla="*/ 1436137 w 1488962"/>
              <a:gd name="connsiteY5" fmla="*/ 0 h 2872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8962" h="2872274">
                <a:moveTo>
                  <a:pt x="1436137" y="0"/>
                </a:moveTo>
                <a:lnTo>
                  <a:pt x="1488962" y="2668"/>
                </a:lnTo>
                <a:lnTo>
                  <a:pt x="1488962" y="2869607"/>
                </a:lnTo>
                <a:lnTo>
                  <a:pt x="1436137" y="2872274"/>
                </a:lnTo>
                <a:cubicBezTo>
                  <a:pt x="642980" y="2872274"/>
                  <a:pt x="0" y="2229294"/>
                  <a:pt x="0" y="1436137"/>
                </a:cubicBezTo>
                <a:cubicBezTo>
                  <a:pt x="0" y="642980"/>
                  <a:pt x="642980" y="0"/>
                  <a:pt x="1436137" y="0"/>
                </a:cubicBezTo>
                <a:close/>
              </a:path>
            </a:pathLst>
          </a:custGeom>
          <a:solidFill>
            <a:schemeClr val="accent6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6518246" y="1091821"/>
            <a:ext cx="4639112" cy="467435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557213" indent="-555625">
              <a:tabLst>
                <a:tab pos="1466850" algn="l"/>
                <a:tab pos="2381250" algn="l"/>
                <a:tab pos="3295650" algn="l"/>
                <a:tab pos="4210050" algn="l"/>
                <a:tab pos="5124450" algn="l"/>
                <a:tab pos="6038850" algn="l"/>
                <a:tab pos="6953250" algn="l"/>
                <a:tab pos="7867650" algn="l"/>
                <a:tab pos="8782050" algn="l"/>
                <a:tab pos="9696450" algn="l"/>
                <a:tab pos="106108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1466850" algn="l"/>
                <a:tab pos="2381250" algn="l"/>
                <a:tab pos="3295650" algn="l"/>
                <a:tab pos="4210050" algn="l"/>
                <a:tab pos="5124450" algn="l"/>
                <a:tab pos="6038850" algn="l"/>
                <a:tab pos="6953250" algn="l"/>
                <a:tab pos="7867650" algn="l"/>
                <a:tab pos="8782050" algn="l"/>
                <a:tab pos="9696450" algn="l"/>
                <a:tab pos="106108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1466850" algn="l"/>
                <a:tab pos="2381250" algn="l"/>
                <a:tab pos="3295650" algn="l"/>
                <a:tab pos="4210050" algn="l"/>
                <a:tab pos="5124450" algn="l"/>
                <a:tab pos="6038850" algn="l"/>
                <a:tab pos="6953250" algn="l"/>
                <a:tab pos="7867650" algn="l"/>
                <a:tab pos="8782050" algn="l"/>
                <a:tab pos="9696450" algn="l"/>
                <a:tab pos="106108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1466850" algn="l"/>
                <a:tab pos="2381250" algn="l"/>
                <a:tab pos="3295650" algn="l"/>
                <a:tab pos="4210050" algn="l"/>
                <a:tab pos="5124450" algn="l"/>
                <a:tab pos="6038850" algn="l"/>
                <a:tab pos="6953250" algn="l"/>
                <a:tab pos="7867650" algn="l"/>
                <a:tab pos="8782050" algn="l"/>
                <a:tab pos="9696450" algn="l"/>
                <a:tab pos="106108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1466850" algn="l"/>
                <a:tab pos="2381250" algn="l"/>
                <a:tab pos="3295650" algn="l"/>
                <a:tab pos="4210050" algn="l"/>
                <a:tab pos="5124450" algn="l"/>
                <a:tab pos="6038850" algn="l"/>
                <a:tab pos="6953250" algn="l"/>
                <a:tab pos="7867650" algn="l"/>
                <a:tab pos="8782050" algn="l"/>
                <a:tab pos="9696450" algn="l"/>
                <a:tab pos="106108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466850" algn="l"/>
                <a:tab pos="2381250" algn="l"/>
                <a:tab pos="3295650" algn="l"/>
                <a:tab pos="4210050" algn="l"/>
                <a:tab pos="5124450" algn="l"/>
                <a:tab pos="6038850" algn="l"/>
                <a:tab pos="6953250" algn="l"/>
                <a:tab pos="7867650" algn="l"/>
                <a:tab pos="8782050" algn="l"/>
                <a:tab pos="9696450" algn="l"/>
                <a:tab pos="106108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466850" algn="l"/>
                <a:tab pos="2381250" algn="l"/>
                <a:tab pos="3295650" algn="l"/>
                <a:tab pos="4210050" algn="l"/>
                <a:tab pos="5124450" algn="l"/>
                <a:tab pos="6038850" algn="l"/>
                <a:tab pos="6953250" algn="l"/>
                <a:tab pos="7867650" algn="l"/>
                <a:tab pos="8782050" algn="l"/>
                <a:tab pos="9696450" algn="l"/>
                <a:tab pos="106108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466850" algn="l"/>
                <a:tab pos="2381250" algn="l"/>
                <a:tab pos="3295650" algn="l"/>
                <a:tab pos="4210050" algn="l"/>
                <a:tab pos="5124450" algn="l"/>
                <a:tab pos="6038850" algn="l"/>
                <a:tab pos="6953250" algn="l"/>
                <a:tab pos="7867650" algn="l"/>
                <a:tab pos="8782050" algn="l"/>
                <a:tab pos="9696450" algn="l"/>
                <a:tab pos="106108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466850" algn="l"/>
                <a:tab pos="2381250" algn="l"/>
                <a:tab pos="3295650" algn="l"/>
                <a:tab pos="4210050" algn="l"/>
                <a:tab pos="5124450" algn="l"/>
                <a:tab pos="6038850" algn="l"/>
                <a:tab pos="6953250" algn="l"/>
                <a:tab pos="7867650" algn="l"/>
                <a:tab pos="8782050" algn="l"/>
                <a:tab pos="9696450" algn="l"/>
                <a:tab pos="106108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indent="-22860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+mn-lt"/>
                <a:ea typeface="+mn-ea"/>
              </a:rPr>
              <a:t>Python: </a:t>
            </a:r>
            <a:r>
              <a:rPr lang="en-US" sz="2000" b="1" dirty="0">
                <a:solidFill>
                  <a:srgbClr val="FFFF00"/>
                </a:solidFill>
                <a:latin typeface="+mn-lt"/>
                <a:ea typeface="+mn-ea"/>
              </a:rPr>
              <a:t>self</a:t>
            </a:r>
            <a:r>
              <a:rPr lang="en-US" sz="2000" dirty="0">
                <a:solidFill>
                  <a:schemeClr val="bg1"/>
                </a:solidFill>
                <a:latin typeface="+mn-lt"/>
                <a:ea typeface="+mn-ea"/>
              </a:rPr>
              <a:t>, explicit</a:t>
            </a:r>
          </a:p>
          <a:p>
            <a:pPr marL="228600" indent="0">
              <a:lnSpc>
                <a:spcPct val="90000"/>
              </a:lnSpc>
              <a:spcBef>
                <a:spcPts val="525"/>
              </a:spcBef>
            </a:pPr>
            <a:r>
              <a:rPr lang="en-US" sz="2000" dirty="0">
                <a:solidFill>
                  <a:schemeClr val="bg1"/>
                </a:solidFill>
                <a:latin typeface="+mn-lt"/>
                <a:ea typeface="+mn-ea"/>
              </a:rPr>
              <a:t>	def translate(</a:t>
            </a:r>
            <a:r>
              <a:rPr lang="en-US" sz="2400" b="1" dirty="0">
                <a:solidFill>
                  <a:srgbClr val="FFFF00"/>
                </a:solidFill>
                <a:latin typeface="+mn-lt"/>
                <a:ea typeface="+mn-ea"/>
              </a:rPr>
              <a:t>self</a:t>
            </a:r>
            <a:r>
              <a:rPr lang="en-US" sz="2000" dirty="0">
                <a:solidFill>
                  <a:schemeClr val="bg1"/>
                </a:solidFill>
                <a:latin typeface="+mn-lt"/>
                <a:ea typeface="+mn-ea"/>
              </a:rPr>
              <a:t>, dx, </a:t>
            </a:r>
            <a:r>
              <a:rPr lang="en-US" sz="2000" dirty="0" err="1">
                <a:solidFill>
                  <a:schemeClr val="bg1"/>
                </a:solidFill>
                <a:latin typeface="+mn-lt"/>
                <a:ea typeface="+mn-ea"/>
              </a:rPr>
              <a:t>dy</a:t>
            </a:r>
            <a:r>
              <a:rPr lang="en-US" sz="2000" dirty="0">
                <a:solidFill>
                  <a:schemeClr val="bg1"/>
                </a:solidFill>
                <a:latin typeface="+mn-lt"/>
                <a:ea typeface="+mn-ea"/>
              </a:rPr>
              <a:t>):</a:t>
            </a:r>
          </a:p>
          <a:p>
            <a:pPr marL="228600" indent="0">
              <a:lnSpc>
                <a:spcPct val="90000"/>
              </a:lnSpc>
              <a:spcBef>
                <a:spcPts val="525"/>
              </a:spcBef>
            </a:pPr>
            <a:r>
              <a:rPr lang="en-US" sz="2000" dirty="0">
                <a:solidFill>
                  <a:schemeClr val="bg1"/>
                </a:solidFill>
                <a:latin typeface="+mn-lt"/>
                <a:ea typeface="+mn-ea"/>
              </a:rPr>
              <a:t>	    </a:t>
            </a:r>
            <a:r>
              <a:rPr lang="en-US" sz="2000" b="1" dirty="0" err="1">
                <a:solidFill>
                  <a:schemeClr val="bg1"/>
                </a:solidFill>
                <a:latin typeface="+mn-lt"/>
                <a:ea typeface="+mn-ea"/>
              </a:rPr>
              <a:t>self.x</a:t>
            </a:r>
            <a:r>
              <a:rPr lang="en-US" sz="2000" dirty="0">
                <a:solidFill>
                  <a:schemeClr val="bg1"/>
                </a:solidFill>
                <a:latin typeface="+mn-lt"/>
                <a:ea typeface="+mn-ea"/>
              </a:rPr>
              <a:t> += dx</a:t>
            </a:r>
          </a:p>
          <a:p>
            <a:pPr marL="228600" indent="0">
              <a:lnSpc>
                <a:spcPct val="90000"/>
              </a:lnSpc>
              <a:spcBef>
                <a:spcPts val="525"/>
              </a:spcBef>
            </a:pPr>
            <a:r>
              <a:rPr lang="en-US" sz="2000" dirty="0">
                <a:solidFill>
                  <a:schemeClr val="bg1"/>
                </a:solidFill>
                <a:latin typeface="+mn-lt"/>
                <a:ea typeface="+mn-ea"/>
              </a:rPr>
              <a:t>	    </a:t>
            </a:r>
            <a:r>
              <a:rPr lang="en-US" sz="2000" b="1" dirty="0" err="1">
                <a:solidFill>
                  <a:schemeClr val="bg1"/>
                </a:solidFill>
                <a:latin typeface="+mn-lt"/>
                <a:ea typeface="+mn-ea"/>
              </a:rPr>
              <a:t>self.y</a:t>
            </a:r>
            <a:r>
              <a:rPr lang="en-US" sz="2000" dirty="0">
                <a:solidFill>
                  <a:schemeClr val="bg1"/>
                </a:solidFill>
                <a:latin typeface="+mn-lt"/>
                <a:ea typeface="+mn-ea"/>
              </a:rPr>
              <a:t> += </a:t>
            </a:r>
            <a:r>
              <a:rPr lang="en-US" sz="2000" dirty="0" err="1">
                <a:solidFill>
                  <a:schemeClr val="bg1"/>
                </a:solidFill>
                <a:latin typeface="+mn-lt"/>
                <a:ea typeface="+mn-ea"/>
              </a:rPr>
              <a:t>dy</a:t>
            </a:r>
            <a:endParaRPr lang="en-US" sz="2000" dirty="0">
              <a:solidFill>
                <a:schemeClr val="bg1"/>
              </a:solidFill>
              <a:latin typeface="+mn-lt"/>
              <a:ea typeface="+mn-ea"/>
            </a:endParaRPr>
          </a:p>
          <a:p>
            <a:pPr marL="457200" indent="-228600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bg1"/>
              </a:solidFill>
              <a:latin typeface="+mn-lt"/>
              <a:ea typeface="+mn-ea"/>
            </a:endParaRPr>
          </a:p>
          <a:p>
            <a:pPr marL="457200" indent="-228600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bg1"/>
              </a:solidFill>
              <a:latin typeface="+mn-lt"/>
              <a:ea typeface="+mn-ea"/>
            </a:endParaRPr>
          </a:p>
          <a:p>
            <a:pPr marL="57150" indent="-228600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bg1"/>
                </a:solidFill>
                <a:latin typeface="+mn-lt"/>
                <a:ea typeface="+mn-ea"/>
              </a:rPr>
              <a:t>Exercise for the point class</a:t>
            </a:r>
            <a:r>
              <a:rPr lang="en-US" sz="2000" dirty="0">
                <a:solidFill>
                  <a:schemeClr val="bg1"/>
                </a:solidFill>
                <a:latin typeface="+mn-lt"/>
                <a:ea typeface="+mn-ea"/>
              </a:rPr>
              <a:t>: </a:t>
            </a:r>
          </a:p>
          <a:p>
            <a:pPr marL="985837" lvl="3" indent="-342900">
              <a:lnSpc>
                <a:spcPct val="90000"/>
              </a:lnSpc>
              <a:spcBef>
                <a:spcPts val="550"/>
              </a:spcBef>
              <a:buFont typeface="Wingdings" pitchFamily="2" charset="2"/>
              <a:buChar char="Ø"/>
            </a:pPr>
            <a:r>
              <a:rPr lang="en-US" sz="2000" dirty="0">
                <a:solidFill>
                  <a:schemeClr val="bg1"/>
                </a:solidFill>
                <a:latin typeface="+mn-lt"/>
                <a:ea typeface="+mn-ea"/>
              </a:rPr>
              <a:t>Write </a:t>
            </a:r>
            <a:r>
              <a:rPr lang="en-US" sz="2000" b="1" dirty="0" err="1">
                <a:solidFill>
                  <a:schemeClr val="bg1"/>
                </a:solidFill>
                <a:latin typeface="+mn-lt"/>
                <a:ea typeface="+mn-ea"/>
              </a:rPr>
              <a:t>set_location</a:t>
            </a:r>
            <a:r>
              <a:rPr lang="en-US" sz="2000" dirty="0">
                <a:solidFill>
                  <a:schemeClr val="bg1"/>
                </a:solidFill>
                <a:latin typeface="+mn-lt"/>
                <a:ea typeface="+mn-ea"/>
              </a:rPr>
              <a:t>, and </a:t>
            </a:r>
            <a:r>
              <a:rPr lang="en-US" sz="2000" b="1" dirty="0" err="1">
                <a:solidFill>
                  <a:schemeClr val="bg1"/>
                </a:solidFill>
                <a:latin typeface="+mn-lt"/>
                <a:ea typeface="+mn-ea"/>
              </a:rPr>
              <a:t>distance_from_origin</a:t>
            </a:r>
            <a:r>
              <a:rPr lang="en-US" sz="2000" dirty="0">
                <a:solidFill>
                  <a:schemeClr val="bg1"/>
                </a:solidFill>
                <a:latin typeface="+mn-lt"/>
                <a:ea typeface="+mn-ea"/>
              </a:rPr>
              <a:t> methods </a:t>
            </a:r>
            <a:endParaRPr lang="ar-JO" sz="2000" dirty="0">
              <a:solidFill>
                <a:schemeClr val="bg1"/>
              </a:solidFill>
              <a:latin typeface="+mn-lt"/>
              <a:ea typeface="+mn-ea"/>
            </a:endParaRPr>
          </a:p>
          <a:p>
            <a:pPr marL="985837" lvl="3" indent="-342900">
              <a:lnSpc>
                <a:spcPct val="90000"/>
              </a:lnSpc>
              <a:spcBef>
                <a:spcPts val="550"/>
              </a:spcBef>
              <a:buFont typeface="Wingdings" pitchFamily="2" charset="2"/>
              <a:buChar char="Ø"/>
            </a:pPr>
            <a:r>
              <a:rPr lang="en-US" sz="2000" dirty="0">
                <a:solidFill>
                  <a:schemeClr val="bg1"/>
                </a:solidFill>
                <a:latin typeface="+mn-lt"/>
                <a:ea typeface="+mn-ea"/>
              </a:rPr>
              <a:t>then, </a:t>
            </a:r>
            <a:r>
              <a:rPr lang="en-US" sz="2000" b="1" dirty="0">
                <a:solidFill>
                  <a:schemeClr val="bg1"/>
                </a:solidFill>
                <a:latin typeface="+mn-lt"/>
                <a:ea typeface="+mn-ea"/>
              </a:rPr>
              <a:t>distance_btwn2points</a:t>
            </a:r>
            <a:r>
              <a:rPr lang="en-US" sz="2000" dirty="0">
                <a:solidFill>
                  <a:schemeClr val="bg1"/>
                </a:solidFill>
                <a:latin typeface="+mn-lt"/>
                <a:ea typeface="+mn-ea"/>
              </a:rPr>
              <a:t> method.</a:t>
            </a:r>
          </a:p>
          <a:p>
            <a:pPr marL="458788" indent="-228600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bg1"/>
              </a:solidFill>
              <a:latin typeface="+mn-lt"/>
              <a:ea typeface="+mn-ea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1981200" y="0"/>
            <a:ext cx="82296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rtl="0" hangingPunct="1">
              <a:lnSpc>
                <a:spcPct val="100000"/>
              </a:lnSpc>
            </a:pPr>
            <a:r>
              <a:rPr lang="en-US" sz="4400" b="1" dirty="0">
                <a:solidFill>
                  <a:schemeClr val="bg1"/>
                </a:solidFill>
                <a:latin typeface="Tahoma" panose="020B0604030504040204" pitchFamily="34" charset="0"/>
              </a:rPr>
              <a:t>Exercise Answer</a:t>
            </a: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228599" y="103299"/>
            <a:ext cx="10675257" cy="42943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5000" rIns="90000" bIns="4500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458788">
              <a:spcBef>
                <a:spcPts val="550"/>
              </a:spcBef>
            </a:pPr>
            <a:r>
              <a:rPr lang="en-US" sz="2200" b="1" dirty="0">
                <a:latin typeface="Tahoma" panose="020B0604030504040204" pitchFamily="34" charset="0"/>
              </a:rPr>
              <a:t>Exercise</a:t>
            </a:r>
            <a:r>
              <a:rPr lang="en-US" sz="2200" dirty="0">
                <a:latin typeface="Tahoma" panose="020B0604030504040204" pitchFamily="34" charset="0"/>
              </a:rPr>
              <a:t>: Write </a:t>
            </a:r>
            <a:r>
              <a:rPr lang="en-US" sz="2200" dirty="0" err="1">
                <a:latin typeface="Courier New" panose="02070309020205020404" pitchFamily="49" charset="0"/>
              </a:rPr>
              <a:t>set_location</a:t>
            </a:r>
            <a:r>
              <a:rPr lang="en-US" sz="2200" dirty="0">
                <a:latin typeface="Tahoma" panose="020B0604030504040204" pitchFamily="34" charset="0"/>
              </a:rPr>
              <a:t>, and </a:t>
            </a:r>
            <a:r>
              <a:rPr lang="en-US" sz="2200" dirty="0" err="1">
                <a:latin typeface="Courier New" panose="02070309020205020404" pitchFamily="49" charset="0"/>
              </a:rPr>
              <a:t>distance_from_origin</a:t>
            </a:r>
            <a:r>
              <a:rPr lang="en-US" sz="2200" dirty="0">
                <a:latin typeface="Courier New" panose="02070309020205020404" pitchFamily="49" charset="0"/>
              </a:rPr>
              <a:t> </a:t>
            </a:r>
            <a:r>
              <a:rPr lang="en-US" sz="2200" dirty="0">
                <a:latin typeface="Tahoma" panose="020B0604030504040204" pitchFamily="34" charset="0"/>
              </a:rPr>
              <a:t>methods</a:t>
            </a:r>
            <a:r>
              <a:rPr lang="en-US" sz="2200" dirty="0">
                <a:latin typeface="Courier New" panose="02070309020205020404" pitchFamily="49" charset="0"/>
              </a:rPr>
              <a:t>.</a:t>
            </a: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344715" y="566385"/>
            <a:ext cx="7391400" cy="6246410"/>
          </a:xfrm>
          <a:prstGeom prst="rect">
            <a:avLst/>
          </a:prstGeom>
          <a:solidFill>
            <a:srgbClr val="FFFF99"/>
          </a:solidFill>
          <a:ln w="9525" cap="flat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 rtl="0" hangingPunct="1">
              <a:lnSpc>
                <a:spcPct val="100000"/>
              </a:lnSpc>
            </a:pPr>
            <a:r>
              <a:rPr lang="en-US" dirty="0">
                <a:latin typeface="Tahoma" panose="020B0604030504040204" pitchFamily="34" charset="0"/>
              </a:rPr>
              <a:t>from </a:t>
            </a:r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</a:rPr>
              <a:t>math</a:t>
            </a:r>
            <a:r>
              <a:rPr lang="en-US" dirty="0">
                <a:solidFill>
                  <a:srgbClr val="C00000"/>
                </a:solidFill>
                <a:latin typeface="Tahoma" panose="020B0604030504040204" pitchFamily="34" charset="0"/>
              </a:rPr>
              <a:t> </a:t>
            </a:r>
            <a:r>
              <a:rPr lang="en-US" dirty="0">
                <a:latin typeface="Tahoma" panose="020B0604030504040204" pitchFamily="34" charset="0"/>
              </a:rPr>
              <a:t>import *</a:t>
            </a:r>
          </a:p>
          <a:p>
            <a:pPr algn="l" rtl="0" hangingPunct="1">
              <a:lnSpc>
                <a:spcPct val="100000"/>
              </a:lnSpc>
            </a:pPr>
            <a:endParaRPr lang="en-US" sz="1100" dirty="0">
              <a:latin typeface="Tahoma" panose="020B0604030504040204" pitchFamily="34" charset="0"/>
            </a:endParaRPr>
          </a:p>
          <a:p>
            <a:pPr algn="l" rtl="0" hangingPunct="1">
              <a:lnSpc>
                <a:spcPct val="100000"/>
              </a:lnSpc>
            </a:pPr>
            <a:r>
              <a:rPr lang="en-US" dirty="0">
                <a:latin typeface="Tahoma" panose="020B0604030504040204" pitchFamily="34" charset="0"/>
              </a:rPr>
              <a:t>class Point:</a:t>
            </a:r>
          </a:p>
          <a:p>
            <a:pPr algn="l" rtl="0" hangingPunct="1">
              <a:lnSpc>
                <a:spcPct val="100000"/>
              </a:lnSpc>
            </a:pPr>
            <a:r>
              <a:rPr lang="en-US" dirty="0">
                <a:latin typeface="Tahoma" panose="020B0604030504040204" pitchFamily="34" charset="0"/>
              </a:rPr>
              <a:t>    x = 0</a:t>
            </a:r>
          </a:p>
          <a:p>
            <a:pPr algn="l" rtl="0" hangingPunct="1">
              <a:lnSpc>
                <a:spcPct val="100000"/>
              </a:lnSpc>
            </a:pPr>
            <a:r>
              <a:rPr lang="en-US" dirty="0">
                <a:latin typeface="Tahoma" panose="020B0604030504040204" pitchFamily="34" charset="0"/>
              </a:rPr>
              <a:t>    y = 0</a:t>
            </a:r>
          </a:p>
          <a:p>
            <a:pPr algn="l" rtl="0" hangingPunct="1">
              <a:spcAft>
                <a:spcPts val="600"/>
              </a:spcAft>
            </a:pPr>
            <a:r>
              <a:rPr lang="en-US" sz="1800" dirty="0">
                <a:latin typeface="Tahoma" panose="020B0604030504040204" pitchFamily="34" charset="0"/>
              </a:rPr>
              <a:t>    </a:t>
            </a:r>
            <a:r>
              <a:rPr lang="en-US" dirty="0">
                <a:latin typeface="Tahoma" panose="020B0604030504040204" pitchFamily="34" charset="0"/>
              </a:rPr>
              <a:t>def </a:t>
            </a:r>
            <a:r>
              <a:rPr lang="en-US" b="1" dirty="0">
                <a:solidFill>
                  <a:srgbClr val="0000FF"/>
                </a:solidFill>
                <a:latin typeface="Tahoma" panose="020B0604030504040204" pitchFamily="34" charset="0"/>
              </a:rPr>
              <a:t>translate</a:t>
            </a:r>
            <a:r>
              <a:rPr lang="en-US" dirty="0">
                <a:latin typeface="Tahoma" panose="020B0604030504040204" pitchFamily="34" charset="0"/>
              </a:rPr>
              <a:t>(</a:t>
            </a:r>
            <a:r>
              <a:rPr lang="en-US" i="1" dirty="0">
                <a:latin typeface="Tahoma" panose="020B0604030504040204" pitchFamily="34" charset="0"/>
              </a:rPr>
              <a:t>self</a:t>
            </a:r>
            <a:r>
              <a:rPr lang="en-US" dirty="0">
                <a:latin typeface="Tahoma" panose="020B0604030504040204" pitchFamily="34" charset="0"/>
              </a:rPr>
              <a:t>, dx, </a:t>
            </a:r>
            <a:r>
              <a:rPr lang="en-US" dirty="0" err="1">
                <a:latin typeface="Tahoma" panose="020B0604030504040204" pitchFamily="34" charset="0"/>
              </a:rPr>
              <a:t>dy</a:t>
            </a:r>
            <a:r>
              <a:rPr lang="en-US" dirty="0">
                <a:latin typeface="Tahoma" panose="020B0604030504040204" pitchFamily="34" charset="0"/>
              </a:rPr>
              <a:t>):</a:t>
            </a:r>
          </a:p>
          <a:p>
            <a:pPr algn="l" rtl="0" hangingPunct="1">
              <a:spcAft>
                <a:spcPts val="600"/>
              </a:spcAft>
            </a:pPr>
            <a:r>
              <a:rPr lang="en-US" sz="1800" dirty="0">
                <a:latin typeface="Tahoma" panose="020B0604030504040204" pitchFamily="34" charset="0"/>
              </a:rPr>
              <a:t>        </a:t>
            </a:r>
            <a:r>
              <a:rPr lang="en-US" sz="1800" dirty="0" err="1">
                <a:latin typeface="Tahoma" panose="020B0604030504040204" pitchFamily="34" charset="0"/>
              </a:rPr>
              <a:t>self.x</a:t>
            </a:r>
            <a:r>
              <a:rPr lang="en-US" sz="1800" dirty="0">
                <a:latin typeface="Tahoma" panose="020B0604030504040204" pitchFamily="34" charset="0"/>
              </a:rPr>
              <a:t> += dx</a:t>
            </a:r>
          </a:p>
          <a:p>
            <a:pPr algn="l" rtl="0" hangingPunct="1">
              <a:spcAft>
                <a:spcPts val="600"/>
              </a:spcAft>
            </a:pPr>
            <a:r>
              <a:rPr lang="en-US" sz="1800" dirty="0">
                <a:latin typeface="Tahoma" panose="020B0604030504040204" pitchFamily="34" charset="0"/>
              </a:rPr>
              <a:t>        </a:t>
            </a:r>
            <a:r>
              <a:rPr lang="en-US" sz="1800" dirty="0" err="1">
                <a:latin typeface="Tahoma" panose="020B0604030504040204" pitchFamily="34" charset="0"/>
              </a:rPr>
              <a:t>self.y</a:t>
            </a:r>
            <a:r>
              <a:rPr lang="en-US" sz="1800" dirty="0">
                <a:latin typeface="Tahoma" panose="020B0604030504040204" pitchFamily="34" charset="0"/>
              </a:rPr>
              <a:t> += </a:t>
            </a:r>
            <a:r>
              <a:rPr lang="en-US" sz="1800" dirty="0" err="1">
                <a:latin typeface="Tahoma" panose="020B0604030504040204" pitchFamily="34" charset="0"/>
              </a:rPr>
              <a:t>dy</a:t>
            </a:r>
            <a:endParaRPr lang="en-US" dirty="0">
              <a:latin typeface="Tahoma" panose="020B0604030504040204" pitchFamily="34" charset="0"/>
            </a:endParaRPr>
          </a:p>
          <a:p>
            <a:pPr algn="l" rtl="0" hangingPunct="1">
              <a:lnSpc>
                <a:spcPct val="100000"/>
              </a:lnSpc>
            </a:pPr>
            <a:endParaRPr lang="en-US" dirty="0">
              <a:latin typeface="Tahoma" panose="020B0604030504040204" pitchFamily="34" charset="0"/>
            </a:endParaRPr>
          </a:p>
          <a:p>
            <a:pPr algn="l" rtl="0" hangingPunct="1">
              <a:lnSpc>
                <a:spcPct val="100000"/>
              </a:lnSpc>
            </a:pPr>
            <a:r>
              <a:rPr lang="en-US" dirty="0">
                <a:latin typeface="Tahoma" panose="020B0604030504040204" pitchFamily="34" charset="0"/>
              </a:rPr>
              <a:t>    </a:t>
            </a:r>
            <a:r>
              <a:rPr lang="en-US" dirty="0" err="1">
                <a:latin typeface="Tahoma" panose="020B0604030504040204" pitchFamily="34" charset="0"/>
              </a:rPr>
              <a:t>def</a:t>
            </a:r>
            <a:r>
              <a:rPr lang="en-US" dirty="0">
                <a:latin typeface="Tahoma" panose="020B0604030504040204" pitchFamily="34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ahoma" panose="020B0604030504040204" pitchFamily="34" charset="0"/>
              </a:rPr>
              <a:t>set_location</a:t>
            </a:r>
            <a:r>
              <a:rPr lang="en-US" dirty="0">
                <a:latin typeface="Tahoma" panose="020B0604030504040204" pitchFamily="34" charset="0"/>
              </a:rPr>
              <a:t>(self, x, y):</a:t>
            </a:r>
          </a:p>
          <a:p>
            <a:pPr algn="l" rtl="0" hangingPunct="1">
              <a:lnSpc>
                <a:spcPct val="100000"/>
              </a:lnSpc>
            </a:pPr>
            <a:r>
              <a:rPr lang="en-US" dirty="0">
                <a:latin typeface="Tahoma" panose="020B0604030504040204" pitchFamily="34" charset="0"/>
              </a:rPr>
              <a:t>        </a:t>
            </a:r>
            <a:r>
              <a:rPr lang="en-US" dirty="0" err="1">
                <a:latin typeface="Tahoma" panose="020B0604030504040204" pitchFamily="34" charset="0"/>
              </a:rPr>
              <a:t>self.x</a:t>
            </a:r>
            <a:r>
              <a:rPr lang="en-US" dirty="0">
                <a:latin typeface="Tahoma" panose="020B0604030504040204" pitchFamily="34" charset="0"/>
              </a:rPr>
              <a:t> = x</a:t>
            </a:r>
          </a:p>
          <a:p>
            <a:pPr algn="l" rtl="0" hangingPunct="1">
              <a:lnSpc>
                <a:spcPct val="100000"/>
              </a:lnSpc>
            </a:pPr>
            <a:r>
              <a:rPr lang="en-US" dirty="0">
                <a:latin typeface="Tahoma" panose="020B0604030504040204" pitchFamily="34" charset="0"/>
              </a:rPr>
              <a:t>        </a:t>
            </a:r>
            <a:r>
              <a:rPr lang="en-US" dirty="0" err="1">
                <a:latin typeface="Tahoma" panose="020B0604030504040204" pitchFamily="34" charset="0"/>
              </a:rPr>
              <a:t>self.y</a:t>
            </a:r>
            <a:r>
              <a:rPr lang="en-US" dirty="0">
                <a:latin typeface="Tahoma" panose="020B0604030504040204" pitchFamily="34" charset="0"/>
              </a:rPr>
              <a:t> = y</a:t>
            </a:r>
          </a:p>
          <a:p>
            <a:pPr algn="l" rtl="0" hangingPunct="1">
              <a:lnSpc>
                <a:spcPct val="100000"/>
              </a:lnSpc>
            </a:pPr>
            <a:endParaRPr lang="en-US" dirty="0">
              <a:latin typeface="Tahoma" panose="020B0604030504040204" pitchFamily="34" charset="0"/>
            </a:endParaRPr>
          </a:p>
          <a:p>
            <a:pPr algn="l" rtl="0" hangingPunct="1">
              <a:lnSpc>
                <a:spcPct val="100000"/>
              </a:lnSpc>
            </a:pPr>
            <a:r>
              <a:rPr lang="en-US" dirty="0">
                <a:latin typeface="Tahoma" panose="020B0604030504040204" pitchFamily="34" charset="0"/>
              </a:rPr>
              <a:t>    </a:t>
            </a:r>
            <a:r>
              <a:rPr lang="en-US" dirty="0" err="1">
                <a:latin typeface="Tahoma" panose="020B0604030504040204" pitchFamily="34" charset="0"/>
              </a:rPr>
              <a:t>def</a:t>
            </a:r>
            <a:r>
              <a:rPr lang="en-US" dirty="0">
                <a:latin typeface="Tahoma" panose="020B0604030504040204" pitchFamily="34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ahoma" panose="020B0604030504040204" pitchFamily="34" charset="0"/>
              </a:rPr>
              <a:t>distance_from_origin</a:t>
            </a:r>
            <a:r>
              <a:rPr lang="en-US" dirty="0">
                <a:latin typeface="Tahoma" panose="020B0604030504040204" pitchFamily="34" charset="0"/>
              </a:rPr>
              <a:t>(self):</a:t>
            </a:r>
          </a:p>
          <a:p>
            <a:pPr algn="l" rtl="0" hangingPunct="1">
              <a:lnSpc>
                <a:spcPct val="100000"/>
              </a:lnSpc>
            </a:pPr>
            <a:r>
              <a:rPr lang="en-US" dirty="0">
                <a:latin typeface="Tahoma" panose="020B0604030504040204" pitchFamily="34" charset="0"/>
              </a:rPr>
              <a:t>        return </a:t>
            </a:r>
            <a:r>
              <a:rPr lang="en-US" dirty="0" err="1">
                <a:latin typeface="Tahoma" panose="020B0604030504040204" pitchFamily="34" charset="0"/>
              </a:rPr>
              <a:t>sqrt</a:t>
            </a:r>
            <a:r>
              <a:rPr lang="en-US" dirty="0">
                <a:latin typeface="Tahoma" panose="020B0604030504040204" pitchFamily="34" charset="0"/>
              </a:rPr>
              <a:t>(</a:t>
            </a:r>
            <a:r>
              <a:rPr lang="en-US" dirty="0" err="1">
                <a:latin typeface="Tahoma" panose="020B0604030504040204" pitchFamily="34" charset="0"/>
              </a:rPr>
              <a:t>self.x</a:t>
            </a:r>
            <a:r>
              <a:rPr lang="en-US" dirty="0">
                <a:latin typeface="Tahoma" panose="020B0604030504040204" pitchFamily="34" charset="0"/>
              </a:rPr>
              <a:t> * </a:t>
            </a:r>
            <a:r>
              <a:rPr lang="en-US" dirty="0" err="1">
                <a:latin typeface="Tahoma" panose="020B0604030504040204" pitchFamily="34" charset="0"/>
              </a:rPr>
              <a:t>self.x</a:t>
            </a:r>
            <a:r>
              <a:rPr lang="en-US" dirty="0">
                <a:latin typeface="Tahoma" panose="020B0604030504040204" pitchFamily="34" charset="0"/>
              </a:rPr>
              <a:t> + </a:t>
            </a:r>
            <a:r>
              <a:rPr lang="en-US" dirty="0" err="1">
                <a:latin typeface="Tahoma" panose="020B0604030504040204" pitchFamily="34" charset="0"/>
              </a:rPr>
              <a:t>self.y</a:t>
            </a:r>
            <a:r>
              <a:rPr lang="en-US" dirty="0">
                <a:latin typeface="Tahoma" panose="020B0604030504040204" pitchFamily="34" charset="0"/>
              </a:rPr>
              <a:t> * </a:t>
            </a:r>
            <a:r>
              <a:rPr lang="en-US" dirty="0" err="1">
                <a:latin typeface="Tahoma" panose="020B0604030504040204" pitchFamily="34" charset="0"/>
              </a:rPr>
              <a:t>self.y</a:t>
            </a:r>
            <a:r>
              <a:rPr lang="en-US" dirty="0">
                <a:latin typeface="Tahoma" panose="020B0604030504040204" pitchFamily="34" charset="0"/>
              </a:rPr>
              <a:t>)</a:t>
            </a:r>
          </a:p>
          <a:p>
            <a:pPr algn="l" rtl="0" hangingPunct="1">
              <a:lnSpc>
                <a:spcPct val="100000"/>
              </a:lnSpc>
            </a:pPr>
            <a:endParaRPr lang="en-US" dirty="0">
              <a:latin typeface="Tahoma" panose="020B0604030504040204" pitchFamily="34" charset="0"/>
            </a:endParaRPr>
          </a:p>
          <a:p>
            <a:pPr algn="l" rtl="0" hangingPunct="1">
              <a:lnSpc>
                <a:spcPct val="100000"/>
              </a:lnSpc>
            </a:pPr>
            <a:r>
              <a:rPr lang="en-US" b="1" dirty="0">
                <a:solidFill>
                  <a:srgbClr val="009900"/>
                </a:solidFill>
                <a:latin typeface="Tahoma" panose="020B0604030504040204" pitchFamily="34" charset="0"/>
              </a:rPr>
              <a:t>#  main code</a:t>
            </a:r>
          </a:p>
          <a:p>
            <a:pPr algn="l" rtl="0" hangingPunct="1">
              <a:lnSpc>
                <a:spcPct val="100000"/>
              </a:lnSpc>
            </a:pPr>
            <a:r>
              <a:rPr lang="en-US" sz="200" dirty="0">
                <a:latin typeface="Tahoma" panose="020B0604030504040204" pitchFamily="34" charset="0"/>
              </a:rPr>
              <a:t>        </a:t>
            </a:r>
          </a:p>
          <a:p>
            <a:pPr algn="l" rtl="0" hangingPunct="1">
              <a:lnSpc>
                <a:spcPct val="100000"/>
              </a:lnSpc>
            </a:pPr>
            <a:r>
              <a:rPr lang="en-US" dirty="0">
                <a:latin typeface="Tahoma" panose="020B0604030504040204" pitchFamily="34" charset="0"/>
              </a:rPr>
              <a:t>p1 = Point()</a:t>
            </a:r>
          </a:p>
          <a:p>
            <a:pPr algn="l" rtl="0" hangingPunct="1">
              <a:lnSpc>
                <a:spcPct val="100000"/>
              </a:lnSpc>
            </a:pPr>
            <a:endParaRPr lang="en-US" sz="1200" dirty="0">
              <a:latin typeface="Tahoma" panose="020B0604030504040204" pitchFamily="34" charset="0"/>
            </a:endParaRPr>
          </a:p>
          <a:p>
            <a:pPr algn="l" rtl="0" hangingPunct="1">
              <a:lnSpc>
                <a:spcPct val="100000"/>
              </a:lnSpc>
            </a:pPr>
            <a:r>
              <a:rPr lang="en-US" dirty="0">
                <a:latin typeface="Tahoma" panose="020B0604030504040204" pitchFamily="34" charset="0"/>
              </a:rPr>
              <a:t>p1.</a:t>
            </a:r>
            <a:r>
              <a:rPr lang="en-US" b="1" dirty="0">
                <a:latin typeface="Tahoma" panose="020B0604030504040204" pitchFamily="34" charset="0"/>
              </a:rPr>
              <a:t>set_location</a:t>
            </a:r>
            <a:r>
              <a:rPr lang="en-US" dirty="0">
                <a:latin typeface="Tahoma" panose="020B0604030504040204" pitchFamily="34" charset="0"/>
              </a:rPr>
              <a:t>(4, 3)</a:t>
            </a:r>
          </a:p>
          <a:p>
            <a:pPr algn="l" rtl="0" hangingPunct="1">
              <a:lnSpc>
                <a:spcPct val="100000"/>
              </a:lnSpc>
            </a:pPr>
            <a:r>
              <a:rPr lang="en-US" dirty="0">
                <a:latin typeface="Tahoma" panose="020B0604030504040204" pitchFamily="34" charset="0"/>
              </a:rPr>
              <a:t>print( p1.</a:t>
            </a:r>
            <a:r>
              <a:rPr lang="en-US" b="1" dirty="0">
                <a:latin typeface="Tahoma" panose="020B0604030504040204" pitchFamily="34" charset="0"/>
              </a:rPr>
              <a:t>distance_from_origin</a:t>
            </a:r>
            <a:r>
              <a:rPr lang="en-US" dirty="0">
                <a:latin typeface="Tahoma" panose="020B0604030504040204" pitchFamily="34" charset="0"/>
              </a:rPr>
              <a:t>() )</a:t>
            </a:r>
          </a:p>
          <a:p>
            <a:pPr algn="l" rtl="0" hangingPunct="1">
              <a:lnSpc>
                <a:spcPct val="100000"/>
              </a:lnSpc>
            </a:pPr>
            <a:endParaRPr lang="en-US" dirty="0">
              <a:latin typeface="Tahoma" panose="020B0604030504040204" pitchFamily="34" charset="0"/>
            </a:endParaRP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741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9374" y="566385"/>
            <a:ext cx="5417210" cy="3481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360" cap="flat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cxnSp>
        <p:nvCxnSpPr>
          <p:cNvPr id="8" name="Straight Arrow Connector 7"/>
          <p:cNvCxnSpPr/>
          <p:nvPr/>
        </p:nvCxnSpPr>
        <p:spPr bwMode="auto">
          <a:xfrm flipV="1">
            <a:off x="5232627" y="3429000"/>
            <a:ext cx="1545544" cy="867229"/>
          </a:xfrm>
          <a:prstGeom prst="straightConnector1">
            <a:avLst/>
          </a:prstGeom>
          <a:solidFill>
            <a:srgbClr val="00B8FF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0" name="Rectangle 69">
            <a:extLst>
              <a:ext uri="{FF2B5EF4-FFF2-40B4-BE49-F238E27FC236}">
                <a16:creationId xmlns:a16="http://schemas.microsoft.com/office/drawing/2014/main" id="{EFD0E8E8-C530-4B2D-A01A-CCD47590B6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Freeform: Shape 71">
            <a:extLst>
              <a:ext uri="{FF2B5EF4-FFF2-40B4-BE49-F238E27FC236}">
                <a16:creationId xmlns:a16="http://schemas.microsoft.com/office/drawing/2014/main" id="{FD327E05-A7EF-4E1C-8C2C-4B4409A188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4762" y="0"/>
            <a:ext cx="6067238" cy="6858000"/>
          </a:xfrm>
          <a:custGeom>
            <a:avLst/>
            <a:gdLst>
              <a:gd name="connsiteX0" fmla="*/ 1619628 w 6067238"/>
              <a:gd name="connsiteY0" fmla="*/ 0 h 6858000"/>
              <a:gd name="connsiteX1" fmla="*/ 6067238 w 6067238"/>
              <a:gd name="connsiteY1" fmla="*/ 0 h 6858000"/>
              <a:gd name="connsiteX2" fmla="*/ 6067238 w 6067238"/>
              <a:gd name="connsiteY2" fmla="*/ 6858000 h 6858000"/>
              <a:gd name="connsiteX3" fmla="*/ 1619627 w 6067238"/>
              <a:gd name="connsiteY3" fmla="*/ 6858000 h 6858000"/>
              <a:gd name="connsiteX4" fmla="*/ 1615622 w 6067238"/>
              <a:gd name="connsiteY4" fmla="*/ 6854853 h 6858000"/>
              <a:gd name="connsiteX5" fmla="*/ 0 w 6067238"/>
              <a:gd name="connsiteY5" fmla="*/ 3429000 h 6858000"/>
              <a:gd name="connsiteX6" fmla="*/ 1615622 w 6067238"/>
              <a:gd name="connsiteY6" fmla="*/ 314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67238" h="6858000">
                <a:moveTo>
                  <a:pt x="1619628" y="0"/>
                </a:moveTo>
                <a:lnTo>
                  <a:pt x="6067238" y="0"/>
                </a:lnTo>
                <a:lnTo>
                  <a:pt x="6067238" y="6858000"/>
                </a:lnTo>
                <a:lnTo>
                  <a:pt x="1619627" y="6858000"/>
                </a:lnTo>
                <a:lnTo>
                  <a:pt x="1615622" y="6854853"/>
                </a:lnTo>
                <a:cubicBezTo>
                  <a:pt x="628921" y="6040555"/>
                  <a:pt x="0" y="4808224"/>
                  <a:pt x="0" y="3429000"/>
                </a:cubicBezTo>
                <a:cubicBezTo>
                  <a:pt x="0" y="2049777"/>
                  <a:pt x="628921" y="817446"/>
                  <a:pt x="1615622" y="3148"/>
                </a:cubicBezTo>
                <a:close/>
              </a:path>
            </a:pathLst>
          </a:cu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4" name="Freeform: Shape 73">
            <a:extLst>
              <a:ext uri="{FF2B5EF4-FFF2-40B4-BE49-F238E27FC236}">
                <a16:creationId xmlns:a16="http://schemas.microsoft.com/office/drawing/2014/main" id="{B2DDB937-68D3-4159-B17C-BE48C5DBD3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75957" y="0"/>
            <a:ext cx="2472664" cy="6858000"/>
          </a:xfrm>
          <a:custGeom>
            <a:avLst/>
            <a:gdLst>
              <a:gd name="connsiteX0" fmla="*/ 1056708 w 2472664"/>
              <a:gd name="connsiteY0" fmla="*/ 0 h 6858000"/>
              <a:gd name="connsiteX1" fmla="*/ 2472664 w 2472664"/>
              <a:gd name="connsiteY1" fmla="*/ 0 h 6858000"/>
              <a:gd name="connsiteX2" fmla="*/ 2400427 w 2472664"/>
              <a:gd name="connsiteY2" fmla="*/ 75768 h 6858000"/>
              <a:gd name="connsiteX3" fmla="*/ 1104861 w 2472664"/>
              <a:gd name="connsiteY3" fmla="*/ 3429000 h 6858000"/>
              <a:gd name="connsiteX4" fmla="*/ 2400427 w 2472664"/>
              <a:gd name="connsiteY4" fmla="*/ 6782233 h 6858000"/>
              <a:gd name="connsiteX5" fmla="*/ 2472664 w 2472664"/>
              <a:gd name="connsiteY5" fmla="*/ 6858000 h 6858000"/>
              <a:gd name="connsiteX6" fmla="*/ 1056708 w 2472664"/>
              <a:gd name="connsiteY6" fmla="*/ 6858000 h 6858000"/>
              <a:gd name="connsiteX7" fmla="*/ 1040416 w 2472664"/>
              <a:gd name="connsiteY7" fmla="*/ 6835090 h 6858000"/>
              <a:gd name="connsiteX8" fmla="*/ 0 w 2472664"/>
              <a:gd name="connsiteY8" fmla="*/ 3429000 h 6858000"/>
              <a:gd name="connsiteX9" fmla="*/ 1040416 w 2472664"/>
              <a:gd name="connsiteY9" fmla="*/ 2291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72664" h="6858000">
                <a:moveTo>
                  <a:pt x="1056708" y="0"/>
                </a:moveTo>
                <a:lnTo>
                  <a:pt x="2472664" y="0"/>
                </a:lnTo>
                <a:lnTo>
                  <a:pt x="2400427" y="75768"/>
                </a:lnTo>
                <a:cubicBezTo>
                  <a:pt x="1595469" y="961418"/>
                  <a:pt x="1104861" y="2137915"/>
                  <a:pt x="1104861" y="3429000"/>
                </a:cubicBezTo>
                <a:cubicBezTo>
                  <a:pt x="1104861" y="4720086"/>
                  <a:pt x="1595469" y="5896583"/>
                  <a:pt x="2400427" y="6782233"/>
                </a:cubicBezTo>
                <a:lnTo>
                  <a:pt x="2472664" y="6858000"/>
                </a:lnTo>
                <a:lnTo>
                  <a:pt x="1056708" y="6858000"/>
                </a:lnTo>
                <a:lnTo>
                  <a:pt x="1040416" y="6835090"/>
                </a:lnTo>
                <a:cubicBezTo>
                  <a:pt x="383551" y="5862802"/>
                  <a:pt x="0" y="4690693"/>
                  <a:pt x="0" y="3429000"/>
                </a:cubicBezTo>
                <a:cubicBezTo>
                  <a:pt x="0" y="2167308"/>
                  <a:pt x="383551" y="995199"/>
                  <a:pt x="1040416" y="22911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1463040" y="1091821"/>
            <a:ext cx="3757229" cy="467435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100" b="1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Again, Object Methods  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100" b="1" i="1" kern="1200" dirty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self</a:t>
            </a:r>
            <a:r>
              <a:rPr lang="en-US" sz="6100" b="1" i="1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 , other </a:t>
            </a:r>
            <a:r>
              <a:rPr lang="en-US" sz="610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 parameters    </a:t>
            </a:r>
          </a:p>
        </p:txBody>
      </p:sp>
      <p:sp>
        <p:nvSpPr>
          <p:cNvPr id="76" name="Freeform: Shape 75">
            <a:extLst>
              <a:ext uri="{FF2B5EF4-FFF2-40B4-BE49-F238E27FC236}">
                <a16:creationId xmlns:a16="http://schemas.microsoft.com/office/drawing/2014/main" id="{93CFD3CC-5F48-4351-92B2-B8D02F08E4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703038" y="1992863"/>
            <a:ext cx="1488962" cy="2872274"/>
          </a:xfrm>
          <a:custGeom>
            <a:avLst/>
            <a:gdLst>
              <a:gd name="connsiteX0" fmla="*/ 1436137 w 1488962"/>
              <a:gd name="connsiteY0" fmla="*/ 0 h 2872274"/>
              <a:gd name="connsiteX1" fmla="*/ 1488962 w 1488962"/>
              <a:gd name="connsiteY1" fmla="*/ 2668 h 2872274"/>
              <a:gd name="connsiteX2" fmla="*/ 1488962 w 1488962"/>
              <a:gd name="connsiteY2" fmla="*/ 2869607 h 2872274"/>
              <a:gd name="connsiteX3" fmla="*/ 1436137 w 1488962"/>
              <a:gd name="connsiteY3" fmla="*/ 2872274 h 2872274"/>
              <a:gd name="connsiteX4" fmla="*/ 0 w 1488962"/>
              <a:gd name="connsiteY4" fmla="*/ 1436137 h 2872274"/>
              <a:gd name="connsiteX5" fmla="*/ 1436137 w 1488962"/>
              <a:gd name="connsiteY5" fmla="*/ 0 h 2872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8962" h="2872274">
                <a:moveTo>
                  <a:pt x="1436137" y="0"/>
                </a:moveTo>
                <a:lnTo>
                  <a:pt x="1488962" y="2668"/>
                </a:lnTo>
                <a:lnTo>
                  <a:pt x="1488962" y="2869607"/>
                </a:lnTo>
                <a:lnTo>
                  <a:pt x="1436137" y="2872274"/>
                </a:lnTo>
                <a:cubicBezTo>
                  <a:pt x="642980" y="2872274"/>
                  <a:pt x="0" y="2229294"/>
                  <a:pt x="0" y="1436137"/>
                </a:cubicBezTo>
                <a:cubicBezTo>
                  <a:pt x="0" y="642980"/>
                  <a:pt x="642980" y="0"/>
                  <a:pt x="1436137" y="0"/>
                </a:cubicBezTo>
                <a:close/>
              </a:path>
            </a:pathLst>
          </a:custGeom>
          <a:solidFill>
            <a:schemeClr val="accent6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7254910" y="1091821"/>
            <a:ext cx="3731537" cy="46743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114300">
              <a:lnSpc>
                <a:spcPct val="90000"/>
              </a:lnSpc>
              <a:spcBef>
                <a:spcPts val="600"/>
              </a:spcBef>
            </a:pPr>
            <a:r>
              <a:rPr lang="en-US" sz="2000" dirty="0">
                <a:solidFill>
                  <a:schemeClr val="bg1"/>
                </a:solidFill>
              </a:rPr>
              <a:t>def </a:t>
            </a:r>
            <a:r>
              <a:rPr lang="en-US" sz="2000" b="1" dirty="0">
                <a:solidFill>
                  <a:schemeClr val="bg1"/>
                </a:solidFill>
              </a:rPr>
              <a:t>name</a:t>
            </a:r>
            <a:r>
              <a:rPr lang="en-US" sz="2000" dirty="0">
                <a:solidFill>
                  <a:schemeClr val="bg1"/>
                </a:solidFill>
              </a:rPr>
              <a:t>(</a:t>
            </a:r>
            <a:r>
              <a:rPr lang="en-US" sz="2000" b="1" i="1" dirty="0">
                <a:solidFill>
                  <a:schemeClr val="bg1"/>
                </a:solidFill>
              </a:rPr>
              <a:t>self</a:t>
            </a:r>
            <a:r>
              <a:rPr lang="en-US" sz="2000" b="1" dirty="0">
                <a:solidFill>
                  <a:schemeClr val="bg1"/>
                </a:solidFill>
              </a:rPr>
              <a:t>, other</a:t>
            </a:r>
            <a:r>
              <a:rPr lang="en-US" sz="2000" dirty="0">
                <a:solidFill>
                  <a:schemeClr val="bg1"/>
                </a:solidFill>
              </a:rPr>
              <a:t>):</a:t>
            </a:r>
          </a:p>
          <a:p>
            <a:pPr marL="114300">
              <a:lnSpc>
                <a:spcPct val="90000"/>
              </a:lnSpc>
              <a:spcBef>
                <a:spcPts val="600"/>
              </a:spcBef>
            </a:pPr>
            <a:r>
              <a:rPr lang="en-US" sz="2000" dirty="0">
                <a:solidFill>
                  <a:schemeClr val="bg1"/>
                </a:solidFill>
              </a:rPr>
              <a:t>	    </a:t>
            </a:r>
            <a:r>
              <a:rPr lang="en-US" sz="2000" b="1" dirty="0">
                <a:solidFill>
                  <a:schemeClr val="bg1"/>
                </a:solidFill>
              </a:rPr>
              <a:t>statements</a:t>
            </a:r>
          </a:p>
          <a:p>
            <a:pPr lvl="1" indent="-228600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</a:pPr>
            <a:r>
              <a:rPr lang="en-US" sz="2000" b="1" i="1" dirty="0">
                <a:solidFill>
                  <a:schemeClr val="bg1"/>
                </a:solidFill>
              </a:rPr>
              <a:t>self </a:t>
            </a:r>
            <a:r>
              <a:rPr lang="en-US" sz="2000" i="1" dirty="0">
                <a:solidFill>
                  <a:schemeClr val="bg1"/>
                </a:solidFill>
              </a:rPr>
              <a:t>must</a:t>
            </a:r>
            <a:r>
              <a:rPr lang="en-US" sz="2000" dirty="0">
                <a:solidFill>
                  <a:schemeClr val="bg1"/>
                </a:solidFill>
              </a:rPr>
              <a:t> be the first parameter to any object method</a:t>
            </a:r>
          </a:p>
          <a:p>
            <a:pPr lvl="1" indent="-228600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</a:pPr>
            <a:r>
              <a:rPr lang="en-US" sz="2000" i="1" dirty="0">
                <a:solidFill>
                  <a:schemeClr val="bg1"/>
                </a:solidFill>
              </a:rPr>
              <a:t>must </a:t>
            </a:r>
            <a:r>
              <a:rPr lang="en-US" sz="2000" dirty="0">
                <a:solidFill>
                  <a:schemeClr val="bg1"/>
                </a:solidFill>
              </a:rPr>
              <a:t>access the object's fields through the </a:t>
            </a:r>
            <a:r>
              <a:rPr lang="en-US" sz="2000" b="1" i="1" dirty="0">
                <a:solidFill>
                  <a:schemeClr val="bg1"/>
                </a:solidFill>
              </a:rPr>
              <a:t>self </a:t>
            </a:r>
            <a:r>
              <a:rPr lang="en-US" sz="2000" dirty="0">
                <a:solidFill>
                  <a:schemeClr val="bg1"/>
                </a:solidFill>
              </a:rPr>
              <a:t>reference</a:t>
            </a:r>
          </a:p>
          <a:p>
            <a:pPr lvl="1" indent="-228600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When you understand what self is used to, then you are in middle of the journey</a:t>
            </a:r>
          </a:p>
        </p:txBody>
      </p:sp>
    </p:spTree>
    <p:extLst>
      <p:ext uri="{BB962C8B-B14F-4D97-AF65-F5344CB8AC3E}">
        <p14:creationId xmlns:p14="http://schemas.microsoft.com/office/powerpoint/2010/main" val="71460510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51098" y="92074"/>
            <a:ext cx="8915400" cy="39865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57150">
              <a:spcBef>
                <a:spcPts val="550"/>
              </a:spcBef>
            </a:pPr>
            <a:r>
              <a:rPr lang="en-US" sz="2000" b="1" dirty="0">
                <a:latin typeface="Tahoma" panose="020B0604030504040204" pitchFamily="34" charset="0"/>
              </a:rPr>
              <a:t>Exercise</a:t>
            </a:r>
            <a:r>
              <a:rPr lang="en-US" sz="2000" dirty="0">
                <a:latin typeface="Tahoma" panose="020B0604030504040204" pitchFamily="34" charset="0"/>
              </a:rPr>
              <a:t>:</a:t>
            </a:r>
            <a:r>
              <a:rPr lang="ar-JO" sz="2000" dirty="0">
                <a:latin typeface="Tahoma" panose="020B0604030504040204" pitchFamily="34" charset="0"/>
              </a:rPr>
              <a:t> </a:t>
            </a:r>
            <a:r>
              <a:rPr lang="en-US" sz="2000" dirty="0">
                <a:latin typeface="Tahoma" panose="020B0604030504040204" pitchFamily="34" charset="0"/>
              </a:rPr>
              <a:t>add </a:t>
            </a:r>
            <a:r>
              <a:rPr lang="en-US" sz="2000" dirty="0">
                <a:latin typeface="Courier New" panose="02070309020205020404" pitchFamily="49" charset="0"/>
              </a:rPr>
              <a:t>, </a:t>
            </a:r>
            <a:r>
              <a:rPr lang="en-US" sz="2000" b="1" dirty="0">
                <a:latin typeface="Courier New" panose="02070309020205020404" pitchFamily="49" charset="0"/>
              </a:rPr>
              <a:t>distance</a:t>
            </a:r>
            <a:r>
              <a:rPr lang="en-US" sz="2000" b="1" dirty="0">
                <a:latin typeface="Tahoma" panose="020B0604030504040204" pitchFamily="34" charset="0"/>
              </a:rPr>
              <a:t>_</a:t>
            </a:r>
            <a:r>
              <a:rPr lang="en-US" sz="2000" b="1" dirty="0">
                <a:latin typeface="Courier New" panose="02070309020205020404" pitchFamily="49" charset="0"/>
              </a:rPr>
              <a:t>btwn2points</a:t>
            </a:r>
            <a:r>
              <a:rPr lang="en-US" sz="2000" dirty="0">
                <a:latin typeface="Courier New" panose="02070309020205020404" pitchFamily="49" charset="0"/>
              </a:rPr>
              <a:t> </a:t>
            </a:r>
            <a:r>
              <a:rPr lang="en-US" sz="2000" dirty="0">
                <a:latin typeface="Tahoma" panose="020B0604030504040204" pitchFamily="34" charset="0"/>
              </a:rPr>
              <a:t>methods.</a:t>
            </a: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427197" y="443111"/>
            <a:ext cx="4953000" cy="6354132"/>
          </a:xfrm>
          <a:prstGeom prst="rect">
            <a:avLst/>
          </a:prstGeom>
          <a:solidFill>
            <a:srgbClr val="FFFF99"/>
          </a:solidFill>
          <a:ln w="9525" cap="flat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 rtl="0" hangingPunct="1">
              <a:lnSpc>
                <a:spcPct val="100000"/>
              </a:lnSpc>
            </a:pPr>
            <a:r>
              <a:rPr lang="en-US" dirty="0">
                <a:latin typeface="Tahoma" panose="020B0604030504040204" pitchFamily="34" charset="0"/>
              </a:rPr>
              <a:t>from math import *</a:t>
            </a:r>
          </a:p>
          <a:p>
            <a:pPr algn="l" rtl="0" hangingPunct="1">
              <a:lnSpc>
                <a:spcPct val="100000"/>
              </a:lnSpc>
            </a:pPr>
            <a:endParaRPr lang="en-US" sz="1100" dirty="0">
              <a:latin typeface="Tahoma" panose="020B0604030504040204" pitchFamily="34" charset="0"/>
            </a:endParaRPr>
          </a:p>
          <a:p>
            <a:pPr algn="l" rtl="0" hangingPunct="1">
              <a:lnSpc>
                <a:spcPct val="100000"/>
              </a:lnSpc>
            </a:pPr>
            <a:r>
              <a:rPr lang="en-US" dirty="0">
                <a:latin typeface="Tahoma" panose="020B0604030504040204" pitchFamily="34" charset="0"/>
              </a:rPr>
              <a:t>class Point:</a:t>
            </a:r>
          </a:p>
          <a:p>
            <a:pPr algn="l" rtl="0" hangingPunct="1">
              <a:lnSpc>
                <a:spcPct val="100000"/>
              </a:lnSpc>
            </a:pPr>
            <a:r>
              <a:rPr lang="en-US" dirty="0">
                <a:latin typeface="Tahoma" panose="020B0604030504040204" pitchFamily="34" charset="0"/>
              </a:rPr>
              <a:t>    x = 0</a:t>
            </a:r>
          </a:p>
          <a:p>
            <a:pPr algn="l" rtl="0" hangingPunct="1">
              <a:lnSpc>
                <a:spcPct val="100000"/>
              </a:lnSpc>
            </a:pPr>
            <a:r>
              <a:rPr lang="en-US" dirty="0">
                <a:latin typeface="Tahoma" panose="020B0604030504040204" pitchFamily="34" charset="0"/>
              </a:rPr>
              <a:t>    y = 0</a:t>
            </a:r>
          </a:p>
          <a:p>
            <a:pPr algn="l" rtl="0" hangingPunct="1">
              <a:spcAft>
                <a:spcPts val="600"/>
              </a:spcAft>
            </a:pPr>
            <a:r>
              <a:rPr lang="en-US" sz="1800" dirty="0">
                <a:latin typeface="Tahoma" panose="020B0604030504040204" pitchFamily="34" charset="0"/>
              </a:rPr>
              <a:t> </a:t>
            </a:r>
            <a:r>
              <a:rPr lang="en-US" dirty="0">
                <a:latin typeface="Tahoma" panose="020B0604030504040204" pitchFamily="34" charset="0"/>
              </a:rPr>
              <a:t>def </a:t>
            </a:r>
            <a:r>
              <a:rPr lang="en-US" dirty="0">
                <a:solidFill>
                  <a:schemeClr val="tx1"/>
                </a:solidFill>
                <a:latin typeface="Tahoma" panose="020B0604030504040204" pitchFamily="34" charset="0"/>
              </a:rPr>
              <a:t>translate</a:t>
            </a:r>
            <a:r>
              <a:rPr lang="en-US" dirty="0">
                <a:latin typeface="Tahoma" panose="020B0604030504040204" pitchFamily="34" charset="0"/>
              </a:rPr>
              <a:t>(</a:t>
            </a:r>
            <a:r>
              <a:rPr lang="en-US" i="1" dirty="0">
                <a:latin typeface="Tahoma" panose="020B0604030504040204" pitchFamily="34" charset="0"/>
              </a:rPr>
              <a:t>self</a:t>
            </a:r>
            <a:r>
              <a:rPr lang="en-US" dirty="0">
                <a:latin typeface="Tahoma" panose="020B0604030504040204" pitchFamily="34" charset="0"/>
              </a:rPr>
              <a:t>, dx, </a:t>
            </a:r>
            <a:r>
              <a:rPr lang="en-US" dirty="0" err="1">
                <a:latin typeface="Tahoma" panose="020B0604030504040204" pitchFamily="34" charset="0"/>
              </a:rPr>
              <a:t>dy</a:t>
            </a:r>
            <a:r>
              <a:rPr lang="en-US" dirty="0">
                <a:latin typeface="Tahoma" panose="020B0604030504040204" pitchFamily="34" charset="0"/>
              </a:rPr>
              <a:t>):</a:t>
            </a:r>
          </a:p>
          <a:p>
            <a:pPr algn="l" rtl="0" hangingPunct="1">
              <a:spcAft>
                <a:spcPts val="600"/>
              </a:spcAft>
            </a:pPr>
            <a:r>
              <a:rPr lang="en-US" sz="1800" dirty="0">
                <a:latin typeface="Tahoma" panose="020B0604030504040204" pitchFamily="34" charset="0"/>
              </a:rPr>
              <a:t>        </a:t>
            </a:r>
            <a:r>
              <a:rPr lang="en-US" sz="1800" dirty="0" err="1">
                <a:latin typeface="Tahoma" panose="020B0604030504040204" pitchFamily="34" charset="0"/>
              </a:rPr>
              <a:t>self.x</a:t>
            </a:r>
            <a:r>
              <a:rPr lang="en-US" sz="1800" dirty="0">
                <a:latin typeface="Tahoma" panose="020B0604030504040204" pitchFamily="34" charset="0"/>
              </a:rPr>
              <a:t> += dx</a:t>
            </a:r>
          </a:p>
          <a:p>
            <a:pPr algn="l" rtl="0" hangingPunct="1">
              <a:spcAft>
                <a:spcPts val="600"/>
              </a:spcAft>
            </a:pPr>
            <a:r>
              <a:rPr lang="en-US" sz="1800" dirty="0">
                <a:latin typeface="Tahoma" panose="020B0604030504040204" pitchFamily="34" charset="0"/>
              </a:rPr>
              <a:t>        </a:t>
            </a:r>
            <a:r>
              <a:rPr lang="en-US" sz="1800" dirty="0" err="1">
                <a:latin typeface="Tahoma" panose="020B0604030504040204" pitchFamily="34" charset="0"/>
              </a:rPr>
              <a:t>self.y</a:t>
            </a:r>
            <a:r>
              <a:rPr lang="en-US" sz="1800" dirty="0">
                <a:latin typeface="Tahoma" panose="020B0604030504040204" pitchFamily="34" charset="0"/>
              </a:rPr>
              <a:t> += </a:t>
            </a:r>
            <a:r>
              <a:rPr lang="en-US" sz="1800" dirty="0" err="1">
                <a:latin typeface="Tahoma" panose="020B0604030504040204" pitchFamily="34" charset="0"/>
              </a:rPr>
              <a:t>dy</a:t>
            </a:r>
            <a:endParaRPr lang="en-US" dirty="0">
              <a:latin typeface="Tahoma" panose="020B0604030504040204" pitchFamily="34" charset="0"/>
            </a:endParaRPr>
          </a:p>
          <a:p>
            <a:pPr algn="l" rtl="0" hangingPunct="1">
              <a:lnSpc>
                <a:spcPct val="100000"/>
              </a:lnSpc>
            </a:pPr>
            <a:endParaRPr lang="en-US" sz="700" dirty="0">
              <a:latin typeface="Tahoma" panose="020B0604030504040204" pitchFamily="34" charset="0"/>
            </a:endParaRPr>
          </a:p>
          <a:p>
            <a:pPr algn="l" rtl="0" hangingPunct="1">
              <a:lnSpc>
                <a:spcPct val="100000"/>
              </a:lnSpc>
            </a:pPr>
            <a:r>
              <a:rPr lang="en-US" dirty="0">
                <a:latin typeface="Tahoma" panose="020B0604030504040204" pitchFamily="34" charset="0"/>
              </a:rPr>
              <a:t>    </a:t>
            </a:r>
            <a:r>
              <a:rPr lang="en-US" dirty="0" err="1">
                <a:latin typeface="Tahoma" panose="020B0604030504040204" pitchFamily="34" charset="0"/>
              </a:rPr>
              <a:t>def</a:t>
            </a:r>
            <a:r>
              <a:rPr lang="en-US" dirty="0">
                <a:latin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</a:rPr>
              <a:t>set_location</a:t>
            </a:r>
            <a:r>
              <a:rPr lang="en-US" dirty="0">
                <a:latin typeface="Tahoma" panose="020B0604030504040204" pitchFamily="34" charset="0"/>
              </a:rPr>
              <a:t>(self, x, y):</a:t>
            </a:r>
          </a:p>
          <a:p>
            <a:pPr algn="l" rtl="0" hangingPunct="1">
              <a:lnSpc>
                <a:spcPct val="100000"/>
              </a:lnSpc>
            </a:pPr>
            <a:r>
              <a:rPr lang="en-US" dirty="0">
                <a:latin typeface="Tahoma" panose="020B0604030504040204" pitchFamily="34" charset="0"/>
              </a:rPr>
              <a:t>        </a:t>
            </a:r>
            <a:r>
              <a:rPr lang="en-US" dirty="0" err="1">
                <a:latin typeface="Tahoma" panose="020B0604030504040204" pitchFamily="34" charset="0"/>
              </a:rPr>
              <a:t>self.x</a:t>
            </a:r>
            <a:r>
              <a:rPr lang="en-US" dirty="0">
                <a:latin typeface="Tahoma" panose="020B0604030504040204" pitchFamily="34" charset="0"/>
              </a:rPr>
              <a:t> = x</a:t>
            </a:r>
          </a:p>
          <a:p>
            <a:pPr algn="l" rtl="0" hangingPunct="1">
              <a:lnSpc>
                <a:spcPct val="100000"/>
              </a:lnSpc>
            </a:pPr>
            <a:r>
              <a:rPr lang="en-US" dirty="0">
                <a:latin typeface="Tahoma" panose="020B0604030504040204" pitchFamily="34" charset="0"/>
              </a:rPr>
              <a:t>        </a:t>
            </a:r>
            <a:r>
              <a:rPr lang="en-US" dirty="0" err="1">
                <a:latin typeface="Tahoma" panose="020B0604030504040204" pitchFamily="34" charset="0"/>
              </a:rPr>
              <a:t>self.y</a:t>
            </a:r>
            <a:r>
              <a:rPr lang="en-US" dirty="0">
                <a:latin typeface="Tahoma" panose="020B0604030504040204" pitchFamily="34" charset="0"/>
              </a:rPr>
              <a:t> = y</a:t>
            </a:r>
          </a:p>
          <a:p>
            <a:pPr algn="l" rtl="0" hangingPunct="1">
              <a:lnSpc>
                <a:spcPct val="100000"/>
              </a:lnSpc>
            </a:pPr>
            <a:endParaRPr lang="en-US" dirty="0">
              <a:latin typeface="Tahoma" panose="020B0604030504040204" pitchFamily="34" charset="0"/>
            </a:endParaRPr>
          </a:p>
          <a:p>
            <a:pPr algn="l" rtl="0" hangingPunct="1">
              <a:lnSpc>
                <a:spcPct val="100000"/>
              </a:lnSpc>
            </a:pPr>
            <a:r>
              <a:rPr lang="en-US" dirty="0">
                <a:latin typeface="Tahoma" panose="020B0604030504040204" pitchFamily="34" charset="0"/>
              </a:rPr>
              <a:t>    </a:t>
            </a:r>
            <a:r>
              <a:rPr lang="en-US" dirty="0" err="1">
                <a:latin typeface="Tahoma" panose="020B0604030504040204" pitchFamily="34" charset="0"/>
              </a:rPr>
              <a:t>def</a:t>
            </a:r>
            <a:r>
              <a:rPr lang="en-US" dirty="0">
                <a:latin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</a:rPr>
              <a:t>distance_from_origin</a:t>
            </a:r>
            <a:r>
              <a:rPr lang="en-US" dirty="0">
                <a:latin typeface="Tahoma" panose="020B0604030504040204" pitchFamily="34" charset="0"/>
              </a:rPr>
              <a:t>(self):</a:t>
            </a:r>
          </a:p>
          <a:p>
            <a:pPr algn="l" rtl="0" hangingPunct="1">
              <a:lnSpc>
                <a:spcPct val="100000"/>
              </a:lnSpc>
            </a:pPr>
            <a:r>
              <a:rPr lang="en-US" dirty="0">
                <a:latin typeface="Tahoma" panose="020B0604030504040204" pitchFamily="34" charset="0"/>
              </a:rPr>
              <a:t>        return </a:t>
            </a:r>
            <a:r>
              <a:rPr lang="en-US" dirty="0" err="1">
                <a:latin typeface="Tahoma" panose="020B0604030504040204" pitchFamily="34" charset="0"/>
              </a:rPr>
              <a:t>sqrt</a:t>
            </a:r>
            <a:r>
              <a:rPr lang="en-US" dirty="0">
                <a:latin typeface="Tahoma" panose="020B0604030504040204" pitchFamily="34" charset="0"/>
              </a:rPr>
              <a:t>(</a:t>
            </a:r>
            <a:r>
              <a:rPr lang="en-US" dirty="0" err="1">
                <a:latin typeface="Tahoma" panose="020B0604030504040204" pitchFamily="34" charset="0"/>
              </a:rPr>
              <a:t>self.x</a:t>
            </a:r>
            <a:r>
              <a:rPr lang="en-US" dirty="0">
                <a:latin typeface="Tahoma" panose="020B0604030504040204" pitchFamily="34" charset="0"/>
              </a:rPr>
              <a:t> * </a:t>
            </a:r>
            <a:r>
              <a:rPr lang="en-US" dirty="0" err="1">
                <a:latin typeface="Tahoma" panose="020B0604030504040204" pitchFamily="34" charset="0"/>
              </a:rPr>
              <a:t>self.x</a:t>
            </a:r>
            <a:r>
              <a:rPr lang="en-US" dirty="0">
                <a:latin typeface="Tahoma" panose="020B0604030504040204" pitchFamily="34" charset="0"/>
              </a:rPr>
              <a:t> + </a:t>
            </a:r>
            <a:r>
              <a:rPr lang="en-US" dirty="0" err="1">
                <a:latin typeface="Tahoma" panose="020B0604030504040204" pitchFamily="34" charset="0"/>
              </a:rPr>
              <a:t>self.y</a:t>
            </a:r>
            <a:r>
              <a:rPr lang="en-US" dirty="0">
                <a:latin typeface="Tahoma" panose="020B0604030504040204" pitchFamily="34" charset="0"/>
              </a:rPr>
              <a:t> * </a:t>
            </a:r>
            <a:r>
              <a:rPr lang="en-US" dirty="0" err="1">
                <a:latin typeface="Tahoma" panose="020B0604030504040204" pitchFamily="34" charset="0"/>
              </a:rPr>
              <a:t>self.y</a:t>
            </a:r>
            <a:r>
              <a:rPr lang="en-US" dirty="0">
                <a:latin typeface="Tahoma" panose="020B0604030504040204" pitchFamily="34" charset="0"/>
              </a:rPr>
              <a:t>)</a:t>
            </a:r>
          </a:p>
          <a:p>
            <a:pPr algn="l" rtl="0" hangingPunct="1">
              <a:lnSpc>
                <a:spcPct val="100000"/>
              </a:lnSpc>
            </a:pPr>
            <a:endParaRPr lang="en-US" dirty="0">
              <a:latin typeface="Tahoma" panose="020B0604030504040204" pitchFamily="34" charset="0"/>
            </a:endParaRPr>
          </a:p>
          <a:p>
            <a:pPr algn="l" rtl="0" hangingPunct="1">
              <a:lnSpc>
                <a:spcPct val="100000"/>
              </a:lnSpc>
            </a:pPr>
            <a:r>
              <a:rPr lang="en-US" dirty="0">
                <a:latin typeface="Tahoma" panose="020B0604030504040204" pitchFamily="34" charset="0"/>
              </a:rPr>
              <a:t>   </a:t>
            </a:r>
            <a:r>
              <a:rPr lang="en-US" dirty="0" err="1">
                <a:latin typeface="Tahoma" panose="020B0604030504040204" pitchFamily="34" charset="0"/>
              </a:rPr>
              <a:t>def</a:t>
            </a:r>
            <a:r>
              <a:rPr lang="en-US" dirty="0">
                <a:latin typeface="Tahoma" panose="020B0604030504040204" pitchFamily="34" charset="0"/>
              </a:rPr>
              <a:t> </a:t>
            </a:r>
            <a:r>
              <a:rPr lang="en-US" b="1" dirty="0">
                <a:latin typeface="Tahoma" panose="020B0604030504040204" pitchFamily="34" charset="0"/>
              </a:rPr>
              <a:t>distance_btwn2points</a:t>
            </a:r>
            <a:r>
              <a:rPr lang="en-US" dirty="0">
                <a:latin typeface="Tahoma" panose="020B0604030504040204" pitchFamily="34" charset="0"/>
              </a:rPr>
              <a:t>(</a:t>
            </a:r>
            <a:r>
              <a:rPr lang="en-US" sz="2000" b="1" i="1" dirty="0">
                <a:solidFill>
                  <a:srgbClr val="C00000"/>
                </a:solidFill>
                <a:latin typeface="Tahoma" panose="020B0604030504040204" pitchFamily="34" charset="0"/>
              </a:rPr>
              <a:t>self</a:t>
            </a:r>
            <a:r>
              <a:rPr lang="en-US" dirty="0">
                <a:latin typeface="Tahoma" panose="020B0604030504040204" pitchFamily="34" charset="0"/>
              </a:rPr>
              <a:t>, </a:t>
            </a:r>
            <a:r>
              <a:rPr lang="en-US" sz="2000" b="1" i="1" dirty="0">
                <a:solidFill>
                  <a:srgbClr val="C00000"/>
                </a:solidFill>
                <a:latin typeface="Tahoma" panose="020B0604030504040204" pitchFamily="34" charset="0"/>
              </a:rPr>
              <a:t>other</a:t>
            </a:r>
            <a:r>
              <a:rPr lang="en-US" dirty="0">
                <a:latin typeface="Tahoma" panose="020B0604030504040204" pitchFamily="34" charset="0"/>
              </a:rPr>
              <a:t>):</a:t>
            </a:r>
          </a:p>
          <a:p>
            <a:pPr algn="l" rtl="0" hangingPunct="1">
              <a:lnSpc>
                <a:spcPct val="100000"/>
              </a:lnSpc>
            </a:pPr>
            <a:r>
              <a:rPr lang="en-US" dirty="0">
                <a:latin typeface="Tahoma" panose="020B0604030504040204" pitchFamily="34" charset="0"/>
              </a:rPr>
              <a:t>        dx = </a:t>
            </a:r>
            <a:r>
              <a:rPr lang="en-US" dirty="0" err="1">
                <a:latin typeface="Tahoma" panose="020B0604030504040204" pitchFamily="34" charset="0"/>
              </a:rPr>
              <a:t>self.x</a:t>
            </a:r>
            <a:r>
              <a:rPr lang="en-US" dirty="0">
                <a:latin typeface="Tahoma" panose="020B0604030504040204" pitchFamily="34" charset="0"/>
              </a:rPr>
              <a:t> - </a:t>
            </a:r>
            <a:r>
              <a:rPr lang="en-US" dirty="0" err="1">
                <a:latin typeface="Tahoma" panose="020B0604030504040204" pitchFamily="34" charset="0"/>
              </a:rPr>
              <a:t>other.x</a:t>
            </a:r>
            <a:endParaRPr lang="en-US" dirty="0">
              <a:latin typeface="Tahoma" panose="020B0604030504040204" pitchFamily="34" charset="0"/>
            </a:endParaRPr>
          </a:p>
          <a:p>
            <a:pPr algn="l" rtl="0" hangingPunct="1">
              <a:lnSpc>
                <a:spcPct val="100000"/>
              </a:lnSpc>
            </a:pPr>
            <a:r>
              <a:rPr lang="en-US" dirty="0">
                <a:latin typeface="Tahoma" panose="020B0604030504040204" pitchFamily="34" charset="0"/>
              </a:rPr>
              <a:t>        </a:t>
            </a:r>
            <a:r>
              <a:rPr lang="en-US" dirty="0" err="1">
                <a:latin typeface="Tahoma" panose="020B0604030504040204" pitchFamily="34" charset="0"/>
              </a:rPr>
              <a:t>dy</a:t>
            </a:r>
            <a:r>
              <a:rPr lang="en-US" dirty="0">
                <a:latin typeface="Tahoma" panose="020B0604030504040204" pitchFamily="34" charset="0"/>
              </a:rPr>
              <a:t> = </a:t>
            </a:r>
            <a:r>
              <a:rPr lang="en-US" dirty="0" err="1">
                <a:latin typeface="Tahoma" panose="020B0604030504040204" pitchFamily="34" charset="0"/>
              </a:rPr>
              <a:t>self.y</a:t>
            </a:r>
            <a:r>
              <a:rPr lang="en-US" dirty="0">
                <a:latin typeface="Tahoma" panose="020B0604030504040204" pitchFamily="34" charset="0"/>
              </a:rPr>
              <a:t> - </a:t>
            </a:r>
            <a:r>
              <a:rPr lang="en-US" dirty="0" err="1">
                <a:latin typeface="Tahoma" panose="020B0604030504040204" pitchFamily="34" charset="0"/>
              </a:rPr>
              <a:t>other.y</a:t>
            </a:r>
            <a:endParaRPr lang="en-US" dirty="0">
              <a:latin typeface="Tahoma" panose="020B0604030504040204" pitchFamily="34" charset="0"/>
            </a:endParaRPr>
          </a:p>
          <a:p>
            <a:pPr algn="l" rtl="0" hangingPunct="1">
              <a:lnSpc>
                <a:spcPct val="100000"/>
              </a:lnSpc>
            </a:pPr>
            <a:r>
              <a:rPr lang="en-US" dirty="0">
                <a:latin typeface="Tahoma" panose="020B0604030504040204" pitchFamily="34" charset="0"/>
              </a:rPr>
              <a:t>        return </a:t>
            </a:r>
            <a:r>
              <a:rPr lang="en-US" dirty="0" err="1">
                <a:latin typeface="Tahoma" panose="020B0604030504040204" pitchFamily="34" charset="0"/>
              </a:rPr>
              <a:t>sqrt</a:t>
            </a:r>
            <a:r>
              <a:rPr lang="en-US" dirty="0">
                <a:latin typeface="Tahoma" panose="020B0604030504040204" pitchFamily="34" charset="0"/>
              </a:rPr>
              <a:t>(dx * dx + </a:t>
            </a:r>
            <a:r>
              <a:rPr lang="en-US" dirty="0" err="1">
                <a:latin typeface="Tahoma" panose="020B0604030504040204" pitchFamily="34" charset="0"/>
              </a:rPr>
              <a:t>dy</a:t>
            </a:r>
            <a:r>
              <a:rPr lang="en-US" dirty="0">
                <a:latin typeface="Tahoma" panose="020B0604030504040204" pitchFamily="34" charset="0"/>
              </a:rPr>
              <a:t> * </a:t>
            </a:r>
            <a:r>
              <a:rPr lang="en-US" dirty="0" err="1">
                <a:latin typeface="Tahoma" panose="020B0604030504040204" pitchFamily="34" charset="0"/>
              </a:rPr>
              <a:t>dy</a:t>
            </a:r>
            <a:r>
              <a:rPr lang="en-US" dirty="0">
                <a:latin typeface="Tahoma" panose="020B0604030504040204" pitchFamily="34" charset="0"/>
              </a:rPr>
              <a:t>)</a:t>
            </a:r>
          </a:p>
          <a:p>
            <a:pPr algn="l" rtl="0" hangingPunct="1">
              <a:lnSpc>
                <a:spcPct val="100000"/>
              </a:lnSpc>
            </a:pPr>
            <a:r>
              <a:rPr lang="en-US" b="1" i="1" dirty="0">
                <a:solidFill>
                  <a:srgbClr val="009900"/>
                </a:solidFill>
                <a:latin typeface="Tahoma" panose="020B0604030504040204" pitchFamily="34" charset="0"/>
              </a:rPr>
              <a:t>#  main code</a:t>
            </a:r>
          </a:p>
          <a:p>
            <a:pPr algn="l" rtl="0" hangingPunct="1">
              <a:lnSpc>
                <a:spcPct val="100000"/>
              </a:lnSpc>
            </a:pPr>
            <a:r>
              <a:rPr lang="en-US" sz="200" dirty="0">
                <a:latin typeface="Tahoma" panose="020B0604030504040204" pitchFamily="34" charset="0"/>
              </a:rPr>
              <a:t>        </a:t>
            </a:r>
          </a:p>
          <a:p>
            <a:pPr algn="l" rtl="0" hangingPunct="1">
              <a:lnSpc>
                <a:spcPct val="100000"/>
              </a:lnSpc>
            </a:pPr>
            <a:r>
              <a:rPr lang="en-US" dirty="0">
                <a:latin typeface="Tahoma" panose="020B0604030504040204" pitchFamily="34" charset="0"/>
              </a:rPr>
              <a:t>…</a:t>
            </a:r>
          </a:p>
          <a:p>
            <a:pPr algn="l" rtl="0" hangingPunct="1">
              <a:lnSpc>
                <a:spcPct val="100000"/>
              </a:lnSpc>
            </a:pPr>
            <a:endParaRPr lang="en-US" sz="1000" dirty="0">
              <a:latin typeface="Tahoma" panose="020B0604030504040204" pitchFamily="34" charset="0"/>
            </a:endParaRP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6443663" y="2895601"/>
            <a:ext cx="4343400" cy="3870325"/>
          </a:xfrm>
          <a:prstGeom prst="rect">
            <a:avLst/>
          </a:prstGeom>
          <a:solidFill>
            <a:srgbClr val="FFFF99"/>
          </a:solidFill>
          <a:ln w="9525" cap="flat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 rtl="0" hangingPunct="1">
              <a:lnSpc>
                <a:spcPct val="100000"/>
              </a:lnSpc>
            </a:pPr>
            <a:r>
              <a:rPr lang="en-US" dirty="0">
                <a:latin typeface="Tahoma" panose="020B0604030504040204" pitchFamily="34" charset="0"/>
              </a:rPr>
              <a:t>…</a:t>
            </a:r>
          </a:p>
          <a:p>
            <a:pPr algn="l" rtl="0" hangingPunct="1">
              <a:lnSpc>
                <a:spcPct val="100000"/>
              </a:lnSpc>
            </a:pPr>
            <a:r>
              <a:rPr lang="en-US" dirty="0">
                <a:latin typeface="Tahoma" panose="020B0604030504040204" pitchFamily="34" charset="0"/>
              </a:rPr>
              <a:t>….</a:t>
            </a:r>
          </a:p>
          <a:p>
            <a:pPr algn="l" rtl="0" hangingPunct="1">
              <a:lnSpc>
                <a:spcPct val="100000"/>
              </a:lnSpc>
            </a:pPr>
            <a:r>
              <a:rPr lang="en-US" b="1" i="1" dirty="0">
                <a:solidFill>
                  <a:srgbClr val="009900"/>
                </a:solidFill>
                <a:latin typeface="Tahoma" panose="020B0604030504040204" pitchFamily="34" charset="0"/>
              </a:rPr>
              <a:t>#  main code</a:t>
            </a:r>
          </a:p>
          <a:p>
            <a:pPr algn="l" rtl="0" hangingPunct="1">
              <a:lnSpc>
                <a:spcPct val="100000"/>
              </a:lnSpc>
            </a:pPr>
            <a:r>
              <a:rPr lang="en-US" sz="200" dirty="0">
                <a:latin typeface="Tahoma" panose="020B0604030504040204" pitchFamily="34" charset="0"/>
              </a:rPr>
              <a:t>        </a:t>
            </a:r>
          </a:p>
          <a:p>
            <a:pPr algn="l" rtl="0" hangingPunct="1">
              <a:lnSpc>
                <a:spcPct val="100000"/>
              </a:lnSpc>
            </a:pPr>
            <a:r>
              <a:rPr lang="en-US" dirty="0">
                <a:latin typeface="Tahoma" panose="020B0604030504040204" pitchFamily="34" charset="0"/>
              </a:rPr>
              <a:t>p1 = Point()</a:t>
            </a:r>
          </a:p>
          <a:p>
            <a:pPr algn="l" rtl="0" hangingPunct="1">
              <a:lnSpc>
                <a:spcPct val="100000"/>
              </a:lnSpc>
            </a:pPr>
            <a:endParaRPr lang="en-US" sz="1200" dirty="0">
              <a:latin typeface="Tahoma" panose="020B0604030504040204" pitchFamily="34" charset="0"/>
            </a:endParaRPr>
          </a:p>
          <a:p>
            <a:pPr algn="l" rtl="0" hangingPunct="1">
              <a:lnSpc>
                <a:spcPct val="100000"/>
              </a:lnSpc>
            </a:pPr>
            <a:r>
              <a:rPr lang="en-US" dirty="0">
                <a:latin typeface="Tahoma" panose="020B0604030504040204" pitchFamily="34" charset="0"/>
              </a:rPr>
              <a:t>p1.set_location(4, 3)</a:t>
            </a:r>
          </a:p>
          <a:p>
            <a:pPr algn="l" rtl="0" hangingPunct="1">
              <a:lnSpc>
                <a:spcPct val="100000"/>
              </a:lnSpc>
            </a:pPr>
            <a:r>
              <a:rPr lang="en-US" dirty="0">
                <a:latin typeface="Tahoma" panose="020B0604030504040204" pitchFamily="34" charset="0"/>
              </a:rPr>
              <a:t>print(p1.distance_from_origin())</a:t>
            </a:r>
          </a:p>
          <a:p>
            <a:pPr algn="l" rtl="0" hangingPunct="1">
              <a:lnSpc>
                <a:spcPct val="100000"/>
              </a:lnSpc>
            </a:pPr>
            <a:endParaRPr lang="en-US" dirty="0">
              <a:latin typeface="Tahoma" panose="020B0604030504040204" pitchFamily="34" charset="0"/>
            </a:endParaRPr>
          </a:p>
          <a:p>
            <a:pPr algn="l" rtl="0" hangingPunct="1">
              <a:lnSpc>
                <a:spcPct val="100000"/>
              </a:lnSpc>
            </a:pPr>
            <a:endParaRPr lang="en-US" dirty="0">
              <a:latin typeface="Tahoma" panose="020B0604030504040204" pitchFamily="34" charset="0"/>
            </a:endParaRPr>
          </a:p>
          <a:p>
            <a:pPr algn="l" rtl="0" hangingPunct="1">
              <a:lnSpc>
                <a:spcPct val="100000"/>
              </a:lnSpc>
            </a:pPr>
            <a:r>
              <a:rPr lang="en-US" dirty="0">
                <a:latin typeface="Tahoma" panose="020B0604030504040204" pitchFamily="34" charset="0"/>
              </a:rPr>
              <a:t>p2 = Point()</a:t>
            </a:r>
          </a:p>
          <a:p>
            <a:pPr algn="l" rtl="0" hangingPunct="1">
              <a:lnSpc>
                <a:spcPct val="100000"/>
              </a:lnSpc>
            </a:pPr>
            <a:r>
              <a:rPr lang="en-US" dirty="0">
                <a:latin typeface="Tahoma" panose="020B0604030504040204" pitchFamily="34" charset="0"/>
              </a:rPr>
              <a:t>p2.set_location(4, 5)</a:t>
            </a:r>
          </a:p>
          <a:p>
            <a:pPr algn="l" rtl="0" hangingPunct="1">
              <a:lnSpc>
                <a:spcPct val="100000"/>
              </a:lnSpc>
            </a:pPr>
            <a:r>
              <a:rPr lang="en-US" dirty="0">
                <a:latin typeface="Tahoma" panose="020B0604030504040204" pitchFamily="34" charset="0"/>
              </a:rPr>
              <a:t>print(</a:t>
            </a:r>
            <a:r>
              <a:rPr lang="en-US" b="1" dirty="0">
                <a:latin typeface="Tahoma" panose="020B0604030504040204" pitchFamily="34" charset="0"/>
              </a:rPr>
              <a:t>p1</a:t>
            </a:r>
            <a:r>
              <a:rPr lang="en-US" dirty="0">
                <a:latin typeface="Tahoma" panose="020B0604030504040204" pitchFamily="34" charset="0"/>
              </a:rPr>
              <a:t>.</a:t>
            </a:r>
            <a:r>
              <a:rPr lang="en-US" b="1" dirty="0">
                <a:latin typeface="Tahoma" panose="020B0604030504040204" pitchFamily="34" charset="0"/>
              </a:rPr>
              <a:t>distance_btwn2points</a:t>
            </a:r>
            <a:r>
              <a:rPr lang="en-US" dirty="0">
                <a:latin typeface="Tahoma" panose="020B0604030504040204" pitchFamily="34" charset="0"/>
              </a:rPr>
              <a:t>(</a:t>
            </a:r>
            <a:r>
              <a:rPr lang="en-US" b="1" dirty="0">
                <a:latin typeface="Tahoma" panose="020B0604030504040204" pitchFamily="34" charset="0"/>
              </a:rPr>
              <a:t>p2</a:t>
            </a:r>
            <a:r>
              <a:rPr lang="en-US" dirty="0">
                <a:latin typeface="Tahoma" panose="020B0604030504040204" pitchFamily="34" charset="0"/>
              </a:rPr>
              <a:t>))</a:t>
            </a:r>
          </a:p>
          <a:p>
            <a:pPr algn="l" rtl="0" hangingPunct="1">
              <a:lnSpc>
                <a:spcPct val="100000"/>
              </a:lnSpc>
            </a:pPr>
            <a:endParaRPr lang="en-US" dirty="0">
              <a:latin typeface="Tahoma" panose="020B0604030504040204" pitchFamily="34" charset="0"/>
            </a:endParaRPr>
          </a:p>
          <a:p>
            <a:pPr algn="l" rtl="0" hangingPunct="1">
              <a:lnSpc>
                <a:spcPct val="100000"/>
              </a:lnSpc>
            </a:pPr>
            <a:endParaRPr lang="en-US" dirty="0">
              <a:latin typeface="Tahoma" panose="020B0604030504040204" pitchFamily="34" charset="0"/>
            </a:endParaRPr>
          </a:p>
        </p:txBody>
      </p:sp>
      <p:pic>
        <p:nvPicPr>
          <p:cNvPr id="1843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1445" y="866511"/>
            <a:ext cx="4649457" cy="2613667"/>
          </a:xfrm>
          <a:prstGeom prst="rect">
            <a:avLst/>
          </a:prstGeom>
          <a:ln w="9525" cap="flat">
            <a:solidFill>
              <a:srgbClr val="FF0000"/>
            </a:solidFill>
            <a:round/>
            <a:headEnd/>
            <a:tailEnd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0" name="Rectangle 69">
            <a:extLst>
              <a:ext uri="{FF2B5EF4-FFF2-40B4-BE49-F238E27FC236}">
                <a16:creationId xmlns:a16="http://schemas.microsoft.com/office/drawing/2014/main" id="{458C1BCA-247F-4480-B78C-924FEBA5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Freeform: Shape 71">
            <a:extLst>
              <a:ext uri="{FF2B5EF4-FFF2-40B4-BE49-F238E27FC236}">
                <a16:creationId xmlns:a16="http://schemas.microsoft.com/office/drawing/2014/main" id="{E1A4C6A2-F740-4EA3-AB34-6C5A7A6419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4762" y="6137"/>
            <a:ext cx="6067238" cy="6858000"/>
          </a:xfrm>
          <a:custGeom>
            <a:avLst/>
            <a:gdLst>
              <a:gd name="connsiteX0" fmla="*/ 1619628 w 6067238"/>
              <a:gd name="connsiteY0" fmla="*/ 0 h 6858000"/>
              <a:gd name="connsiteX1" fmla="*/ 6067238 w 6067238"/>
              <a:gd name="connsiteY1" fmla="*/ 0 h 6858000"/>
              <a:gd name="connsiteX2" fmla="*/ 6067238 w 6067238"/>
              <a:gd name="connsiteY2" fmla="*/ 6858000 h 6858000"/>
              <a:gd name="connsiteX3" fmla="*/ 1619627 w 6067238"/>
              <a:gd name="connsiteY3" fmla="*/ 6858000 h 6858000"/>
              <a:gd name="connsiteX4" fmla="*/ 1615622 w 6067238"/>
              <a:gd name="connsiteY4" fmla="*/ 6854853 h 6858000"/>
              <a:gd name="connsiteX5" fmla="*/ 0 w 6067238"/>
              <a:gd name="connsiteY5" fmla="*/ 3429000 h 6858000"/>
              <a:gd name="connsiteX6" fmla="*/ 1615622 w 6067238"/>
              <a:gd name="connsiteY6" fmla="*/ 314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67238" h="6858000">
                <a:moveTo>
                  <a:pt x="1619628" y="0"/>
                </a:moveTo>
                <a:lnTo>
                  <a:pt x="6067238" y="0"/>
                </a:lnTo>
                <a:lnTo>
                  <a:pt x="6067238" y="6858000"/>
                </a:lnTo>
                <a:lnTo>
                  <a:pt x="1619627" y="6858000"/>
                </a:lnTo>
                <a:lnTo>
                  <a:pt x="1615622" y="6854853"/>
                </a:lnTo>
                <a:cubicBezTo>
                  <a:pt x="628921" y="6040555"/>
                  <a:pt x="0" y="4808224"/>
                  <a:pt x="0" y="3429000"/>
                </a:cubicBezTo>
                <a:cubicBezTo>
                  <a:pt x="0" y="2049777"/>
                  <a:pt x="628921" y="817446"/>
                  <a:pt x="1615622" y="3148"/>
                </a:cubicBezTo>
                <a:close/>
              </a:path>
            </a:pathLst>
          </a:cu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4" name="Freeform: Shape 73">
            <a:extLst>
              <a:ext uri="{FF2B5EF4-FFF2-40B4-BE49-F238E27FC236}">
                <a16:creationId xmlns:a16="http://schemas.microsoft.com/office/drawing/2014/main" id="{9C6A5528-4F9B-4B2D-8D1F-0C69B26FE7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75957" y="0"/>
            <a:ext cx="2472664" cy="6858000"/>
          </a:xfrm>
          <a:custGeom>
            <a:avLst/>
            <a:gdLst>
              <a:gd name="connsiteX0" fmla="*/ 1056708 w 2472664"/>
              <a:gd name="connsiteY0" fmla="*/ 0 h 6858000"/>
              <a:gd name="connsiteX1" fmla="*/ 2472664 w 2472664"/>
              <a:gd name="connsiteY1" fmla="*/ 0 h 6858000"/>
              <a:gd name="connsiteX2" fmla="*/ 2400427 w 2472664"/>
              <a:gd name="connsiteY2" fmla="*/ 75768 h 6858000"/>
              <a:gd name="connsiteX3" fmla="*/ 1104861 w 2472664"/>
              <a:gd name="connsiteY3" fmla="*/ 3429000 h 6858000"/>
              <a:gd name="connsiteX4" fmla="*/ 2400427 w 2472664"/>
              <a:gd name="connsiteY4" fmla="*/ 6782233 h 6858000"/>
              <a:gd name="connsiteX5" fmla="*/ 2472664 w 2472664"/>
              <a:gd name="connsiteY5" fmla="*/ 6858000 h 6858000"/>
              <a:gd name="connsiteX6" fmla="*/ 1056708 w 2472664"/>
              <a:gd name="connsiteY6" fmla="*/ 6858000 h 6858000"/>
              <a:gd name="connsiteX7" fmla="*/ 1040416 w 2472664"/>
              <a:gd name="connsiteY7" fmla="*/ 6835090 h 6858000"/>
              <a:gd name="connsiteX8" fmla="*/ 0 w 2472664"/>
              <a:gd name="connsiteY8" fmla="*/ 3429000 h 6858000"/>
              <a:gd name="connsiteX9" fmla="*/ 1040416 w 2472664"/>
              <a:gd name="connsiteY9" fmla="*/ 2291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72664" h="6858000">
                <a:moveTo>
                  <a:pt x="1056708" y="0"/>
                </a:moveTo>
                <a:lnTo>
                  <a:pt x="2472664" y="0"/>
                </a:lnTo>
                <a:lnTo>
                  <a:pt x="2400427" y="75768"/>
                </a:lnTo>
                <a:cubicBezTo>
                  <a:pt x="1595469" y="961418"/>
                  <a:pt x="1104861" y="2137915"/>
                  <a:pt x="1104861" y="3429000"/>
                </a:cubicBezTo>
                <a:cubicBezTo>
                  <a:pt x="1104861" y="4720086"/>
                  <a:pt x="1595469" y="5896583"/>
                  <a:pt x="2400427" y="6782233"/>
                </a:cubicBezTo>
                <a:lnTo>
                  <a:pt x="2472664" y="6858000"/>
                </a:lnTo>
                <a:lnTo>
                  <a:pt x="1056708" y="6858000"/>
                </a:lnTo>
                <a:lnTo>
                  <a:pt x="1040416" y="6835090"/>
                </a:lnTo>
                <a:cubicBezTo>
                  <a:pt x="383551" y="5862802"/>
                  <a:pt x="0" y="4690693"/>
                  <a:pt x="0" y="3429000"/>
                </a:cubicBezTo>
                <a:cubicBezTo>
                  <a:pt x="0" y="2167308"/>
                  <a:pt x="383551" y="995199"/>
                  <a:pt x="1040416" y="22911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606490" y="764275"/>
            <a:ext cx="5085044" cy="53294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7400" b="1" kern="1200" dirty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Constructors</a:t>
            </a:r>
            <a:r>
              <a:rPr lang="en-US" sz="7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or </a:t>
            </a:r>
            <a:r>
              <a:rPr lang="en-US" sz="7400" b="1" i="1" kern="1200" dirty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initializer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7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  for Class</a:t>
            </a:r>
          </a:p>
        </p:txBody>
      </p:sp>
      <p:sp>
        <p:nvSpPr>
          <p:cNvPr id="76" name="Freeform: Shape 75">
            <a:extLst>
              <a:ext uri="{FF2B5EF4-FFF2-40B4-BE49-F238E27FC236}">
                <a16:creationId xmlns:a16="http://schemas.microsoft.com/office/drawing/2014/main" id="{FC1F7A61-83BA-4E3D-8E8D-4FCFDDE123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703038" y="1992863"/>
            <a:ext cx="1488962" cy="2872274"/>
          </a:xfrm>
          <a:custGeom>
            <a:avLst/>
            <a:gdLst>
              <a:gd name="connsiteX0" fmla="*/ 1436137 w 1488962"/>
              <a:gd name="connsiteY0" fmla="*/ 0 h 2872274"/>
              <a:gd name="connsiteX1" fmla="*/ 1488962 w 1488962"/>
              <a:gd name="connsiteY1" fmla="*/ 2668 h 2872274"/>
              <a:gd name="connsiteX2" fmla="*/ 1488962 w 1488962"/>
              <a:gd name="connsiteY2" fmla="*/ 2869607 h 2872274"/>
              <a:gd name="connsiteX3" fmla="*/ 1436137 w 1488962"/>
              <a:gd name="connsiteY3" fmla="*/ 2872274 h 2872274"/>
              <a:gd name="connsiteX4" fmla="*/ 0 w 1488962"/>
              <a:gd name="connsiteY4" fmla="*/ 1436137 h 2872274"/>
              <a:gd name="connsiteX5" fmla="*/ 1436137 w 1488962"/>
              <a:gd name="connsiteY5" fmla="*/ 0 h 2872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8962" h="2872274">
                <a:moveTo>
                  <a:pt x="1436137" y="0"/>
                </a:moveTo>
                <a:lnTo>
                  <a:pt x="1488962" y="2668"/>
                </a:lnTo>
                <a:lnTo>
                  <a:pt x="1488962" y="2869607"/>
                </a:lnTo>
                <a:lnTo>
                  <a:pt x="1436137" y="2872274"/>
                </a:lnTo>
                <a:cubicBezTo>
                  <a:pt x="642980" y="2872274"/>
                  <a:pt x="0" y="2229294"/>
                  <a:pt x="0" y="1436137"/>
                </a:cubicBezTo>
                <a:cubicBezTo>
                  <a:pt x="0" y="642980"/>
                  <a:pt x="642980" y="0"/>
                  <a:pt x="1436137" y="0"/>
                </a:cubicBezTo>
                <a:close/>
              </a:path>
            </a:pathLst>
          </a:custGeom>
          <a:solidFill>
            <a:schemeClr val="accent6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4" name="Rectangle 73">
            <a:extLst>
              <a:ext uri="{FF2B5EF4-FFF2-40B4-BE49-F238E27FC236}">
                <a16:creationId xmlns:a16="http://schemas.microsoft.com/office/drawing/2014/main" id="{EFD0E8E8-C530-4B2D-A01A-CCD47590B6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Freeform: Shape 75">
            <a:extLst>
              <a:ext uri="{FF2B5EF4-FFF2-40B4-BE49-F238E27FC236}">
                <a16:creationId xmlns:a16="http://schemas.microsoft.com/office/drawing/2014/main" id="{FD327E05-A7EF-4E1C-8C2C-4B4409A188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4762" y="0"/>
            <a:ext cx="6067238" cy="6858000"/>
          </a:xfrm>
          <a:custGeom>
            <a:avLst/>
            <a:gdLst>
              <a:gd name="connsiteX0" fmla="*/ 1619628 w 6067238"/>
              <a:gd name="connsiteY0" fmla="*/ 0 h 6858000"/>
              <a:gd name="connsiteX1" fmla="*/ 6067238 w 6067238"/>
              <a:gd name="connsiteY1" fmla="*/ 0 h 6858000"/>
              <a:gd name="connsiteX2" fmla="*/ 6067238 w 6067238"/>
              <a:gd name="connsiteY2" fmla="*/ 6858000 h 6858000"/>
              <a:gd name="connsiteX3" fmla="*/ 1619627 w 6067238"/>
              <a:gd name="connsiteY3" fmla="*/ 6858000 h 6858000"/>
              <a:gd name="connsiteX4" fmla="*/ 1615622 w 6067238"/>
              <a:gd name="connsiteY4" fmla="*/ 6854853 h 6858000"/>
              <a:gd name="connsiteX5" fmla="*/ 0 w 6067238"/>
              <a:gd name="connsiteY5" fmla="*/ 3429000 h 6858000"/>
              <a:gd name="connsiteX6" fmla="*/ 1615622 w 6067238"/>
              <a:gd name="connsiteY6" fmla="*/ 314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67238" h="6858000">
                <a:moveTo>
                  <a:pt x="1619628" y="0"/>
                </a:moveTo>
                <a:lnTo>
                  <a:pt x="6067238" y="0"/>
                </a:lnTo>
                <a:lnTo>
                  <a:pt x="6067238" y="6858000"/>
                </a:lnTo>
                <a:lnTo>
                  <a:pt x="1619627" y="6858000"/>
                </a:lnTo>
                <a:lnTo>
                  <a:pt x="1615622" y="6854853"/>
                </a:lnTo>
                <a:cubicBezTo>
                  <a:pt x="628921" y="6040555"/>
                  <a:pt x="0" y="4808224"/>
                  <a:pt x="0" y="3429000"/>
                </a:cubicBezTo>
                <a:cubicBezTo>
                  <a:pt x="0" y="2049777"/>
                  <a:pt x="628921" y="817446"/>
                  <a:pt x="1615622" y="3148"/>
                </a:cubicBezTo>
                <a:close/>
              </a:path>
            </a:pathLst>
          </a:cu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8" name="Freeform: Shape 77">
            <a:extLst>
              <a:ext uri="{FF2B5EF4-FFF2-40B4-BE49-F238E27FC236}">
                <a16:creationId xmlns:a16="http://schemas.microsoft.com/office/drawing/2014/main" id="{B2DDB937-68D3-4159-B17C-BE48C5DBD3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75957" y="0"/>
            <a:ext cx="2472664" cy="6858000"/>
          </a:xfrm>
          <a:custGeom>
            <a:avLst/>
            <a:gdLst>
              <a:gd name="connsiteX0" fmla="*/ 1056708 w 2472664"/>
              <a:gd name="connsiteY0" fmla="*/ 0 h 6858000"/>
              <a:gd name="connsiteX1" fmla="*/ 2472664 w 2472664"/>
              <a:gd name="connsiteY1" fmla="*/ 0 h 6858000"/>
              <a:gd name="connsiteX2" fmla="*/ 2400427 w 2472664"/>
              <a:gd name="connsiteY2" fmla="*/ 75768 h 6858000"/>
              <a:gd name="connsiteX3" fmla="*/ 1104861 w 2472664"/>
              <a:gd name="connsiteY3" fmla="*/ 3429000 h 6858000"/>
              <a:gd name="connsiteX4" fmla="*/ 2400427 w 2472664"/>
              <a:gd name="connsiteY4" fmla="*/ 6782233 h 6858000"/>
              <a:gd name="connsiteX5" fmla="*/ 2472664 w 2472664"/>
              <a:gd name="connsiteY5" fmla="*/ 6858000 h 6858000"/>
              <a:gd name="connsiteX6" fmla="*/ 1056708 w 2472664"/>
              <a:gd name="connsiteY6" fmla="*/ 6858000 h 6858000"/>
              <a:gd name="connsiteX7" fmla="*/ 1040416 w 2472664"/>
              <a:gd name="connsiteY7" fmla="*/ 6835090 h 6858000"/>
              <a:gd name="connsiteX8" fmla="*/ 0 w 2472664"/>
              <a:gd name="connsiteY8" fmla="*/ 3429000 h 6858000"/>
              <a:gd name="connsiteX9" fmla="*/ 1040416 w 2472664"/>
              <a:gd name="connsiteY9" fmla="*/ 2291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72664" h="6858000">
                <a:moveTo>
                  <a:pt x="1056708" y="0"/>
                </a:moveTo>
                <a:lnTo>
                  <a:pt x="2472664" y="0"/>
                </a:lnTo>
                <a:lnTo>
                  <a:pt x="2400427" y="75768"/>
                </a:lnTo>
                <a:cubicBezTo>
                  <a:pt x="1595469" y="961418"/>
                  <a:pt x="1104861" y="2137915"/>
                  <a:pt x="1104861" y="3429000"/>
                </a:cubicBezTo>
                <a:cubicBezTo>
                  <a:pt x="1104861" y="4720086"/>
                  <a:pt x="1595469" y="5896583"/>
                  <a:pt x="2400427" y="6782233"/>
                </a:cubicBezTo>
                <a:lnTo>
                  <a:pt x="2472664" y="6858000"/>
                </a:lnTo>
                <a:lnTo>
                  <a:pt x="1056708" y="6858000"/>
                </a:lnTo>
                <a:lnTo>
                  <a:pt x="1040416" y="6835090"/>
                </a:lnTo>
                <a:cubicBezTo>
                  <a:pt x="383551" y="5862802"/>
                  <a:pt x="0" y="4690693"/>
                  <a:pt x="0" y="3429000"/>
                </a:cubicBezTo>
                <a:cubicBezTo>
                  <a:pt x="0" y="2167308"/>
                  <a:pt x="383551" y="995199"/>
                  <a:pt x="1040416" y="22911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F62A43-F93A-4EFB-A6A3-831D4BD50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6036" y="1091821"/>
            <a:ext cx="4524233" cy="467435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6000" b="1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Classes: Constructors</a:t>
            </a:r>
          </a:p>
        </p:txBody>
      </p:sp>
      <p:sp>
        <p:nvSpPr>
          <p:cNvPr id="80" name="Freeform: Shape 79">
            <a:extLst>
              <a:ext uri="{FF2B5EF4-FFF2-40B4-BE49-F238E27FC236}">
                <a16:creationId xmlns:a16="http://schemas.microsoft.com/office/drawing/2014/main" id="{93CFD3CC-5F48-4351-92B2-B8D02F08E4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703038" y="1992863"/>
            <a:ext cx="1488962" cy="2872274"/>
          </a:xfrm>
          <a:custGeom>
            <a:avLst/>
            <a:gdLst>
              <a:gd name="connsiteX0" fmla="*/ 1436137 w 1488962"/>
              <a:gd name="connsiteY0" fmla="*/ 0 h 2872274"/>
              <a:gd name="connsiteX1" fmla="*/ 1488962 w 1488962"/>
              <a:gd name="connsiteY1" fmla="*/ 2668 h 2872274"/>
              <a:gd name="connsiteX2" fmla="*/ 1488962 w 1488962"/>
              <a:gd name="connsiteY2" fmla="*/ 2869607 h 2872274"/>
              <a:gd name="connsiteX3" fmla="*/ 1436137 w 1488962"/>
              <a:gd name="connsiteY3" fmla="*/ 2872274 h 2872274"/>
              <a:gd name="connsiteX4" fmla="*/ 0 w 1488962"/>
              <a:gd name="connsiteY4" fmla="*/ 1436137 h 2872274"/>
              <a:gd name="connsiteX5" fmla="*/ 1436137 w 1488962"/>
              <a:gd name="connsiteY5" fmla="*/ 0 h 2872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8962" h="2872274">
                <a:moveTo>
                  <a:pt x="1436137" y="0"/>
                </a:moveTo>
                <a:lnTo>
                  <a:pt x="1488962" y="2668"/>
                </a:lnTo>
                <a:lnTo>
                  <a:pt x="1488962" y="2869607"/>
                </a:lnTo>
                <a:lnTo>
                  <a:pt x="1436137" y="2872274"/>
                </a:lnTo>
                <a:cubicBezTo>
                  <a:pt x="642980" y="2872274"/>
                  <a:pt x="0" y="2229294"/>
                  <a:pt x="0" y="1436137"/>
                </a:cubicBezTo>
                <a:cubicBezTo>
                  <a:pt x="0" y="642980"/>
                  <a:pt x="642980" y="0"/>
                  <a:pt x="1436137" y="0"/>
                </a:cubicBezTo>
                <a:close/>
              </a:path>
            </a:pathLst>
          </a:custGeom>
          <a:solidFill>
            <a:schemeClr val="accent6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4EAB77-1E33-4C6F-AFDE-82AE519479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8148" y="1091821"/>
            <a:ext cx="4364891" cy="467435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ts val="1500"/>
              </a:spcBef>
            </a:pPr>
            <a:r>
              <a:rPr lang="en-US" sz="1800" dirty="0">
                <a:solidFill>
                  <a:schemeClr val="bg1"/>
                </a:solidFill>
              </a:rPr>
              <a:t>A Python class uses variables to store data fields and defines methods to perform actions. </a:t>
            </a:r>
          </a:p>
          <a:p>
            <a:pPr>
              <a:spcBef>
                <a:spcPts val="1500"/>
              </a:spcBef>
            </a:pPr>
            <a:r>
              <a:rPr lang="en-US" sz="1800" dirty="0">
                <a:solidFill>
                  <a:schemeClr val="bg1"/>
                </a:solidFill>
              </a:rPr>
              <a:t>Additionally, a class provides special type methods called </a:t>
            </a:r>
            <a:r>
              <a:rPr lang="en-US" sz="1800" b="1" kern="1200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Constructors</a:t>
            </a:r>
            <a:r>
              <a:rPr lang="en-US" sz="1800" dirty="0">
                <a:solidFill>
                  <a:schemeClr val="bg1"/>
                </a:solidFill>
              </a:rPr>
              <a:t>, known as </a:t>
            </a:r>
            <a:r>
              <a:rPr lang="en-US" sz="1800" b="1" i="1" dirty="0">
                <a:solidFill>
                  <a:srgbClr val="FFFF00"/>
                </a:solidFill>
              </a:rPr>
              <a:t>initializer</a:t>
            </a:r>
            <a:r>
              <a:rPr lang="en-US" sz="1800" dirty="0">
                <a:solidFill>
                  <a:schemeClr val="bg1"/>
                </a:solidFill>
              </a:rPr>
              <a:t>, which is invoked to create a new object. </a:t>
            </a:r>
          </a:p>
          <a:p>
            <a:pPr>
              <a:spcBef>
                <a:spcPts val="1500"/>
              </a:spcBef>
            </a:pPr>
            <a:r>
              <a:rPr lang="en-US" sz="1800" dirty="0">
                <a:solidFill>
                  <a:schemeClr val="bg1"/>
                </a:solidFill>
              </a:rPr>
              <a:t>An </a:t>
            </a:r>
            <a:r>
              <a:rPr lang="en-US" sz="1800" b="1" dirty="0">
                <a:solidFill>
                  <a:schemeClr val="bg1"/>
                </a:solidFill>
              </a:rPr>
              <a:t>initializer</a:t>
            </a:r>
            <a:r>
              <a:rPr lang="en-US" sz="1800" dirty="0">
                <a:solidFill>
                  <a:schemeClr val="bg1"/>
                </a:solidFill>
              </a:rPr>
              <a:t> can perform any action, but </a:t>
            </a:r>
            <a:r>
              <a:rPr lang="en-US" sz="1800" b="1" dirty="0">
                <a:solidFill>
                  <a:schemeClr val="bg1"/>
                </a:solidFill>
              </a:rPr>
              <a:t>initializer</a:t>
            </a:r>
            <a:r>
              <a:rPr lang="en-US" sz="1800" dirty="0">
                <a:solidFill>
                  <a:schemeClr val="bg1"/>
                </a:solidFill>
              </a:rPr>
              <a:t> is designed to perform initializing actions, such as creating the data fields of objects. </a:t>
            </a:r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4210050" y="234315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4324350" y="22860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7614498" y="5219459"/>
            <a:ext cx="4111625" cy="135639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 rtl="0" hangingPunct="1">
              <a:spcAft>
                <a:spcPts val="600"/>
              </a:spcAft>
            </a:pPr>
            <a:r>
              <a:rPr lang="en-US" sz="2400" b="1" dirty="0">
                <a:latin typeface="Courier New" panose="02070309020205020404" pitchFamily="49" charset="0"/>
              </a:rPr>
              <a:t>class </a:t>
            </a:r>
            <a:r>
              <a:rPr lang="en-US" sz="2400" b="1" dirty="0" err="1">
                <a:latin typeface="Courier New" panose="02070309020205020404" pitchFamily="49" charset="0"/>
              </a:rPr>
              <a:t>ClassName</a:t>
            </a:r>
            <a:r>
              <a:rPr lang="en-US" sz="2400" b="1" dirty="0">
                <a:latin typeface="Courier New" panose="02070309020205020404" pitchFamily="49" charset="0"/>
              </a:rPr>
              <a:t>:</a:t>
            </a:r>
          </a:p>
          <a:p>
            <a:pPr algn="l" rtl="0" hangingPunct="1">
              <a:spcAft>
                <a:spcPts val="600"/>
              </a:spcAft>
            </a:pPr>
            <a:r>
              <a:rPr lang="en-US" sz="2400" b="1" dirty="0">
                <a:latin typeface="Courier New" panose="02070309020205020404" pitchFamily="49" charset="0"/>
              </a:rPr>
              <a:t>    </a:t>
            </a:r>
            <a:r>
              <a:rPr lang="en-US" sz="2400" b="1" dirty="0">
                <a:solidFill>
                  <a:srgbClr val="0000FF"/>
                </a:solidFill>
                <a:latin typeface="Courier New" panose="02070309020205020404" pitchFamily="49" charset="0"/>
              </a:rPr>
              <a:t>initializer</a:t>
            </a:r>
          </a:p>
          <a:p>
            <a:pPr algn="l" rtl="0" hangingPunct="1">
              <a:spcAft>
                <a:spcPts val="600"/>
              </a:spcAft>
            </a:pPr>
            <a:r>
              <a:rPr lang="en-US" sz="2400" b="1" dirty="0">
                <a:latin typeface="Courier New" panose="02070309020205020404" pitchFamily="49" charset="0"/>
              </a:rPr>
              <a:t>    methods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EFD0E8E8-C530-4B2D-A01A-CCD47590B6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FD327E05-A7EF-4E1C-8C2C-4B4409A188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4762" y="0"/>
            <a:ext cx="6067238" cy="6858000"/>
          </a:xfrm>
          <a:custGeom>
            <a:avLst/>
            <a:gdLst>
              <a:gd name="connsiteX0" fmla="*/ 1619628 w 6067238"/>
              <a:gd name="connsiteY0" fmla="*/ 0 h 6858000"/>
              <a:gd name="connsiteX1" fmla="*/ 6067238 w 6067238"/>
              <a:gd name="connsiteY1" fmla="*/ 0 h 6858000"/>
              <a:gd name="connsiteX2" fmla="*/ 6067238 w 6067238"/>
              <a:gd name="connsiteY2" fmla="*/ 6858000 h 6858000"/>
              <a:gd name="connsiteX3" fmla="*/ 1619627 w 6067238"/>
              <a:gd name="connsiteY3" fmla="*/ 6858000 h 6858000"/>
              <a:gd name="connsiteX4" fmla="*/ 1615622 w 6067238"/>
              <a:gd name="connsiteY4" fmla="*/ 6854853 h 6858000"/>
              <a:gd name="connsiteX5" fmla="*/ 0 w 6067238"/>
              <a:gd name="connsiteY5" fmla="*/ 3429000 h 6858000"/>
              <a:gd name="connsiteX6" fmla="*/ 1615622 w 6067238"/>
              <a:gd name="connsiteY6" fmla="*/ 314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67238" h="6858000">
                <a:moveTo>
                  <a:pt x="1619628" y="0"/>
                </a:moveTo>
                <a:lnTo>
                  <a:pt x="6067238" y="0"/>
                </a:lnTo>
                <a:lnTo>
                  <a:pt x="6067238" y="6858000"/>
                </a:lnTo>
                <a:lnTo>
                  <a:pt x="1619627" y="6858000"/>
                </a:lnTo>
                <a:lnTo>
                  <a:pt x="1615622" y="6854853"/>
                </a:lnTo>
                <a:cubicBezTo>
                  <a:pt x="628921" y="6040555"/>
                  <a:pt x="0" y="4808224"/>
                  <a:pt x="0" y="3429000"/>
                </a:cubicBezTo>
                <a:cubicBezTo>
                  <a:pt x="0" y="2049777"/>
                  <a:pt x="628921" y="817446"/>
                  <a:pt x="1615622" y="3148"/>
                </a:cubicBezTo>
                <a:close/>
              </a:path>
            </a:pathLst>
          </a:cu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B2DDB937-68D3-4159-B17C-BE48C5DBD3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75957" y="0"/>
            <a:ext cx="2472664" cy="6858000"/>
          </a:xfrm>
          <a:custGeom>
            <a:avLst/>
            <a:gdLst>
              <a:gd name="connsiteX0" fmla="*/ 1056708 w 2472664"/>
              <a:gd name="connsiteY0" fmla="*/ 0 h 6858000"/>
              <a:gd name="connsiteX1" fmla="*/ 2472664 w 2472664"/>
              <a:gd name="connsiteY1" fmla="*/ 0 h 6858000"/>
              <a:gd name="connsiteX2" fmla="*/ 2400427 w 2472664"/>
              <a:gd name="connsiteY2" fmla="*/ 75768 h 6858000"/>
              <a:gd name="connsiteX3" fmla="*/ 1104861 w 2472664"/>
              <a:gd name="connsiteY3" fmla="*/ 3429000 h 6858000"/>
              <a:gd name="connsiteX4" fmla="*/ 2400427 w 2472664"/>
              <a:gd name="connsiteY4" fmla="*/ 6782233 h 6858000"/>
              <a:gd name="connsiteX5" fmla="*/ 2472664 w 2472664"/>
              <a:gd name="connsiteY5" fmla="*/ 6858000 h 6858000"/>
              <a:gd name="connsiteX6" fmla="*/ 1056708 w 2472664"/>
              <a:gd name="connsiteY6" fmla="*/ 6858000 h 6858000"/>
              <a:gd name="connsiteX7" fmla="*/ 1040416 w 2472664"/>
              <a:gd name="connsiteY7" fmla="*/ 6835090 h 6858000"/>
              <a:gd name="connsiteX8" fmla="*/ 0 w 2472664"/>
              <a:gd name="connsiteY8" fmla="*/ 3429000 h 6858000"/>
              <a:gd name="connsiteX9" fmla="*/ 1040416 w 2472664"/>
              <a:gd name="connsiteY9" fmla="*/ 2291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72664" h="6858000">
                <a:moveTo>
                  <a:pt x="1056708" y="0"/>
                </a:moveTo>
                <a:lnTo>
                  <a:pt x="2472664" y="0"/>
                </a:lnTo>
                <a:lnTo>
                  <a:pt x="2400427" y="75768"/>
                </a:lnTo>
                <a:cubicBezTo>
                  <a:pt x="1595469" y="961418"/>
                  <a:pt x="1104861" y="2137915"/>
                  <a:pt x="1104861" y="3429000"/>
                </a:cubicBezTo>
                <a:cubicBezTo>
                  <a:pt x="1104861" y="4720086"/>
                  <a:pt x="1595469" y="5896583"/>
                  <a:pt x="2400427" y="6782233"/>
                </a:cubicBezTo>
                <a:lnTo>
                  <a:pt x="2472664" y="6858000"/>
                </a:lnTo>
                <a:lnTo>
                  <a:pt x="1056708" y="6858000"/>
                </a:lnTo>
                <a:lnTo>
                  <a:pt x="1040416" y="6835090"/>
                </a:lnTo>
                <a:cubicBezTo>
                  <a:pt x="383551" y="5862802"/>
                  <a:pt x="0" y="4690693"/>
                  <a:pt x="0" y="3429000"/>
                </a:cubicBezTo>
                <a:cubicBezTo>
                  <a:pt x="0" y="2167308"/>
                  <a:pt x="383551" y="995199"/>
                  <a:pt x="1040416" y="22911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597160" y="1091821"/>
            <a:ext cx="4623110" cy="467435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600" b="1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Classes: Constructors</a:t>
            </a:r>
          </a:p>
        </p:txBody>
      </p:sp>
      <p:sp>
        <p:nvSpPr>
          <p:cNvPr id="77" name="Freeform: Shape 76">
            <a:extLst>
              <a:ext uri="{FF2B5EF4-FFF2-40B4-BE49-F238E27FC236}">
                <a16:creationId xmlns:a16="http://schemas.microsoft.com/office/drawing/2014/main" id="{93CFD3CC-5F48-4351-92B2-B8D02F08E4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703038" y="1992863"/>
            <a:ext cx="1488962" cy="2872274"/>
          </a:xfrm>
          <a:custGeom>
            <a:avLst/>
            <a:gdLst>
              <a:gd name="connsiteX0" fmla="*/ 1436137 w 1488962"/>
              <a:gd name="connsiteY0" fmla="*/ 0 h 2872274"/>
              <a:gd name="connsiteX1" fmla="*/ 1488962 w 1488962"/>
              <a:gd name="connsiteY1" fmla="*/ 2668 h 2872274"/>
              <a:gd name="connsiteX2" fmla="*/ 1488962 w 1488962"/>
              <a:gd name="connsiteY2" fmla="*/ 2869607 h 2872274"/>
              <a:gd name="connsiteX3" fmla="*/ 1436137 w 1488962"/>
              <a:gd name="connsiteY3" fmla="*/ 2872274 h 2872274"/>
              <a:gd name="connsiteX4" fmla="*/ 0 w 1488962"/>
              <a:gd name="connsiteY4" fmla="*/ 1436137 h 2872274"/>
              <a:gd name="connsiteX5" fmla="*/ 1436137 w 1488962"/>
              <a:gd name="connsiteY5" fmla="*/ 0 h 2872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8962" h="2872274">
                <a:moveTo>
                  <a:pt x="1436137" y="0"/>
                </a:moveTo>
                <a:lnTo>
                  <a:pt x="1488962" y="2668"/>
                </a:lnTo>
                <a:lnTo>
                  <a:pt x="1488962" y="2869607"/>
                </a:lnTo>
                <a:lnTo>
                  <a:pt x="1436137" y="2872274"/>
                </a:lnTo>
                <a:cubicBezTo>
                  <a:pt x="642980" y="2872274"/>
                  <a:pt x="0" y="2229294"/>
                  <a:pt x="0" y="1436137"/>
                </a:cubicBezTo>
                <a:cubicBezTo>
                  <a:pt x="0" y="642980"/>
                  <a:pt x="642980" y="0"/>
                  <a:pt x="1436137" y="0"/>
                </a:cubicBezTo>
                <a:close/>
              </a:path>
            </a:pathLst>
          </a:custGeom>
          <a:solidFill>
            <a:schemeClr val="accent6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6067239" y="1367593"/>
            <a:ext cx="6124761" cy="4989664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>
              <a:tabLst>
                <a:tab pos="685800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marL="1173163" indent="-498475">
              <a:tabLst>
                <a:tab pos="685800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marL="1562100" indent="-442913">
              <a:tabLst>
                <a:tab pos="685800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685800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685800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85800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85800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85800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85800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114300">
              <a:lnSpc>
                <a:spcPct val="90000"/>
              </a:lnSpc>
              <a:spcBef>
                <a:spcPts val="600"/>
              </a:spcBef>
            </a:pPr>
            <a:r>
              <a:rPr lang="en-US" sz="2000" dirty="0">
                <a:solidFill>
                  <a:schemeClr val="bg1"/>
                </a:solidFill>
                <a:latin typeface="+mn-lt"/>
                <a:ea typeface="+mn-ea"/>
              </a:rPr>
              <a:t>	def </a:t>
            </a:r>
            <a:r>
              <a:rPr lang="en-US" sz="2000" b="1" dirty="0">
                <a:solidFill>
                  <a:schemeClr val="bg1"/>
                </a:solidFill>
                <a:latin typeface="+mn-lt"/>
                <a:ea typeface="+mn-ea"/>
              </a:rPr>
              <a:t>__</a:t>
            </a:r>
            <a:r>
              <a:rPr lang="en-US" sz="2000" b="1" dirty="0" err="1">
                <a:solidFill>
                  <a:schemeClr val="bg1"/>
                </a:solidFill>
                <a:latin typeface="+mn-lt"/>
                <a:ea typeface="+mn-ea"/>
              </a:rPr>
              <a:t>init</a:t>
            </a:r>
            <a:r>
              <a:rPr lang="en-US" sz="2000" b="1" dirty="0">
                <a:solidFill>
                  <a:schemeClr val="bg1"/>
                </a:solidFill>
                <a:latin typeface="+mn-lt"/>
                <a:ea typeface="+mn-ea"/>
              </a:rPr>
              <a:t>__</a:t>
            </a:r>
            <a:r>
              <a:rPr lang="en-US" sz="2000" dirty="0">
                <a:solidFill>
                  <a:schemeClr val="bg1"/>
                </a:solidFill>
                <a:latin typeface="+mn-lt"/>
                <a:ea typeface="+mn-ea"/>
              </a:rPr>
              <a:t>(</a:t>
            </a:r>
            <a:r>
              <a:rPr lang="en-US" sz="2000" b="1" i="1" dirty="0">
                <a:solidFill>
                  <a:schemeClr val="bg1"/>
                </a:solidFill>
                <a:latin typeface="+mn-lt"/>
                <a:ea typeface="+mn-ea"/>
              </a:rPr>
              <a:t>self</a:t>
            </a:r>
            <a:r>
              <a:rPr lang="en-US" sz="2000" b="1" dirty="0">
                <a:solidFill>
                  <a:schemeClr val="bg1"/>
                </a:solidFill>
                <a:latin typeface="+mn-lt"/>
                <a:ea typeface="+mn-ea"/>
              </a:rPr>
              <a:t>, parameter1, ..., </a:t>
            </a:r>
            <a:r>
              <a:rPr lang="en-US" sz="2000" b="1" dirty="0" err="1">
                <a:solidFill>
                  <a:schemeClr val="bg1"/>
                </a:solidFill>
                <a:latin typeface="+mn-lt"/>
                <a:ea typeface="+mn-ea"/>
              </a:rPr>
              <a:t>parameterN</a:t>
            </a:r>
            <a:r>
              <a:rPr lang="en-US" sz="2000" dirty="0">
                <a:solidFill>
                  <a:schemeClr val="bg1"/>
                </a:solidFill>
                <a:latin typeface="+mn-lt"/>
                <a:ea typeface="+mn-ea"/>
              </a:rPr>
              <a:t>):</a:t>
            </a:r>
          </a:p>
          <a:p>
            <a:pPr marL="114300">
              <a:lnSpc>
                <a:spcPct val="90000"/>
              </a:lnSpc>
              <a:spcBef>
                <a:spcPts val="600"/>
              </a:spcBef>
            </a:pPr>
            <a:r>
              <a:rPr lang="en-US" sz="2000" dirty="0">
                <a:solidFill>
                  <a:schemeClr val="bg1"/>
                </a:solidFill>
                <a:latin typeface="+mn-lt"/>
                <a:ea typeface="+mn-ea"/>
              </a:rPr>
              <a:t>	    </a:t>
            </a:r>
            <a:r>
              <a:rPr lang="en-US" sz="2000" b="1" dirty="0">
                <a:solidFill>
                  <a:schemeClr val="bg1"/>
                </a:solidFill>
                <a:latin typeface="+mn-lt"/>
                <a:ea typeface="+mn-ea"/>
              </a:rPr>
              <a:t>statements</a:t>
            </a:r>
          </a:p>
          <a:p>
            <a:pPr marL="741363" indent="-228600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</a:pPr>
            <a:endParaRPr lang="en-US" sz="2000" b="1" dirty="0">
              <a:solidFill>
                <a:schemeClr val="bg1"/>
              </a:solidFill>
              <a:latin typeface="+mn-lt"/>
              <a:ea typeface="+mn-ea"/>
            </a:endParaRPr>
          </a:p>
          <a:p>
            <a:pPr indent="-228600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bg1"/>
                </a:solidFill>
                <a:latin typeface="+mn-lt"/>
                <a:ea typeface="+mn-ea"/>
              </a:rPr>
              <a:t>A constructor is a special method with the name</a:t>
            </a:r>
          </a:p>
          <a:p>
            <a:pPr indent="-228600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bg1"/>
                </a:solidFill>
                <a:latin typeface="+mn-lt"/>
                <a:ea typeface="+mn-ea"/>
              </a:rPr>
              <a:t>     </a:t>
            </a:r>
            <a:r>
              <a:rPr lang="en-US" sz="2400" b="1" dirty="0">
                <a:solidFill>
                  <a:srgbClr val="FF0000"/>
                </a:solidFill>
                <a:latin typeface="+mn-lt"/>
                <a:ea typeface="+mn-ea"/>
              </a:rPr>
              <a:t>__</a:t>
            </a:r>
            <a:r>
              <a:rPr lang="en-US" sz="2400" b="1" dirty="0" err="1">
                <a:solidFill>
                  <a:srgbClr val="FF0000"/>
                </a:solidFill>
                <a:latin typeface="+mn-lt"/>
                <a:ea typeface="+mn-ea"/>
              </a:rPr>
              <a:t>init</a:t>
            </a:r>
            <a:r>
              <a:rPr lang="en-US" sz="2400" b="1" dirty="0">
                <a:solidFill>
                  <a:srgbClr val="FF0000"/>
                </a:solidFill>
                <a:latin typeface="+mn-lt"/>
                <a:ea typeface="+mn-ea"/>
              </a:rPr>
              <a:t>__</a:t>
            </a:r>
          </a:p>
          <a:p>
            <a:pPr marL="914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bg1"/>
              </a:solidFill>
              <a:latin typeface="+mn-lt"/>
              <a:ea typeface="+mn-ea"/>
            </a:endParaRPr>
          </a:p>
          <a:p>
            <a:pPr indent="-228600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+mn-lt"/>
                <a:ea typeface="+mn-ea"/>
              </a:rPr>
              <a:t>Example:</a:t>
            </a:r>
          </a:p>
          <a:p>
            <a:pPr marL="741363" indent="-228600">
              <a:lnSpc>
                <a:spcPct val="90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bg1"/>
              </a:solidFill>
              <a:latin typeface="+mn-lt"/>
              <a:ea typeface="+mn-ea"/>
            </a:endParaRPr>
          </a:p>
          <a:p>
            <a:pPr marL="512763">
              <a:lnSpc>
                <a:spcPct val="90000"/>
              </a:lnSpc>
              <a:spcBef>
                <a:spcPts val="525"/>
              </a:spcBef>
            </a:pPr>
            <a:r>
              <a:rPr lang="en-US" sz="2000" dirty="0">
                <a:solidFill>
                  <a:schemeClr val="bg1"/>
                </a:solidFill>
                <a:latin typeface="+mn-lt"/>
                <a:ea typeface="+mn-ea"/>
              </a:rPr>
              <a:t>	class Point:</a:t>
            </a:r>
          </a:p>
          <a:p>
            <a:pPr marL="512763">
              <a:lnSpc>
                <a:spcPct val="90000"/>
              </a:lnSpc>
              <a:spcBef>
                <a:spcPts val="525"/>
              </a:spcBef>
            </a:pPr>
            <a:r>
              <a:rPr lang="en-US" sz="2000" dirty="0">
                <a:solidFill>
                  <a:schemeClr val="bg1"/>
                </a:solidFill>
                <a:latin typeface="+mn-lt"/>
                <a:ea typeface="+mn-ea"/>
              </a:rPr>
              <a:t>	    def </a:t>
            </a:r>
            <a:r>
              <a:rPr lang="en-US" sz="2400" b="1" dirty="0">
                <a:solidFill>
                  <a:srgbClr val="FF0000"/>
                </a:solidFill>
                <a:latin typeface="+mn-lt"/>
                <a:ea typeface="+mn-ea"/>
              </a:rPr>
              <a:t>__</a:t>
            </a:r>
            <a:r>
              <a:rPr lang="en-US" sz="2400" b="1" dirty="0" err="1">
                <a:solidFill>
                  <a:srgbClr val="FF0000"/>
                </a:solidFill>
                <a:latin typeface="+mn-lt"/>
                <a:ea typeface="+mn-ea"/>
              </a:rPr>
              <a:t>init</a:t>
            </a:r>
            <a:r>
              <a:rPr lang="en-US" sz="2400" b="1" dirty="0">
                <a:solidFill>
                  <a:srgbClr val="FF0000"/>
                </a:solidFill>
                <a:latin typeface="+mn-lt"/>
                <a:ea typeface="+mn-ea"/>
              </a:rPr>
              <a:t>__</a:t>
            </a:r>
            <a:r>
              <a:rPr lang="en-US" sz="2000" b="1" dirty="0">
                <a:solidFill>
                  <a:schemeClr val="bg1"/>
                </a:solidFill>
                <a:latin typeface="+mn-lt"/>
                <a:ea typeface="+mn-ea"/>
              </a:rPr>
              <a:t>(</a:t>
            </a:r>
            <a:r>
              <a:rPr lang="en-US" sz="2000" b="1" i="1" dirty="0">
                <a:solidFill>
                  <a:schemeClr val="bg1"/>
                </a:solidFill>
                <a:latin typeface="+mn-lt"/>
                <a:ea typeface="+mn-ea"/>
              </a:rPr>
              <a:t>self</a:t>
            </a:r>
            <a:r>
              <a:rPr lang="en-US" sz="2000" dirty="0">
                <a:solidFill>
                  <a:schemeClr val="bg1"/>
                </a:solidFill>
                <a:latin typeface="+mn-lt"/>
                <a:ea typeface="+mn-ea"/>
              </a:rPr>
              <a:t>, x, y):</a:t>
            </a:r>
          </a:p>
          <a:p>
            <a:pPr marL="512763">
              <a:lnSpc>
                <a:spcPct val="90000"/>
              </a:lnSpc>
              <a:spcBef>
                <a:spcPts val="525"/>
              </a:spcBef>
            </a:pPr>
            <a:r>
              <a:rPr lang="en-US" sz="2000" dirty="0">
                <a:solidFill>
                  <a:schemeClr val="bg1"/>
                </a:solidFill>
                <a:latin typeface="+mn-lt"/>
                <a:ea typeface="+mn-ea"/>
              </a:rPr>
              <a:t>	        </a:t>
            </a:r>
            <a:r>
              <a:rPr lang="en-US" sz="2000" dirty="0" err="1">
                <a:solidFill>
                  <a:schemeClr val="bg1"/>
                </a:solidFill>
                <a:latin typeface="+mn-lt"/>
                <a:ea typeface="+mn-ea"/>
              </a:rPr>
              <a:t>self.x</a:t>
            </a:r>
            <a:r>
              <a:rPr lang="en-US" sz="2000" dirty="0">
                <a:solidFill>
                  <a:schemeClr val="bg1"/>
                </a:solidFill>
                <a:latin typeface="+mn-lt"/>
                <a:ea typeface="+mn-ea"/>
              </a:rPr>
              <a:t> = x</a:t>
            </a:r>
          </a:p>
          <a:p>
            <a:pPr marL="512763">
              <a:lnSpc>
                <a:spcPct val="90000"/>
              </a:lnSpc>
              <a:spcBef>
                <a:spcPts val="525"/>
              </a:spcBef>
            </a:pPr>
            <a:r>
              <a:rPr lang="en-US" sz="2000" dirty="0">
                <a:solidFill>
                  <a:schemeClr val="bg1"/>
                </a:solidFill>
                <a:latin typeface="+mn-lt"/>
                <a:ea typeface="+mn-ea"/>
              </a:rPr>
              <a:t>	        </a:t>
            </a:r>
            <a:r>
              <a:rPr lang="en-US" sz="2000" dirty="0" err="1">
                <a:solidFill>
                  <a:schemeClr val="bg1"/>
                </a:solidFill>
                <a:latin typeface="+mn-lt"/>
                <a:ea typeface="+mn-ea"/>
              </a:rPr>
              <a:t>self.y</a:t>
            </a:r>
            <a:r>
              <a:rPr lang="en-US" sz="2000" dirty="0">
                <a:solidFill>
                  <a:schemeClr val="bg1"/>
                </a:solidFill>
                <a:latin typeface="+mn-lt"/>
                <a:ea typeface="+mn-ea"/>
              </a:rPr>
              <a:t> = y</a:t>
            </a:r>
          </a:p>
          <a:p>
            <a:pPr marL="512763">
              <a:lnSpc>
                <a:spcPct val="90000"/>
              </a:lnSpc>
              <a:spcBef>
                <a:spcPts val="525"/>
              </a:spcBef>
            </a:pPr>
            <a:r>
              <a:rPr lang="en-US" sz="2000" dirty="0">
                <a:solidFill>
                  <a:schemeClr val="bg1"/>
                </a:solidFill>
                <a:latin typeface="+mn-lt"/>
                <a:ea typeface="+mn-ea"/>
              </a:rPr>
              <a:t>	    ...</a:t>
            </a:r>
          </a:p>
          <a:p>
            <a:pPr marL="944563" lvl="1" indent="0">
              <a:lnSpc>
                <a:spcPct val="90000"/>
              </a:lnSpc>
              <a:spcBef>
                <a:spcPts val="500"/>
              </a:spcBef>
            </a:pPr>
            <a:r>
              <a:rPr lang="en-US" sz="2000" dirty="0">
                <a:solidFill>
                  <a:schemeClr val="bg1"/>
                </a:solidFill>
                <a:latin typeface="+mn-lt"/>
                <a:ea typeface="+mn-ea"/>
              </a:rPr>
              <a:t>- How would we make it possible to construct a </a:t>
            </a:r>
          </a:p>
          <a:p>
            <a:pPr marL="944563" lvl="1" indent="0">
              <a:lnSpc>
                <a:spcPct val="90000"/>
              </a:lnSpc>
              <a:spcBef>
                <a:spcPts val="500"/>
              </a:spcBef>
            </a:pPr>
            <a:r>
              <a:rPr lang="en-US" sz="2000" dirty="0">
                <a:solidFill>
                  <a:schemeClr val="bg1"/>
                </a:solidFill>
                <a:latin typeface="+mn-lt"/>
                <a:ea typeface="+mn-ea"/>
              </a:rPr>
              <a:t>   Point() with no parameters to get (0, 0)?</a:t>
            </a:r>
          </a:p>
          <a:p>
            <a:pPr marL="914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bg1"/>
              </a:solidFill>
              <a:latin typeface="+mn-lt"/>
              <a:ea typeface="+mn-ea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EFD0E8E8-C530-4B2D-A01A-CCD47590B6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FD327E05-A7EF-4E1C-8C2C-4B4409A188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4762" y="0"/>
            <a:ext cx="6067238" cy="6858000"/>
          </a:xfrm>
          <a:custGeom>
            <a:avLst/>
            <a:gdLst>
              <a:gd name="connsiteX0" fmla="*/ 1619628 w 6067238"/>
              <a:gd name="connsiteY0" fmla="*/ 0 h 6858000"/>
              <a:gd name="connsiteX1" fmla="*/ 6067238 w 6067238"/>
              <a:gd name="connsiteY1" fmla="*/ 0 h 6858000"/>
              <a:gd name="connsiteX2" fmla="*/ 6067238 w 6067238"/>
              <a:gd name="connsiteY2" fmla="*/ 6858000 h 6858000"/>
              <a:gd name="connsiteX3" fmla="*/ 1619627 w 6067238"/>
              <a:gd name="connsiteY3" fmla="*/ 6858000 h 6858000"/>
              <a:gd name="connsiteX4" fmla="*/ 1615622 w 6067238"/>
              <a:gd name="connsiteY4" fmla="*/ 6854853 h 6858000"/>
              <a:gd name="connsiteX5" fmla="*/ 0 w 6067238"/>
              <a:gd name="connsiteY5" fmla="*/ 3429000 h 6858000"/>
              <a:gd name="connsiteX6" fmla="*/ 1615622 w 6067238"/>
              <a:gd name="connsiteY6" fmla="*/ 314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67238" h="6858000">
                <a:moveTo>
                  <a:pt x="1619628" y="0"/>
                </a:moveTo>
                <a:lnTo>
                  <a:pt x="6067238" y="0"/>
                </a:lnTo>
                <a:lnTo>
                  <a:pt x="6067238" y="6858000"/>
                </a:lnTo>
                <a:lnTo>
                  <a:pt x="1619627" y="6858000"/>
                </a:lnTo>
                <a:lnTo>
                  <a:pt x="1615622" y="6854853"/>
                </a:lnTo>
                <a:cubicBezTo>
                  <a:pt x="628921" y="6040555"/>
                  <a:pt x="0" y="4808224"/>
                  <a:pt x="0" y="3429000"/>
                </a:cubicBezTo>
                <a:cubicBezTo>
                  <a:pt x="0" y="2049777"/>
                  <a:pt x="628921" y="817446"/>
                  <a:pt x="1615622" y="3148"/>
                </a:cubicBezTo>
                <a:close/>
              </a:path>
            </a:pathLst>
          </a:cu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B2DDB937-68D3-4159-B17C-BE48C5DBD3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75957" y="0"/>
            <a:ext cx="2472664" cy="6858000"/>
          </a:xfrm>
          <a:custGeom>
            <a:avLst/>
            <a:gdLst>
              <a:gd name="connsiteX0" fmla="*/ 1056708 w 2472664"/>
              <a:gd name="connsiteY0" fmla="*/ 0 h 6858000"/>
              <a:gd name="connsiteX1" fmla="*/ 2472664 w 2472664"/>
              <a:gd name="connsiteY1" fmla="*/ 0 h 6858000"/>
              <a:gd name="connsiteX2" fmla="*/ 2400427 w 2472664"/>
              <a:gd name="connsiteY2" fmla="*/ 75768 h 6858000"/>
              <a:gd name="connsiteX3" fmla="*/ 1104861 w 2472664"/>
              <a:gd name="connsiteY3" fmla="*/ 3429000 h 6858000"/>
              <a:gd name="connsiteX4" fmla="*/ 2400427 w 2472664"/>
              <a:gd name="connsiteY4" fmla="*/ 6782233 h 6858000"/>
              <a:gd name="connsiteX5" fmla="*/ 2472664 w 2472664"/>
              <a:gd name="connsiteY5" fmla="*/ 6858000 h 6858000"/>
              <a:gd name="connsiteX6" fmla="*/ 1056708 w 2472664"/>
              <a:gd name="connsiteY6" fmla="*/ 6858000 h 6858000"/>
              <a:gd name="connsiteX7" fmla="*/ 1040416 w 2472664"/>
              <a:gd name="connsiteY7" fmla="*/ 6835090 h 6858000"/>
              <a:gd name="connsiteX8" fmla="*/ 0 w 2472664"/>
              <a:gd name="connsiteY8" fmla="*/ 3429000 h 6858000"/>
              <a:gd name="connsiteX9" fmla="*/ 1040416 w 2472664"/>
              <a:gd name="connsiteY9" fmla="*/ 2291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72664" h="6858000">
                <a:moveTo>
                  <a:pt x="1056708" y="0"/>
                </a:moveTo>
                <a:lnTo>
                  <a:pt x="2472664" y="0"/>
                </a:lnTo>
                <a:lnTo>
                  <a:pt x="2400427" y="75768"/>
                </a:lnTo>
                <a:cubicBezTo>
                  <a:pt x="1595469" y="961418"/>
                  <a:pt x="1104861" y="2137915"/>
                  <a:pt x="1104861" y="3429000"/>
                </a:cubicBezTo>
                <a:cubicBezTo>
                  <a:pt x="1104861" y="4720086"/>
                  <a:pt x="1595469" y="5896583"/>
                  <a:pt x="2400427" y="6782233"/>
                </a:cubicBezTo>
                <a:lnTo>
                  <a:pt x="2472664" y="6858000"/>
                </a:lnTo>
                <a:lnTo>
                  <a:pt x="1056708" y="6858000"/>
                </a:lnTo>
                <a:lnTo>
                  <a:pt x="1040416" y="6835090"/>
                </a:lnTo>
                <a:cubicBezTo>
                  <a:pt x="383551" y="5862802"/>
                  <a:pt x="0" y="4690693"/>
                  <a:pt x="0" y="3429000"/>
                </a:cubicBezTo>
                <a:cubicBezTo>
                  <a:pt x="0" y="2167308"/>
                  <a:pt x="383551" y="995199"/>
                  <a:pt x="1040416" y="22911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869B8A6-2B03-4D12-9E8F-FA7B1B7CA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0653" y="190779"/>
            <a:ext cx="2747010" cy="301644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 dirty="0"/>
              <a:t>Overview</a:t>
            </a:r>
            <a:endParaRPr lang="en-US" sz="5100" b="1" kern="12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7" name="Freeform: Shape 76">
            <a:extLst>
              <a:ext uri="{FF2B5EF4-FFF2-40B4-BE49-F238E27FC236}">
                <a16:creationId xmlns:a16="http://schemas.microsoft.com/office/drawing/2014/main" id="{93CFD3CC-5F48-4351-92B2-B8D02F08E4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703038" y="1992863"/>
            <a:ext cx="1488962" cy="2872274"/>
          </a:xfrm>
          <a:custGeom>
            <a:avLst/>
            <a:gdLst>
              <a:gd name="connsiteX0" fmla="*/ 1436137 w 1488962"/>
              <a:gd name="connsiteY0" fmla="*/ 0 h 2872274"/>
              <a:gd name="connsiteX1" fmla="*/ 1488962 w 1488962"/>
              <a:gd name="connsiteY1" fmla="*/ 2668 h 2872274"/>
              <a:gd name="connsiteX2" fmla="*/ 1488962 w 1488962"/>
              <a:gd name="connsiteY2" fmla="*/ 2869607 h 2872274"/>
              <a:gd name="connsiteX3" fmla="*/ 1436137 w 1488962"/>
              <a:gd name="connsiteY3" fmla="*/ 2872274 h 2872274"/>
              <a:gd name="connsiteX4" fmla="*/ 0 w 1488962"/>
              <a:gd name="connsiteY4" fmla="*/ 1436137 h 2872274"/>
              <a:gd name="connsiteX5" fmla="*/ 1436137 w 1488962"/>
              <a:gd name="connsiteY5" fmla="*/ 0 h 2872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8962" h="2872274">
                <a:moveTo>
                  <a:pt x="1436137" y="0"/>
                </a:moveTo>
                <a:lnTo>
                  <a:pt x="1488962" y="2668"/>
                </a:lnTo>
                <a:lnTo>
                  <a:pt x="1488962" y="2869607"/>
                </a:lnTo>
                <a:lnTo>
                  <a:pt x="1436137" y="2872274"/>
                </a:lnTo>
                <a:cubicBezTo>
                  <a:pt x="642980" y="2872274"/>
                  <a:pt x="0" y="2229294"/>
                  <a:pt x="0" y="1436137"/>
                </a:cubicBezTo>
                <a:cubicBezTo>
                  <a:pt x="0" y="642980"/>
                  <a:pt x="642980" y="0"/>
                  <a:pt x="1436137" y="0"/>
                </a:cubicBezTo>
                <a:close/>
              </a:path>
            </a:pathLst>
          </a:custGeom>
          <a:solidFill>
            <a:schemeClr val="accent6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001BA1-E090-4583-A8CD-F0C04AE473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26046" y="327547"/>
            <a:ext cx="4629396" cy="6127844"/>
          </a:xfrm>
          <a:solidFill>
            <a:schemeClr val="tx1">
              <a:lumMod val="95000"/>
              <a:lumOff val="5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2200" dirty="0">
                <a:solidFill>
                  <a:schemeClr val="bg1"/>
                </a:solidFill>
              </a:rPr>
              <a:t>Object-oriented programming (OOP) involves programming using objects. </a:t>
            </a:r>
          </a:p>
          <a:p>
            <a:r>
              <a:rPr lang="en-US" sz="2200" dirty="0">
                <a:solidFill>
                  <a:schemeClr val="bg1"/>
                </a:solidFill>
              </a:rPr>
              <a:t>An </a:t>
            </a:r>
            <a:r>
              <a:rPr lang="en-US" b="1" dirty="0">
                <a:solidFill>
                  <a:srgbClr val="FFFF00"/>
                </a:solidFill>
              </a:rPr>
              <a:t>object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sz="2200" dirty="0">
                <a:solidFill>
                  <a:schemeClr val="bg1"/>
                </a:solidFill>
              </a:rPr>
              <a:t>represents an entity in the real world that can be distinctly identified. </a:t>
            </a:r>
          </a:p>
          <a:p>
            <a:pPr lvl="1"/>
            <a:r>
              <a:rPr lang="en-US" sz="2200" dirty="0">
                <a:solidFill>
                  <a:schemeClr val="bg1"/>
                </a:solidFill>
              </a:rPr>
              <a:t>For example, a </a:t>
            </a:r>
            <a:r>
              <a:rPr lang="en-US" sz="2200" b="1" dirty="0">
                <a:solidFill>
                  <a:srgbClr val="FFFF00"/>
                </a:solidFill>
              </a:rPr>
              <a:t>student</a:t>
            </a:r>
            <a:r>
              <a:rPr lang="en-US" sz="2200" dirty="0">
                <a:solidFill>
                  <a:schemeClr val="bg1"/>
                </a:solidFill>
              </a:rPr>
              <a:t>, a </a:t>
            </a:r>
            <a:r>
              <a:rPr lang="en-US" sz="2200" b="1" dirty="0">
                <a:solidFill>
                  <a:srgbClr val="FFFF00"/>
                </a:solidFill>
              </a:rPr>
              <a:t>desk</a:t>
            </a:r>
            <a:r>
              <a:rPr lang="en-US" sz="2200" dirty="0">
                <a:solidFill>
                  <a:schemeClr val="bg1"/>
                </a:solidFill>
              </a:rPr>
              <a:t>, a </a:t>
            </a:r>
            <a:r>
              <a:rPr lang="en-US" sz="2200" b="1" dirty="0">
                <a:solidFill>
                  <a:srgbClr val="FFFF00"/>
                </a:solidFill>
              </a:rPr>
              <a:t>circle</a:t>
            </a:r>
            <a:r>
              <a:rPr lang="en-US" sz="2200" dirty="0">
                <a:solidFill>
                  <a:schemeClr val="bg1"/>
                </a:solidFill>
              </a:rPr>
              <a:t>, a </a:t>
            </a:r>
            <a:r>
              <a:rPr lang="en-US" sz="2200" b="1" dirty="0">
                <a:solidFill>
                  <a:srgbClr val="FFFF00"/>
                </a:solidFill>
              </a:rPr>
              <a:t>button</a:t>
            </a:r>
            <a:r>
              <a:rPr lang="en-US" sz="2200" dirty="0">
                <a:solidFill>
                  <a:schemeClr val="bg1"/>
                </a:solidFill>
              </a:rPr>
              <a:t>, and </a:t>
            </a:r>
            <a:r>
              <a:rPr lang="en-US" sz="2200" b="1" dirty="0">
                <a:solidFill>
                  <a:srgbClr val="FFFF00"/>
                </a:solidFill>
              </a:rPr>
              <a:t>point</a:t>
            </a:r>
            <a:r>
              <a:rPr lang="en-US" sz="2200" dirty="0">
                <a:solidFill>
                  <a:schemeClr val="bg1"/>
                </a:solidFill>
              </a:rPr>
              <a:t> can all be viewed as objects. </a:t>
            </a:r>
          </a:p>
          <a:p>
            <a:r>
              <a:rPr lang="en-US" sz="2200" dirty="0">
                <a:solidFill>
                  <a:schemeClr val="bg1"/>
                </a:solidFill>
              </a:rPr>
              <a:t>An </a:t>
            </a:r>
            <a:r>
              <a:rPr lang="en-US" dirty="0">
                <a:solidFill>
                  <a:schemeClr val="bg1"/>
                </a:solidFill>
              </a:rPr>
              <a:t>object </a:t>
            </a:r>
            <a:r>
              <a:rPr lang="en-US" sz="2200" dirty="0">
                <a:solidFill>
                  <a:schemeClr val="bg1"/>
                </a:solidFill>
              </a:rPr>
              <a:t>has a:</a:t>
            </a:r>
          </a:p>
          <a:p>
            <a:pPr marL="1087438" lvl="1" indent="-342900">
              <a:buFont typeface="+mj-lt"/>
              <a:buAutoNum type="arabicParenR"/>
            </a:pPr>
            <a:r>
              <a:rPr lang="en-US" sz="1800" dirty="0">
                <a:solidFill>
                  <a:schemeClr val="bg1"/>
                </a:solidFill>
              </a:rPr>
              <a:t>a unique </a:t>
            </a:r>
            <a:r>
              <a:rPr lang="en-US" sz="1800" b="1" dirty="0">
                <a:solidFill>
                  <a:srgbClr val="FFFF00"/>
                </a:solidFill>
              </a:rPr>
              <a:t>identity</a:t>
            </a:r>
            <a:r>
              <a:rPr lang="en-US" sz="1800" dirty="0">
                <a:solidFill>
                  <a:schemeClr val="bg1"/>
                </a:solidFill>
              </a:rPr>
              <a:t>, </a:t>
            </a:r>
          </a:p>
          <a:p>
            <a:pPr marL="1087438" lvl="1" indent="-342900">
              <a:buFont typeface="+mj-lt"/>
              <a:buAutoNum type="arabicParenR"/>
            </a:pPr>
            <a:r>
              <a:rPr lang="en-US" sz="1800" b="1" dirty="0">
                <a:solidFill>
                  <a:srgbClr val="FFFF00"/>
                </a:solidFill>
              </a:rPr>
              <a:t>state</a:t>
            </a:r>
            <a:r>
              <a:rPr lang="en-US" sz="1800" dirty="0">
                <a:solidFill>
                  <a:schemeClr val="bg1"/>
                </a:solidFill>
              </a:rPr>
              <a:t>, </a:t>
            </a:r>
          </a:p>
          <a:p>
            <a:pPr marL="1087438" lvl="1" indent="-342900">
              <a:buFont typeface="+mj-lt"/>
              <a:buAutoNum type="arabicParenR"/>
            </a:pPr>
            <a:r>
              <a:rPr lang="en-US" sz="1800" dirty="0">
                <a:solidFill>
                  <a:schemeClr val="bg1"/>
                </a:solidFill>
              </a:rPr>
              <a:t>and </a:t>
            </a:r>
            <a:r>
              <a:rPr lang="en-US" sz="1800" b="1" dirty="0">
                <a:solidFill>
                  <a:srgbClr val="FFFF00"/>
                </a:solidFill>
              </a:rPr>
              <a:t>behaviors</a:t>
            </a:r>
            <a:r>
              <a:rPr lang="en-US" sz="1800" dirty="0">
                <a:solidFill>
                  <a:schemeClr val="bg1"/>
                </a:solidFill>
              </a:rPr>
              <a:t>. </a:t>
            </a:r>
          </a:p>
          <a:p>
            <a:pPr lvl="1"/>
            <a:r>
              <a:rPr lang="en-US" sz="2200" dirty="0">
                <a:solidFill>
                  <a:schemeClr val="bg1"/>
                </a:solidFill>
              </a:rPr>
              <a:t>The state of an object consists of a set of data fields (also known as properties) with their current values. </a:t>
            </a:r>
          </a:p>
          <a:p>
            <a:pPr lvl="1"/>
            <a:r>
              <a:rPr lang="en-US" sz="2200" dirty="0">
                <a:solidFill>
                  <a:schemeClr val="bg1"/>
                </a:solidFill>
              </a:rPr>
              <a:t>The behavior of an object is defined by a set of methods. </a:t>
            </a: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4210050" y="234315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1605089" y="2459051"/>
            <a:ext cx="4025410" cy="3270608"/>
            <a:chOff x="5410200" y="2012286"/>
            <a:chExt cx="4102955" cy="3270608"/>
          </a:xfrm>
        </p:grpSpPr>
        <p:sp>
          <p:nvSpPr>
            <p:cNvPr id="10" name="Rectangle 9"/>
            <p:cNvSpPr/>
            <p:nvPr/>
          </p:nvSpPr>
          <p:spPr>
            <a:xfrm rot="21138285">
              <a:off x="7949212" y="4944340"/>
              <a:ext cx="1369606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b="1" i="1" dirty="0">
                  <a:solidFill>
                    <a:schemeClr val="accent2">
                      <a:lumMod val="75000"/>
                    </a:schemeClr>
                  </a:solidFill>
                </a:rPr>
                <a:t>Class UML diagram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857999" y="2644590"/>
              <a:ext cx="2655155" cy="3758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 rtl="0"/>
              <a:r>
                <a:rPr lang="en-US" altLang="en-US" b="1" dirty="0">
                  <a:solidFill>
                    <a:schemeClr val="tx1"/>
                  </a:solidFill>
                </a:rPr>
                <a:t> </a:t>
              </a:r>
              <a:r>
                <a:rPr lang="en-US" altLang="en-US" b="1" dirty="0">
                  <a:solidFill>
                    <a:srgbClr val="0000FF"/>
                  </a:solidFill>
                  <a:ea typeface="Arial" panose="020B0604020202020204" pitchFamily="34" charset="0"/>
                </a:rPr>
                <a:t>Point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857999" y="3038682"/>
              <a:ext cx="2655156" cy="83819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 rtl="0"/>
              <a:r>
                <a:rPr lang="en-US" altLang="en-US" sz="1400" b="1" dirty="0">
                  <a:solidFill>
                    <a:schemeClr val="tx1"/>
                  </a:solidFill>
                </a:rPr>
                <a:t>+x : </a:t>
              </a:r>
              <a:r>
                <a:rPr lang="en-US" altLang="en-US" sz="1400" dirty="0" err="1">
                  <a:solidFill>
                    <a:schemeClr val="tx1"/>
                  </a:solidFill>
                </a:rPr>
                <a:t>int</a:t>
              </a:r>
              <a:r>
                <a:rPr lang="en-US" altLang="en-US" sz="1400" dirty="0">
                  <a:solidFill>
                    <a:schemeClr val="tx1"/>
                  </a:solidFill>
                </a:rPr>
                <a:t> (float)    public</a:t>
              </a:r>
              <a:endParaRPr lang="ar-JO" altLang="en-US" sz="1400" dirty="0">
                <a:solidFill>
                  <a:schemeClr val="tx1"/>
                </a:solidFill>
              </a:endParaRPr>
            </a:p>
            <a:p>
              <a:pPr algn="l" rtl="0"/>
              <a:r>
                <a:rPr lang="en-US" altLang="en-US" sz="1400" b="1" dirty="0">
                  <a:solidFill>
                    <a:schemeClr val="tx1"/>
                  </a:solidFill>
                </a:rPr>
                <a:t>-y : </a:t>
              </a:r>
              <a:r>
                <a:rPr lang="en-US" altLang="en-US" sz="1400" dirty="0" err="1">
                  <a:solidFill>
                    <a:schemeClr val="tx1"/>
                  </a:solidFill>
                </a:rPr>
                <a:t>int</a:t>
              </a:r>
              <a:r>
                <a:rPr lang="en-US" altLang="en-US" sz="1400" dirty="0">
                  <a:solidFill>
                    <a:schemeClr val="tx1"/>
                  </a:solidFill>
                </a:rPr>
                <a:t> (float)     Private(hid)</a:t>
              </a:r>
              <a:endParaRPr lang="ar-JO" alt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13" name="Line Callout 1 (Accent Bar) 12"/>
            <p:cNvSpPr/>
            <p:nvPr/>
          </p:nvSpPr>
          <p:spPr>
            <a:xfrm>
              <a:off x="8072040" y="2012286"/>
              <a:ext cx="1123950" cy="430669"/>
            </a:xfrm>
            <a:prstGeom prst="accentCallout1">
              <a:avLst>
                <a:gd name="adj1" fmla="val 18750"/>
                <a:gd name="adj2" fmla="val -8333"/>
                <a:gd name="adj3" fmla="val 140338"/>
                <a:gd name="adj4" fmla="val -61997"/>
              </a:avLst>
            </a:prstGeom>
            <a:solidFill>
              <a:schemeClr val="bg1"/>
            </a:solidFill>
            <a:ln>
              <a:solidFill>
                <a:srgbClr val="C00000"/>
              </a:solidFill>
              <a:headEnd type="none" w="med" len="med"/>
              <a:tailEnd type="arrow" w="med" len="med"/>
            </a:ln>
            <a:effectLst>
              <a:glow rad="63500">
                <a:srgbClr val="FFFF00">
                  <a:alpha val="40000"/>
                </a:srgbClr>
              </a:glow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en-US" sz="1400" b="1" dirty="0">
                  <a:solidFill>
                    <a:schemeClr val="tx1"/>
                  </a:solidFill>
                </a:rPr>
                <a:t>General class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 rot="1163602">
              <a:off x="5613087" y="2170563"/>
              <a:ext cx="113276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en-US" dirty="0"/>
                <a:t>class name </a:t>
              </a:r>
              <a:r>
                <a:rPr lang="en-US" altLang="en-US" dirty="0">
                  <a:sym typeface="Wingdings" panose="05000000000000000000" pitchFamily="2" charset="2"/>
                </a:rPr>
                <a:t></a:t>
              </a:r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518677" y="3250962"/>
              <a:ext cx="800219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122238" lvl="1"/>
              <a:r>
                <a:rPr lang="en-US" altLang="en-US" sz="1400" dirty="0">
                  <a:ea typeface="Arial" panose="020B0604020202020204" pitchFamily="34" charset="0"/>
                </a:rPr>
                <a:t>properties</a:t>
              </a:r>
              <a:endParaRPr lang="en-US" sz="1400" dirty="0"/>
            </a:p>
          </p:txBody>
        </p:sp>
        <p:sp>
          <p:nvSpPr>
            <p:cNvPr id="16" name="Left Brace 15"/>
            <p:cNvSpPr/>
            <p:nvPr/>
          </p:nvSpPr>
          <p:spPr>
            <a:xfrm>
              <a:off x="6605953" y="3140343"/>
              <a:ext cx="258481" cy="712870"/>
            </a:xfrm>
            <a:prstGeom prst="leftBrace">
              <a:avLst/>
            </a:prstGeom>
            <a:ln>
              <a:solidFill>
                <a:srgbClr val="C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410200" y="3979717"/>
              <a:ext cx="90736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en-US" b="1" dirty="0"/>
                <a:t>operations</a:t>
              </a:r>
              <a:endParaRPr lang="en-US" dirty="0"/>
            </a:p>
          </p:txBody>
        </p:sp>
        <p:sp>
          <p:nvSpPr>
            <p:cNvPr id="18" name="Left Brace 17"/>
            <p:cNvSpPr/>
            <p:nvPr/>
          </p:nvSpPr>
          <p:spPr>
            <a:xfrm>
              <a:off x="6632147" y="3924218"/>
              <a:ext cx="175020" cy="805831"/>
            </a:xfrm>
            <a:prstGeom prst="leftBrace">
              <a:avLst/>
            </a:prstGeom>
            <a:ln>
              <a:solidFill>
                <a:srgbClr val="C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864435" y="3876881"/>
              <a:ext cx="2648720" cy="92936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 rtl="0"/>
              <a:r>
                <a:rPr lang="en-US" sz="1400" dirty="0">
                  <a:solidFill>
                    <a:schemeClr val="tx1"/>
                  </a:solidFill>
                </a:rPr>
                <a:t>+ </a:t>
              </a:r>
              <a:r>
                <a:rPr lang="en-US" sz="1400" b="1" dirty="0">
                  <a:solidFill>
                    <a:schemeClr val="tx1"/>
                  </a:solidFill>
                </a:rPr>
                <a:t>show</a:t>
              </a:r>
              <a:r>
                <a:rPr lang="en-US" sz="1400" dirty="0">
                  <a:solidFill>
                    <a:schemeClr val="tx1"/>
                  </a:solidFill>
                </a:rPr>
                <a:t>(out): void</a:t>
              </a:r>
            </a:p>
          </p:txBody>
        </p:sp>
        <p:sp>
          <p:nvSpPr>
            <p:cNvPr id="20" name="Rectangle 19"/>
            <p:cNvSpPr/>
            <p:nvPr/>
          </p:nvSpPr>
          <p:spPr>
            <a:xfrm rot="944421">
              <a:off x="5519745" y="2329939"/>
              <a:ext cx="69115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i="1" dirty="0">
                  <a:solidFill>
                    <a:srgbClr val="0000FF"/>
                  </a:solidFill>
                </a:rPr>
                <a:t>identity</a:t>
              </a:r>
              <a:endParaRPr lang="en-US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91200" y="3429000"/>
              <a:ext cx="49840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i="1" dirty="0">
                  <a:solidFill>
                    <a:srgbClr val="0000FF"/>
                  </a:solidFill>
                </a:rPr>
                <a:t>state</a:t>
              </a:r>
              <a:endParaRPr lang="en-US" dirty="0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5509069" y="4327133"/>
              <a:ext cx="81416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i="1" dirty="0">
                  <a:solidFill>
                    <a:srgbClr val="0000FF"/>
                  </a:solidFill>
                </a:rPr>
                <a:t>behavior</a:t>
              </a:r>
              <a:r>
                <a:rPr lang="en-US" b="1" i="1" dirty="0"/>
                <a:t> </a:t>
              </a:r>
              <a:endParaRPr lang="en-US" dirty="0"/>
            </a:p>
          </p:txBody>
        </p:sp>
      </p:grpSp>
      <p:cxnSp>
        <p:nvCxnSpPr>
          <p:cNvPr id="23" name="Straight Arrow Connector 22"/>
          <p:cNvCxnSpPr>
            <a:endCxn id="75" idx="3"/>
          </p:cNvCxnSpPr>
          <p:nvPr/>
        </p:nvCxnSpPr>
        <p:spPr bwMode="auto">
          <a:xfrm flipH="1" flipV="1">
            <a:off x="5780818" y="3429000"/>
            <a:ext cx="2235886" cy="109243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2286000" y="152400"/>
            <a:ext cx="7772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rtl="0" hangingPunct="1">
              <a:lnSpc>
                <a:spcPct val="100000"/>
              </a:lnSpc>
            </a:pPr>
            <a:r>
              <a:rPr lang="en-US" sz="4000" b="1" dirty="0">
                <a:solidFill>
                  <a:schemeClr val="bg1"/>
                </a:solidFill>
                <a:latin typeface="Tahoma" panose="020B0604030504040204" pitchFamily="34" charset="0"/>
              </a:rPr>
              <a:t>Constructing Objects</a:t>
            </a:r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4210050" y="234315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429304" y="302304"/>
            <a:ext cx="10580914" cy="956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ts val="1125"/>
              </a:spcBef>
            </a:pPr>
            <a:r>
              <a:rPr lang="en-US" sz="2800" dirty="0"/>
              <a:t>Once a class is defined, you can create objects from the class by using the following syntax, called a </a:t>
            </a:r>
            <a:r>
              <a:rPr lang="en-US" sz="2800" b="1" i="1" dirty="0"/>
              <a:t>constructor</a:t>
            </a:r>
            <a:r>
              <a:rPr lang="en-US" sz="2800" dirty="0"/>
              <a:t>: 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4324350" y="22860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1161143" y="1421809"/>
            <a:ext cx="8610600" cy="46384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ts val="1125"/>
              </a:spcBef>
            </a:pPr>
            <a:r>
              <a:rPr lang="en-US" sz="2400" b="1" dirty="0">
                <a:latin typeface="Courier New" panose="02070309020205020404" pitchFamily="49" charset="0"/>
              </a:rPr>
              <a:t>def __</a:t>
            </a:r>
            <a:r>
              <a:rPr lang="en-US" sz="2400" b="1" dirty="0" err="1">
                <a:latin typeface="Courier New" panose="02070309020205020404" pitchFamily="49" charset="0"/>
              </a:rPr>
              <a:t>init</a:t>
            </a:r>
            <a:r>
              <a:rPr lang="en-US" sz="2400" b="1" dirty="0">
                <a:latin typeface="Courier New" panose="02070309020205020404" pitchFamily="49" charset="0"/>
              </a:rPr>
              <a:t>__(</a:t>
            </a:r>
            <a:r>
              <a:rPr lang="en-US" sz="2400" b="1" dirty="0" err="1">
                <a:latin typeface="Courier New" panose="02070309020205020404" pitchFamily="49" charset="0"/>
              </a:rPr>
              <a:t>self,parameters</a:t>
            </a:r>
            <a:r>
              <a:rPr lang="en-US" sz="2400" b="1" dirty="0">
                <a:latin typeface="Courier New" panose="02070309020205020404" pitchFamily="49" charset="0"/>
              </a:rPr>
              <a:t>….):</a:t>
            </a:r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1524000" y="27432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8514443" y="848666"/>
            <a:ext cx="12573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>
            <a:spAutoFit/>
          </a:bodyPr>
          <a:lstStyle>
            <a:lvl1pPr>
              <a:tabLst>
                <a:tab pos="723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 rtl="0" hangingPunct="1">
              <a:lnSpc>
                <a:spcPct val="100000"/>
              </a:lnSpc>
            </a:pPr>
            <a:r>
              <a:rPr lang="en-US" b="1" i="1" dirty="0">
                <a:latin typeface="Tahoma" panose="020B0604030504040204" pitchFamily="34" charset="0"/>
              </a:rPr>
              <a:t>initializer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88A3FB7-6949-D538-8B1E-95BA9045EC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1524" y="1885655"/>
            <a:ext cx="9896475" cy="4818357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1981200" y="0"/>
            <a:ext cx="8229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rtl="0" hangingPunct="1">
              <a:lnSpc>
                <a:spcPct val="100000"/>
              </a:lnSpc>
            </a:pPr>
            <a:r>
              <a:rPr lang="en-US" sz="4400" b="1" dirty="0">
                <a:solidFill>
                  <a:schemeClr val="bg1"/>
                </a:solidFill>
                <a:latin typeface="Tahoma" panose="020B0604030504040204" pitchFamily="34" charset="0"/>
              </a:rPr>
              <a:t>Constructors</a:t>
            </a: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943429" y="480462"/>
            <a:ext cx="9144000" cy="56197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1516063" algn="l"/>
                <a:tab pos="2085975" algn="l"/>
                <a:tab pos="3000375" algn="l"/>
                <a:tab pos="3914775" algn="l"/>
                <a:tab pos="4829175" algn="l"/>
                <a:tab pos="5743575" algn="l"/>
                <a:tab pos="6657975" algn="l"/>
                <a:tab pos="7572375" algn="l"/>
                <a:tab pos="8486775" algn="l"/>
                <a:tab pos="9401175" algn="l"/>
                <a:tab pos="10315575" algn="l"/>
                <a:tab pos="112299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marL="1173163" indent="-498475">
              <a:tabLst>
                <a:tab pos="1516063" algn="l"/>
                <a:tab pos="2085975" algn="l"/>
                <a:tab pos="3000375" algn="l"/>
                <a:tab pos="3914775" algn="l"/>
                <a:tab pos="4829175" algn="l"/>
                <a:tab pos="5743575" algn="l"/>
                <a:tab pos="6657975" algn="l"/>
                <a:tab pos="7572375" algn="l"/>
                <a:tab pos="8486775" algn="l"/>
                <a:tab pos="9401175" algn="l"/>
                <a:tab pos="10315575" algn="l"/>
                <a:tab pos="112299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1516063" algn="l"/>
                <a:tab pos="2085975" algn="l"/>
                <a:tab pos="3000375" algn="l"/>
                <a:tab pos="3914775" algn="l"/>
                <a:tab pos="4829175" algn="l"/>
                <a:tab pos="5743575" algn="l"/>
                <a:tab pos="6657975" algn="l"/>
                <a:tab pos="7572375" algn="l"/>
                <a:tab pos="8486775" algn="l"/>
                <a:tab pos="9401175" algn="l"/>
                <a:tab pos="10315575" algn="l"/>
                <a:tab pos="112299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1516063" algn="l"/>
                <a:tab pos="2085975" algn="l"/>
                <a:tab pos="3000375" algn="l"/>
                <a:tab pos="3914775" algn="l"/>
                <a:tab pos="4829175" algn="l"/>
                <a:tab pos="5743575" algn="l"/>
                <a:tab pos="6657975" algn="l"/>
                <a:tab pos="7572375" algn="l"/>
                <a:tab pos="8486775" algn="l"/>
                <a:tab pos="9401175" algn="l"/>
                <a:tab pos="10315575" algn="l"/>
                <a:tab pos="112299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1516063" algn="l"/>
                <a:tab pos="2085975" algn="l"/>
                <a:tab pos="3000375" algn="l"/>
                <a:tab pos="3914775" algn="l"/>
                <a:tab pos="4829175" algn="l"/>
                <a:tab pos="5743575" algn="l"/>
                <a:tab pos="6657975" algn="l"/>
                <a:tab pos="7572375" algn="l"/>
                <a:tab pos="8486775" algn="l"/>
                <a:tab pos="9401175" algn="l"/>
                <a:tab pos="10315575" algn="l"/>
                <a:tab pos="112299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516063" algn="l"/>
                <a:tab pos="2085975" algn="l"/>
                <a:tab pos="3000375" algn="l"/>
                <a:tab pos="3914775" algn="l"/>
                <a:tab pos="4829175" algn="l"/>
                <a:tab pos="5743575" algn="l"/>
                <a:tab pos="6657975" algn="l"/>
                <a:tab pos="7572375" algn="l"/>
                <a:tab pos="8486775" algn="l"/>
                <a:tab pos="9401175" algn="l"/>
                <a:tab pos="10315575" algn="l"/>
                <a:tab pos="112299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516063" algn="l"/>
                <a:tab pos="2085975" algn="l"/>
                <a:tab pos="3000375" algn="l"/>
                <a:tab pos="3914775" algn="l"/>
                <a:tab pos="4829175" algn="l"/>
                <a:tab pos="5743575" algn="l"/>
                <a:tab pos="6657975" algn="l"/>
                <a:tab pos="7572375" algn="l"/>
                <a:tab pos="8486775" algn="l"/>
                <a:tab pos="9401175" algn="l"/>
                <a:tab pos="10315575" algn="l"/>
                <a:tab pos="112299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516063" algn="l"/>
                <a:tab pos="2085975" algn="l"/>
                <a:tab pos="3000375" algn="l"/>
                <a:tab pos="3914775" algn="l"/>
                <a:tab pos="4829175" algn="l"/>
                <a:tab pos="5743575" algn="l"/>
                <a:tab pos="6657975" algn="l"/>
                <a:tab pos="7572375" algn="l"/>
                <a:tab pos="8486775" algn="l"/>
                <a:tab pos="9401175" algn="l"/>
                <a:tab pos="10315575" algn="l"/>
                <a:tab pos="112299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516063" algn="l"/>
                <a:tab pos="2085975" algn="l"/>
                <a:tab pos="3000375" algn="l"/>
                <a:tab pos="3914775" algn="l"/>
                <a:tab pos="4829175" algn="l"/>
                <a:tab pos="5743575" algn="l"/>
                <a:tab pos="6657975" algn="l"/>
                <a:tab pos="7572375" algn="l"/>
                <a:tab pos="8486775" algn="l"/>
                <a:tab pos="9401175" algn="l"/>
                <a:tab pos="10315575" algn="l"/>
                <a:tab pos="112299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lvl="1">
              <a:lnSpc>
                <a:spcPct val="80000"/>
              </a:lnSpc>
              <a:spcBef>
                <a:spcPts val="550"/>
              </a:spcBef>
              <a:buFont typeface="Tahoma" panose="020B0604030504040204" pitchFamily="34" charset="0"/>
              <a:buChar char="–"/>
            </a:pPr>
            <a:r>
              <a:rPr lang="en-US" sz="2800" b="1" dirty="0">
                <a:latin typeface="Tahoma" panose="020B0604030504040204" pitchFamily="34" charset="0"/>
              </a:rPr>
              <a:t>Full Example:</a:t>
            </a:r>
          </a:p>
          <a:p>
            <a:pPr marL="741363" indent="-280988">
              <a:lnSpc>
                <a:spcPct val="80000"/>
              </a:lnSpc>
              <a:spcBef>
                <a:spcPts val="200"/>
              </a:spcBef>
            </a:pPr>
            <a:endParaRPr lang="en-US" sz="1000" b="1" dirty="0">
              <a:latin typeface="Tahoma" panose="020B0604030504040204" pitchFamily="34" charset="0"/>
            </a:endParaRP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1371600" y="1295401"/>
            <a:ext cx="4495800" cy="4892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5000" rIns="90000" bIns="4500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 rtl="0" hangingPunct="1">
              <a:lnSpc>
                <a:spcPct val="100000"/>
              </a:lnSpc>
            </a:pPr>
            <a:r>
              <a:rPr lang="en-US" sz="2400" b="1" dirty="0">
                <a:latin typeface="Tahoma" panose="020B0604030504040204" pitchFamily="34" charset="0"/>
              </a:rPr>
              <a:t>class Point:</a:t>
            </a:r>
          </a:p>
          <a:p>
            <a:pPr algn="l" rtl="0" hangingPunct="1">
              <a:lnSpc>
                <a:spcPct val="100000"/>
              </a:lnSpc>
            </a:pPr>
            <a:r>
              <a:rPr lang="en-US" sz="2400" b="1" dirty="0">
                <a:latin typeface="Tahoma" panose="020B0604030504040204" pitchFamily="34" charset="0"/>
              </a:rPr>
              <a:t>    </a:t>
            </a:r>
            <a:r>
              <a:rPr lang="en-US" sz="2400" b="1" dirty="0" err="1">
                <a:latin typeface="Tahoma" panose="020B0604030504040204" pitchFamily="34" charset="0"/>
              </a:rPr>
              <a:t>def</a:t>
            </a:r>
            <a:r>
              <a:rPr lang="en-US" sz="2400" b="1" dirty="0">
                <a:latin typeface="Tahoma" panose="020B0604030504040204" pitchFamily="34" charset="0"/>
              </a:rPr>
              <a:t> __</a:t>
            </a:r>
            <a:r>
              <a:rPr lang="en-US" sz="2400" b="1" dirty="0" err="1">
                <a:latin typeface="Tahoma" panose="020B0604030504040204" pitchFamily="34" charset="0"/>
              </a:rPr>
              <a:t>init</a:t>
            </a:r>
            <a:r>
              <a:rPr lang="en-US" sz="2400" b="1" dirty="0">
                <a:latin typeface="Tahoma" panose="020B0604030504040204" pitchFamily="34" charset="0"/>
              </a:rPr>
              <a:t>__(self, x, y):</a:t>
            </a:r>
          </a:p>
          <a:p>
            <a:pPr algn="l" rtl="0" hangingPunct="1">
              <a:lnSpc>
                <a:spcPct val="100000"/>
              </a:lnSpc>
            </a:pPr>
            <a:r>
              <a:rPr lang="en-US" sz="2400" b="1" dirty="0">
                <a:latin typeface="Tahoma" panose="020B0604030504040204" pitchFamily="34" charset="0"/>
              </a:rPr>
              <a:t>	        </a:t>
            </a:r>
            <a:r>
              <a:rPr lang="en-US" sz="2400" b="1" dirty="0" err="1">
                <a:latin typeface="Tahoma" panose="020B0604030504040204" pitchFamily="34" charset="0"/>
              </a:rPr>
              <a:t>self.x</a:t>
            </a:r>
            <a:r>
              <a:rPr lang="en-US" sz="2400" b="1" dirty="0">
                <a:latin typeface="Tahoma" panose="020B0604030504040204" pitchFamily="34" charset="0"/>
              </a:rPr>
              <a:t> = x</a:t>
            </a:r>
          </a:p>
          <a:p>
            <a:pPr algn="l" rtl="0" hangingPunct="1">
              <a:lnSpc>
                <a:spcPct val="100000"/>
              </a:lnSpc>
            </a:pPr>
            <a:r>
              <a:rPr lang="en-US" sz="2400" b="1" dirty="0">
                <a:latin typeface="Tahoma" panose="020B0604030504040204" pitchFamily="34" charset="0"/>
              </a:rPr>
              <a:t>	        </a:t>
            </a:r>
            <a:r>
              <a:rPr lang="en-US" sz="2400" b="1" dirty="0" err="1">
                <a:latin typeface="Tahoma" panose="020B0604030504040204" pitchFamily="34" charset="0"/>
              </a:rPr>
              <a:t>self.y</a:t>
            </a:r>
            <a:r>
              <a:rPr lang="en-US" sz="2400" b="1" dirty="0">
                <a:latin typeface="Tahoma" panose="020B0604030504040204" pitchFamily="34" charset="0"/>
              </a:rPr>
              <a:t> = y</a:t>
            </a:r>
          </a:p>
          <a:p>
            <a:pPr algn="l" rtl="0" hangingPunct="1">
              <a:lnSpc>
                <a:spcPct val="100000"/>
              </a:lnSpc>
            </a:pPr>
            <a:endParaRPr lang="en-US" sz="2400" b="1" dirty="0">
              <a:latin typeface="Tahoma" panose="020B0604030504040204" pitchFamily="34" charset="0"/>
            </a:endParaRPr>
          </a:p>
          <a:p>
            <a:pPr algn="l" rtl="0" hangingPunct="1">
              <a:lnSpc>
                <a:spcPct val="100000"/>
              </a:lnSpc>
            </a:pPr>
            <a:r>
              <a:rPr lang="en-US" sz="2400" dirty="0">
                <a:latin typeface="Tahoma" panose="020B0604030504040204" pitchFamily="34" charset="0"/>
              </a:rPr>
              <a:t>    </a:t>
            </a:r>
            <a:r>
              <a:rPr lang="en-US" sz="2400" dirty="0" err="1">
                <a:latin typeface="Tahoma" panose="020B0604030504040204" pitchFamily="34" charset="0"/>
              </a:rPr>
              <a:t>def</a:t>
            </a:r>
            <a:r>
              <a:rPr lang="en-US" sz="2400" dirty="0">
                <a:latin typeface="Tahoma" panose="020B0604030504040204" pitchFamily="34" charset="0"/>
              </a:rPr>
              <a:t> translate(self, dx, </a:t>
            </a:r>
            <a:r>
              <a:rPr lang="en-US" sz="2400" dirty="0" err="1">
                <a:latin typeface="Tahoma" panose="020B0604030504040204" pitchFamily="34" charset="0"/>
              </a:rPr>
              <a:t>dy</a:t>
            </a:r>
            <a:r>
              <a:rPr lang="en-US" sz="2400" dirty="0">
                <a:latin typeface="Tahoma" panose="020B0604030504040204" pitchFamily="34" charset="0"/>
              </a:rPr>
              <a:t>):</a:t>
            </a:r>
          </a:p>
          <a:p>
            <a:pPr algn="l" rtl="0" hangingPunct="1">
              <a:lnSpc>
                <a:spcPct val="100000"/>
              </a:lnSpc>
            </a:pPr>
            <a:r>
              <a:rPr lang="en-US" sz="2400" dirty="0">
                <a:latin typeface="Tahoma" panose="020B0604030504040204" pitchFamily="34" charset="0"/>
              </a:rPr>
              <a:t>	    </a:t>
            </a:r>
            <a:r>
              <a:rPr lang="en-US" sz="2400" dirty="0" err="1">
                <a:latin typeface="Tahoma" panose="020B0604030504040204" pitchFamily="34" charset="0"/>
              </a:rPr>
              <a:t>self.x</a:t>
            </a:r>
            <a:r>
              <a:rPr lang="en-US" sz="2400" dirty="0">
                <a:latin typeface="Tahoma" panose="020B0604030504040204" pitchFamily="34" charset="0"/>
              </a:rPr>
              <a:t> += dx</a:t>
            </a:r>
          </a:p>
          <a:p>
            <a:pPr algn="l" rtl="0" hangingPunct="1">
              <a:lnSpc>
                <a:spcPct val="100000"/>
              </a:lnSpc>
            </a:pPr>
            <a:r>
              <a:rPr lang="en-US" sz="2400" dirty="0">
                <a:latin typeface="Tahoma" panose="020B0604030504040204" pitchFamily="34" charset="0"/>
              </a:rPr>
              <a:t>	    </a:t>
            </a:r>
            <a:r>
              <a:rPr lang="en-US" sz="2400" dirty="0" err="1">
                <a:latin typeface="Tahoma" panose="020B0604030504040204" pitchFamily="34" charset="0"/>
              </a:rPr>
              <a:t>self.y</a:t>
            </a:r>
            <a:r>
              <a:rPr lang="en-US" sz="2400" dirty="0">
                <a:latin typeface="Tahoma" panose="020B0604030504040204" pitchFamily="34" charset="0"/>
              </a:rPr>
              <a:t> += </a:t>
            </a:r>
            <a:r>
              <a:rPr lang="en-US" sz="2400" dirty="0" err="1">
                <a:latin typeface="Tahoma" panose="020B0604030504040204" pitchFamily="34" charset="0"/>
              </a:rPr>
              <a:t>dy</a:t>
            </a:r>
            <a:endParaRPr lang="en-US" sz="2400" dirty="0">
              <a:latin typeface="Tahoma" panose="020B0604030504040204" pitchFamily="34" charset="0"/>
            </a:endParaRPr>
          </a:p>
          <a:p>
            <a:pPr algn="l" rtl="0" hangingPunct="1">
              <a:lnSpc>
                <a:spcPct val="100000"/>
              </a:lnSpc>
            </a:pPr>
            <a:endParaRPr lang="en-US" sz="2400" b="1" dirty="0">
              <a:latin typeface="Tahoma" panose="020B0604030504040204" pitchFamily="34" charset="0"/>
            </a:endParaRPr>
          </a:p>
          <a:p>
            <a:pPr algn="l" rtl="0" hangingPunct="1">
              <a:lnSpc>
                <a:spcPct val="100000"/>
              </a:lnSpc>
            </a:pPr>
            <a:r>
              <a:rPr lang="en-US" sz="2400" b="1" dirty="0">
                <a:solidFill>
                  <a:srgbClr val="009900"/>
                </a:solidFill>
                <a:latin typeface="Tahoma" panose="020B0604030504040204" pitchFamily="34" charset="0"/>
              </a:rPr>
              <a:t>#  main code     </a:t>
            </a:r>
          </a:p>
          <a:p>
            <a:pPr algn="l" rtl="0" hangingPunct="1">
              <a:lnSpc>
                <a:spcPct val="100000"/>
              </a:lnSpc>
            </a:pPr>
            <a:r>
              <a:rPr lang="en-US" sz="2400" b="1" dirty="0">
                <a:latin typeface="Tahoma" panose="020B0604030504040204" pitchFamily="34" charset="0"/>
              </a:rPr>
              <a:t>p1 = Point(3, -4)</a:t>
            </a:r>
          </a:p>
          <a:p>
            <a:pPr algn="l" rtl="0" hangingPunct="1">
              <a:lnSpc>
                <a:spcPct val="100000"/>
              </a:lnSpc>
            </a:pPr>
            <a:endParaRPr lang="en-US" sz="2400" b="1" dirty="0">
              <a:latin typeface="Tahoma" panose="020B0604030504040204" pitchFamily="34" charset="0"/>
            </a:endParaRPr>
          </a:p>
          <a:p>
            <a:pPr algn="l" rtl="0" hangingPunct="1">
              <a:lnSpc>
                <a:spcPct val="100000"/>
              </a:lnSpc>
            </a:pPr>
            <a:r>
              <a:rPr lang="en-US" sz="2400" b="1" dirty="0">
                <a:latin typeface="Tahoma" panose="020B0604030504040204" pitchFamily="34" charset="0"/>
              </a:rPr>
              <a:t>print(p1.x)</a:t>
            </a: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7086600" y="1116013"/>
            <a:ext cx="4800600" cy="526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5000" rIns="90000" bIns="4500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 rtl="0" hangingPunct="1">
              <a:lnSpc>
                <a:spcPct val="100000"/>
              </a:lnSpc>
            </a:pPr>
            <a:r>
              <a:rPr lang="en-US" sz="2400" b="1" dirty="0">
                <a:solidFill>
                  <a:schemeClr val="tx1"/>
                </a:solidFill>
                <a:latin typeface="Tahoma" panose="020B0604030504040204" pitchFamily="34" charset="0"/>
              </a:rPr>
              <a:t>class Point:</a:t>
            </a:r>
          </a:p>
          <a:p>
            <a:pPr algn="l" rtl="0" hangingPunct="1">
              <a:lnSpc>
                <a:spcPct val="100000"/>
              </a:lnSpc>
            </a:pPr>
            <a:r>
              <a:rPr lang="en-US" sz="2400" b="1" dirty="0">
                <a:solidFill>
                  <a:schemeClr val="tx1"/>
                </a:solidFill>
                <a:latin typeface="Tahoma" panose="020B0604030504040204" pitchFamily="34" charset="0"/>
              </a:rPr>
              <a:t>	x = 0</a:t>
            </a:r>
          </a:p>
          <a:p>
            <a:pPr algn="l" rtl="0" hangingPunct="1">
              <a:lnSpc>
                <a:spcPct val="100000"/>
              </a:lnSpc>
            </a:pPr>
            <a:r>
              <a:rPr lang="en-US" sz="2400" b="1" dirty="0">
                <a:solidFill>
                  <a:schemeClr val="tx1"/>
                </a:solidFill>
                <a:latin typeface="Tahoma" panose="020B0604030504040204" pitchFamily="34" charset="0"/>
              </a:rPr>
              <a:t>	y = 0</a:t>
            </a:r>
          </a:p>
          <a:p>
            <a:pPr algn="l" rtl="0" hangingPunct="1">
              <a:lnSpc>
                <a:spcPct val="100000"/>
              </a:lnSpc>
            </a:pPr>
            <a:endParaRPr lang="en-US" sz="2400" b="1" dirty="0">
              <a:solidFill>
                <a:schemeClr val="tx1"/>
              </a:solidFill>
              <a:latin typeface="Tahoma" panose="020B0604030504040204" pitchFamily="34" charset="0"/>
            </a:endParaRPr>
          </a:p>
          <a:p>
            <a:pPr algn="l" rtl="0" hangingPunct="1">
              <a:lnSpc>
                <a:spcPct val="100000"/>
              </a:lnSpc>
            </a:pPr>
            <a:r>
              <a:rPr lang="en-US" sz="2400" b="1" dirty="0">
                <a:solidFill>
                  <a:schemeClr val="tx1"/>
                </a:solidFill>
                <a:latin typeface="Tahoma" panose="020B0604030504040204" pitchFamily="34" charset="0"/>
              </a:rPr>
              <a:t>    </a:t>
            </a:r>
            <a:r>
              <a:rPr lang="en-US" sz="2400" b="1" dirty="0" err="1">
                <a:solidFill>
                  <a:schemeClr val="tx1"/>
                </a:solidFill>
                <a:latin typeface="Tahoma" panose="020B0604030504040204" pitchFamily="34" charset="0"/>
              </a:rPr>
              <a:t>def</a:t>
            </a:r>
            <a:r>
              <a:rPr lang="en-US" sz="2400" b="1" dirty="0">
                <a:solidFill>
                  <a:schemeClr val="tx1"/>
                </a:solidFill>
                <a:latin typeface="Tahoma" panose="020B0604030504040204" pitchFamily="34" charset="0"/>
              </a:rPr>
              <a:t> translate(self, dx, </a:t>
            </a:r>
            <a:r>
              <a:rPr lang="en-US" sz="2400" b="1" dirty="0" err="1">
                <a:solidFill>
                  <a:schemeClr val="tx1"/>
                </a:solidFill>
                <a:latin typeface="Tahoma" panose="020B0604030504040204" pitchFamily="34" charset="0"/>
              </a:rPr>
              <a:t>dy</a:t>
            </a:r>
            <a:r>
              <a:rPr lang="en-US" sz="2400" b="1" dirty="0">
                <a:solidFill>
                  <a:schemeClr val="tx1"/>
                </a:solidFill>
                <a:latin typeface="Tahoma" panose="020B0604030504040204" pitchFamily="34" charset="0"/>
              </a:rPr>
              <a:t>):</a:t>
            </a:r>
          </a:p>
          <a:p>
            <a:pPr algn="l" rtl="0" hangingPunct="1">
              <a:lnSpc>
                <a:spcPct val="100000"/>
              </a:lnSpc>
            </a:pPr>
            <a:r>
              <a:rPr lang="en-US" sz="2400" b="1" dirty="0">
                <a:solidFill>
                  <a:schemeClr val="tx1"/>
                </a:solidFill>
                <a:latin typeface="Tahoma" panose="020B0604030504040204" pitchFamily="34" charset="0"/>
              </a:rPr>
              <a:t>	    </a:t>
            </a:r>
            <a:r>
              <a:rPr lang="en-US" sz="2400" b="1" dirty="0" err="1">
                <a:solidFill>
                  <a:schemeClr val="tx1"/>
                </a:solidFill>
                <a:latin typeface="Tahoma" panose="020B0604030504040204" pitchFamily="34" charset="0"/>
              </a:rPr>
              <a:t>self.x</a:t>
            </a:r>
            <a:r>
              <a:rPr lang="en-US" sz="2400" b="1" dirty="0">
                <a:solidFill>
                  <a:schemeClr val="tx1"/>
                </a:solidFill>
                <a:latin typeface="Tahoma" panose="020B0604030504040204" pitchFamily="34" charset="0"/>
              </a:rPr>
              <a:t> += dx</a:t>
            </a:r>
          </a:p>
          <a:p>
            <a:pPr algn="l" rtl="0" hangingPunct="1">
              <a:lnSpc>
                <a:spcPct val="100000"/>
              </a:lnSpc>
            </a:pPr>
            <a:r>
              <a:rPr lang="en-US" sz="2400" b="1" dirty="0">
                <a:solidFill>
                  <a:schemeClr val="tx1"/>
                </a:solidFill>
                <a:latin typeface="Tahoma" panose="020B0604030504040204" pitchFamily="34" charset="0"/>
              </a:rPr>
              <a:t>	    </a:t>
            </a:r>
            <a:r>
              <a:rPr lang="en-US" sz="2400" b="1" dirty="0" err="1">
                <a:solidFill>
                  <a:schemeClr val="tx1"/>
                </a:solidFill>
                <a:latin typeface="Tahoma" panose="020B0604030504040204" pitchFamily="34" charset="0"/>
              </a:rPr>
              <a:t>self.y</a:t>
            </a:r>
            <a:r>
              <a:rPr lang="en-US" sz="2400" b="1" dirty="0">
                <a:solidFill>
                  <a:schemeClr val="tx1"/>
                </a:solidFill>
                <a:latin typeface="Tahoma" panose="020B0604030504040204" pitchFamily="34" charset="0"/>
              </a:rPr>
              <a:t> += </a:t>
            </a:r>
            <a:r>
              <a:rPr lang="en-US" sz="2400" b="1" dirty="0" err="1">
                <a:solidFill>
                  <a:schemeClr val="tx1"/>
                </a:solidFill>
                <a:latin typeface="Tahoma" panose="020B0604030504040204" pitchFamily="34" charset="0"/>
              </a:rPr>
              <a:t>dy</a:t>
            </a:r>
            <a:endParaRPr lang="en-US" sz="2400" b="1" dirty="0">
              <a:solidFill>
                <a:schemeClr val="tx1"/>
              </a:solidFill>
              <a:latin typeface="Tahoma" panose="020B0604030504040204" pitchFamily="34" charset="0"/>
            </a:endParaRPr>
          </a:p>
          <a:p>
            <a:pPr algn="l" rtl="0" hangingPunct="1">
              <a:lnSpc>
                <a:spcPct val="100000"/>
              </a:lnSpc>
            </a:pPr>
            <a:endParaRPr lang="en-US" sz="2400" b="1" dirty="0">
              <a:solidFill>
                <a:schemeClr val="accent4">
                  <a:lumMod val="75000"/>
                  <a:lumOff val="25000"/>
                </a:schemeClr>
              </a:solidFill>
              <a:latin typeface="Tahoma" panose="020B0604030504040204" pitchFamily="34" charset="0"/>
            </a:endParaRPr>
          </a:p>
          <a:p>
            <a:pPr algn="l" rtl="0" hangingPunct="1">
              <a:lnSpc>
                <a:spcPct val="100000"/>
              </a:lnSpc>
            </a:pPr>
            <a:r>
              <a:rPr lang="en-US" sz="2400" b="1" dirty="0">
                <a:solidFill>
                  <a:srgbClr val="009900"/>
                </a:solidFill>
                <a:latin typeface="Tahoma" panose="020B0604030504040204" pitchFamily="34" charset="0"/>
              </a:rPr>
              <a:t>#  main code     </a:t>
            </a:r>
          </a:p>
          <a:p>
            <a:pPr algn="l" rtl="0" hangingPunct="1">
              <a:lnSpc>
                <a:spcPct val="100000"/>
              </a:lnSpc>
            </a:pPr>
            <a:r>
              <a:rPr lang="en-US" sz="2400" b="1" dirty="0">
                <a:solidFill>
                  <a:schemeClr val="tx1"/>
                </a:solidFill>
                <a:latin typeface="Tahoma" panose="020B0604030504040204" pitchFamily="34" charset="0"/>
              </a:rPr>
              <a:t>p1 = Point( )</a:t>
            </a:r>
          </a:p>
          <a:p>
            <a:pPr algn="l" rtl="0" hangingPunct="1">
              <a:lnSpc>
                <a:spcPct val="100000"/>
              </a:lnSpc>
            </a:pPr>
            <a:r>
              <a:rPr lang="en-US" sz="2400" b="1" dirty="0">
                <a:solidFill>
                  <a:schemeClr val="tx1"/>
                </a:solidFill>
                <a:latin typeface="Tahoma" panose="020B0604030504040204" pitchFamily="34" charset="0"/>
              </a:rPr>
              <a:t>p1.x = 3</a:t>
            </a:r>
          </a:p>
          <a:p>
            <a:pPr algn="l" rtl="0" hangingPunct="1">
              <a:lnSpc>
                <a:spcPct val="100000"/>
              </a:lnSpc>
            </a:pPr>
            <a:r>
              <a:rPr lang="en-US" sz="2400" b="1" dirty="0">
                <a:solidFill>
                  <a:schemeClr val="tx1"/>
                </a:solidFill>
                <a:latin typeface="Tahoma" panose="020B0604030504040204" pitchFamily="34" charset="0"/>
              </a:rPr>
              <a:t>p2.x = -4</a:t>
            </a:r>
          </a:p>
          <a:p>
            <a:pPr algn="l" rtl="0" hangingPunct="1">
              <a:lnSpc>
                <a:spcPct val="100000"/>
              </a:lnSpc>
            </a:pPr>
            <a:endParaRPr lang="en-US" sz="2400" b="1" dirty="0">
              <a:solidFill>
                <a:schemeClr val="tx1"/>
              </a:solidFill>
              <a:latin typeface="Tahoma" panose="020B0604030504040204" pitchFamily="34" charset="0"/>
            </a:endParaRPr>
          </a:p>
          <a:p>
            <a:pPr algn="l" rtl="0" hangingPunct="1">
              <a:lnSpc>
                <a:spcPct val="100000"/>
              </a:lnSpc>
            </a:pPr>
            <a:r>
              <a:rPr lang="en-US" sz="2400" b="1" dirty="0">
                <a:solidFill>
                  <a:schemeClr val="tx1"/>
                </a:solidFill>
                <a:latin typeface="Tahoma" panose="020B0604030504040204" pitchFamily="34" charset="0"/>
              </a:rPr>
              <a:t>print(p1.x)</a:t>
            </a:r>
          </a:p>
        </p:txBody>
      </p:sp>
      <p:sp>
        <p:nvSpPr>
          <p:cNvPr id="24581" name="AutoShape 5"/>
          <p:cNvSpPr>
            <a:spLocks/>
          </p:cNvSpPr>
          <p:nvPr/>
        </p:nvSpPr>
        <p:spPr bwMode="auto">
          <a:xfrm>
            <a:off x="6834414" y="4609921"/>
            <a:ext cx="228600" cy="762000"/>
          </a:xfrm>
          <a:prstGeom prst="leftBrace">
            <a:avLst>
              <a:gd name="adj1" fmla="val 27778"/>
              <a:gd name="adj2" fmla="val 50000"/>
            </a:avLst>
          </a:prstGeom>
          <a:noFill/>
          <a:ln w="38160" cap="flat">
            <a:solidFill>
              <a:srgbClr val="3333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 rot="21368146">
            <a:off x="4995571" y="4614294"/>
            <a:ext cx="1839913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>
            <a:spAutoFit/>
          </a:bodyPr>
          <a:lstStyle>
            <a:lvl1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 rtl="0" hangingPunct="1">
              <a:lnSpc>
                <a:spcPct val="100000"/>
              </a:lnSpc>
            </a:pPr>
            <a:r>
              <a:rPr lang="en-US" sz="1400" b="1" dirty="0">
                <a:latin typeface="Tahoma" panose="020B0604030504040204" pitchFamily="34" charset="0"/>
              </a:rPr>
              <a:t>Can be shortened</a:t>
            </a:r>
          </a:p>
          <a:p>
            <a:pPr algn="l" rtl="0" hangingPunct="1">
              <a:lnSpc>
                <a:spcPct val="100000"/>
              </a:lnSpc>
            </a:pPr>
            <a:endParaRPr lang="en-US" sz="1400" b="1" dirty="0">
              <a:latin typeface="Tahoma" panose="020B0604030504040204" pitchFamily="34" charset="0"/>
            </a:endParaRPr>
          </a:p>
          <a:p>
            <a:pPr algn="l" rtl="0" hangingPunct="1">
              <a:lnSpc>
                <a:spcPct val="100000"/>
              </a:lnSpc>
            </a:pPr>
            <a:r>
              <a:rPr lang="en-US" sz="1400" b="1" dirty="0">
                <a:latin typeface="Tahoma" panose="020B0604030504040204" pitchFamily="34" charset="0"/>
              </a:rPr>
              <a:t>and replaced to be</a:t>
            </a:r>
          </a:p>
        </p:txBody>
      </p:sp>
      <p:cxnSp>
        <p:nvCxnSpPr>
          <p:cNvPr id="11" name="Straight Arrow Connector 10"/>
          <p:cNvCxnSpPr/>
          <p:nvPr/>
        </p:nvCxnSpPr>
        <p:spPr bwMode="auto">
          <a:xfrm flipH="1">
            <a:off x="4054930" y="4909164"/>
            <a:ext cx="2438400" cy="122238"/>
          </a:xfrm>
          <a:prstGeom prst="straightConnector1">
            <a:avLst/>
          </a:prstGeom>
          <a:solidFill>
            <a:srgbClr val="00B8FF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Straight Arrow Connector 13"/>
          <p:cNvCxnSpPr/>
          <p:nvPr/>
        </p:nvCxnSpPr>
        <p:spPr bwMode="auto">
          <a:xfrm flipV="1">
            <a:off x="7086600" y="4661855"/>
            <a:ext cx="1600200" cy="762000"/>
          </a:xfrm>
          <a:prstGeom prst="straightConnector1">
            <a:avLst/>
          </a:prstGeom>
          <a:solidFill>
            <a:srgbClr val="00B8FF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Straight Arrow Connector 16"/>
          <p:cNvCxnSpPr/>
          <p:nvPr/>
        </p:nvCxnSpPr>
        <p:spPr bwMode="auto">
          <a:xfrm flipH="1" flipV="1">
            <a:off x="7200900" y="4643712"/>
            <a:ext cx="1143000" cy="762000"/>
          </a:xfrm>
          <a:prstGeom prst="straightConnector1">
            <a:avLst/>
          </a:prstGeom>
          <a:solidFill>
            <a:srgbClr val="00B8FF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2286000" y="152400"/>
            <a:ext cx="7772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rtl="0" hangingPunct="1">
              <a:lnSpc>
                <a:spcPct val="100000"/>
              </a:lnSpc>
            </a:pPr>
            <a:r>
              <a:rPr lang="en-US" sz="4000" b="1" dirty="0">
                <a:solidFill>
                  <a:schemeClr val="bg1"/>
                </a:solidFill>
                <a:latin typeface="Tahoma" panose="020B0604030504040204" pitchFamily="34" charset="0"/>
              </a:rPr>
              <a:t>Constructing Objects</a:t>
            </a: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7981950" y="6356351"/>
            <a:ext cx="20574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 rtl="0" hangingPunct="1">
              <a:lnSpc>
                <a:spcPct val="100000"/>
              </a:lnSpc>
            </a:pPr>
            <a:fld id="{9420D3E9-38BC-472D-8F55-85FDED97808F}" type="slidenum">
              <a:rPr lang="en-US"/>
              <a:pPr algn="l" rtl="0" hangingPunct="1">
                <a:lnSpc>
                  <a:spcPct val="100000"/>
                </a:lnSpc>
              </a:pPr>
              <a:t>22</a:t>
            </a:fld>
            <a:endParaRPr lang="en-US"/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4210050" y="234315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1793875" y="1393825"/>
            <a:ext cx="8610600" cy="8331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ts val="1125"/>
              </a:spcBef>
            </a:pPr>
            <a:r>
              <a:rPr lang="en-US" sz="2400" dirty="0"/>
              <a:t>The effect of constructing a point object using Point(5,7) is shown below: </a:t>
            </a: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4324350" y="22860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1524000" y="27432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1524000" y="29718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356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4174233"/>
              </p:ext>
            </p:extLst>
          </p:nvPr>
        </p:nvGraphicFramePr>
        <p:xfrm>
          <a:off x="1463676" y="3268664"/>
          <a:ext cx="9294813" cy="219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3" imgW="4343400" imgH="914400" progId="Word.Picture.8">
                  <p:embed/>
                </p:oleObj>
              </mc:Choice>
              <mc:Fallback>
                <p:oleObj name="Picture" r:id="rId3" imgW="4343400" imgH="914400" progId="Word.Picture.8">
                  <p:embed/>
                  <p:pic>
                    <p:nvPicPr>
                      <p:cNvPr id="2356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3676" y="3268664"/>
                        <a:ext cx="9294813" cy="2193925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0" name="Rectangle 69">
            <a:extLst>
              <a:ext uri="{FF2B5EF4-FFF2-40B4-BE49-F238E27FC236}">
                <a16:creationId xmlns:a16="http://schemas.microsoft.com/office/drawing/2014/main" id="{458C1BCA-247F-4480-B78C-924FEBA5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Freeform: Shape 71">
            <a:extLst>
              <a:ext uri="{FF2B5EF4-FFF2-40B4-BE49-F238E27FC236}">
                <a16:creationId xmlns:a16="http://schemas.microsoft.com/office/drawing/2014/main" id="{E1A4C6A2-F740-4EA3-AB34-6C5A7A6419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4762" y="6137"/>
            <a:ext cx="6067238" cy="6858000"/>
          </a:xfrm>
          <a:custGeom>
            <a:avLst/>
            <a:gdLst>
              <a:gd name="connsiteX0" fmla="*/ 1619628 w 6067238"/>
              <a:gd name="connsiteY0" fmla="*/ 0 h 6858000"/>
              <a:gd name="connsiteX1" fmla="*/ 6067238 w 6067238"/>
              <a:gd name="connsiteY1" fmla="*/ 0 h 6858000"/>
              <a:gd name="connsiteX2" fmla="*/ 6067238 w 6067238"/>
              <a:gd name="connsiteY2" fmla="*/ 6858000 h 6858000"/>
              <a:gd name="connsiteX3" fmla="*/ 1619627 w 6067238"/>
              <a:gd name="connsiteY3" fmla="*/ 6858000 h 6858000"/>
              <a:gd name="connsiteX4" fmla="*/ 1615622 w 6067238"/>
              <a:gd name="connsiteY4" fmla="*/ 6854853 h 6858000"/>
              <a:gd name="connsiteX5" fmla="*/ 0 w 6067238"/>
              <a:gd name="connsiteY5" fmla="*/ 3429000 h 6858000"/>
              <a:gd name="connsiteX6" fmla="*/ 1615622 w 6067238"/>
              <a:gd name="connsiteY6" fmla="*/ 314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67238" h="6858000">
                <a:moveTo>
                  <a:pt x="1619628" y="0"/>
                </a:moveTo>
                <a:lnTo>
                  <a:pt x="6067238" y="0"/>
                </a:lnTo>
                <a:lnTo>
                  <a:pt x="6067238" y="6858000"/>
                </a:lnTo>
                <a:lnTo>
                  <a:pt x="1619627" y="6858000"/>
                </a:lnTo>
                <a:lnTo>
                  <a:pt x="1615622" y="6854853"/>
                </a:lnTo>
                <a:cubicBezTo>
                  <a:pt x="628921" y="6040555"/>
                  <a:pt x="0" y="4808224"/>
                  <a:pt x="0" y="3429000"/>
                </a:cubicBezTo>
                <a:cubicBezTo>
                  <a:pt x="0" y="2049777"/>
                  <a:pt x="628921" y="817446"/>
                  <a:pt x="1615622" y="3148"/>
                </a:cubicBezTo>
                <a:close/>
              </a:path>
            </a:pathLst>
          </a:cu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4" name="Freeform: Shape 73">
            <a:extLst>
              <a:ext uri="{FF2B5EF4-FFF2-40B4-BE49-F238E27FC236}">
                <a16:creationId xmlns:a16="http://schemas.microsoft.com/office/drawing/2014/main" id="{9C6A5528-4F9B-4B2D-8D1F-0C69B26FE7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75957" y="0"/>
            <a:ext cx="2472664" cy="6858000"/>
          </a:xfrm>
          <a:custGeom>
            <a:avLst/>
            <a:gdLst>
              <a:gd name="connsiteX0" fmla="*/ 1056708 w 2472664"/>
              <a:gd name="connsiteY0" fmla="*/ 0 h 6858000"/>
              <a:gd name="connsiteX1" fmla="*/ 2472664 w 2472664"/>
              <a:gd name="connsiteY1" fmla="*/ 0 h 6858000"/>
              <a:gd name="connsiteX2" fmla="*/ 2400427 w 2472664"/>
              <a:gd name="connsiteY2" fmla="*/ 75768 h 6858000"/>
              <a:gd name="connsiteX3" fmla="*/ 1104861 w 2472664"/>
              <a:gd name="connsiteY3" fmla="*/ 3429000 h 6858000"/>
              <a:gd name="connsiteX4" fmla="*/ 2400427 w 2472664"/>
              <a:gd name="connsiteY4" fmla="*/ 6782233 h 6858000"/>
              <a:gd name="connsiteX5" fmla="*/ 2472664 w 2472664"/>
              <a:gd name="connsiteY5" fmla="*/ 6858000 h 6858000"/>
              <a:gd name="connsiteX6" fmla="*/ 1056708 w 2472664"/>
              <a:gd name="connsiteY6" fmla="*/ 6858000 h 6858000"/>
              <a:gd name="connsiteX7" fmla="*/ 1040416 w 2472664"/>
              <a:gd name="connsiteY7" fmla="*/ 6835090 h 6858000"/>
              <a:gd name="connsiteX8" fmla="*/ 0 w 2472664"/>
              <a:gd name="connsiteY8" fmla="*/ 3429000 h 6858000"/>
              <a:gd name="connsiteX9" fmla="*/ 1040416 w 2472664"/>
              <a:gd name="connsiteY9" fmla="*/ 2291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72664" h="6858000">
                <a:moveTo>
                  <a:pt x="1056708" y="0"/>
                </a:moveTo>
                <a:lnTo>
                  <a:pt x="2472664" y="0"/>
                </a:lnTo>
                <a:lnTo>
                  <a:pt x="2400427" y="75768"/>
                </a:lnTo>
                <a:cubicBezTo>
                  <a:pt x="1595469" y="961418"/>
                  <a:pt x="1104861" y="2137915"/>
                  <a:pt x="1104861" y="3429000"/>
                </a:cubicBezTo>
                <a:cubicBezTo>
                  <a:pt x="1104861" y="4720086"/>
                  <a:pt x="1595469" y="5896583"/>
                  <a:pt x="2400427" y="6782233"/>
                </a:cubicBezTo>
                <a:lnTo>
                  <a:pt x="2472664" y="6858000"/>
                </a:lnTo>
                <a:lnTo>
                  <a:pt x="1056708" y="6858000"/>
                </a:lnTo>
                <a:lnTo>
                  <a:pt x="1040416" y="6835090"/>
                </a:lnTo>
                <a:cubicBezTo>
                  <a:pt x="383551" y="5862802"/>
                  <a:pt x="0" y="4690693"/>
                  <a:pt x="0" y="3429000"/>
                </a:cubicBezTo>
                <a:cubicBezTo>
                  <a:pt x="0" y="2167308"/>
                  <a:pt x="383551" y="995199"/>
                  <a:pt x="1040416" y="22911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1463040" y="764275"/>
            <a:ext cx="4228494" cy="53294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Two different ways to call </a:t>
            </a:r>
            <a:r>
              <a:rPr lang="en-US" sz="62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Methods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in object</a:t>
            </a:r>
          </a:p>
        </p:txBody>
      </p:sp>
      <p:sp>
        <p:nvSpPr>
          <p:cNvPr id="76" name="Freeform: Shape 75">
            <a:extLst>
              <a:ext uri="{FF2B5EF4-FFF2-40B4-BE49-F238E27FC236}">
                <a16:creationId xmlns:a16="http://schemas.microsoft.com/office/drawing/2014/main" id="{FC1F7A61-83BA-4E3D-8E8D-4FCFDDE123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703038" y="1992863"/>
            <a:ext cx="1488962" cy="2872274"/>
          </a:xfrm>
          <a:custGeom>
            <a:avLst/>
            <a:gdLst>
              <a:gd name="connsiteX0" fmla="*/ 1436137 w 1488962"/>
              <a:gd name="connsiteY0" fmla="*/ 0 h 2872274"/>
              <a:gd name="connsiteX1" fmla="*/ 1488962 w 1488962"/>
              <a:gd name="connsiteY1" fmla="*/ 2668 h 2872274"/>
              <a:gd name="connsiteX2" fmla="*/ 1488962 w 1488962"/>
              <a:gd name="connsiteY2" fmla="*/ 2869607 h 2872274"/>
              <a:gd name="connsiteX3" fmla="*/ 1436137 w 1488962"/>
              <a:gd name="connsiteY3" fmla="*/ 2872274 h 2872274"/>
              <a:gd name="connsiteX4" fmla="*/ 0 w 1488962"/>
              <a:gd name="connsiteY4" fmla="*/ 1436137 h 2872274"/>
              <a:gd name="connsiteX5" fmla="*/ 1436137 w 1488962"/>
              <a:gd name="connsiteY5" fmla="*/ 0 h 2872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8962" h="2872274">
                <a:moveTo>
                  <a:pt x="1436137" y="0"/>
                </a:moveTo>
                <a:lnTo>
                  <a:pt x="1488962" y="2668"/>
                </a:lnTo>
                <a:lnTo>
                  <a:pt x="1488962" y="2869607"/>
                </a:lnTo>
                <a:lnTo>
                  <a:pt x="1436137" y="2872274"/>
                </a:lnTo>
                <a:cubicBezTo>
                  <a:pt x="642980" y="2872274"/>
                  <a:pt x="0" y="2229294"/>
                  <a:pt x="0" y="1436137"/>
                </a:cubicBezTo>
                <a:cubicBezTo>
                  <a:pt x="0" y="642980"/>
                  <a:pt x="642980" y="0"/>
                  <a:pt x="1436137" y="0"/>
                </a:cubicBezTo>
                <a:close/>
              </a:path>
            </a:pathLst>
          </a:custGeom>
          <a:solidFill>
            <a:schemeClr val="accent6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1524000" y="-152400"/>
            <a:ext cx="5105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rtl="0" hangingPunct="1">
              <a:lnSpc>
                <a:spcPct val="100000"/>
              </a:lnSpc>
            </a:pPr>
            <a:r>
              <a:rPr lang="en-US" sz="4000" b="1" dirty="0">
                <a:solidFill>
                  <a:schemeClr val="bg1"/>
                </a:solidFill>
                <a:latin typeface="Tahoma" panose="020B0604030504040204" pitchFamily="34" charset="0"/>
              </a:rPr>
              <a:t>Calling Methods</a:t>
            </a:r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1524000" y="914400"/>
            <a:ext cx="5867400" cy="59436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557213" indent="-555625">
              <a:tabLst>
                <a:tab pos="1466850" algn="l"/>
                <a:tab pos="2381250" algn="l"/>
                <a:tab pos="3295650" algn="l"/>
                <a:tab pos="4210050" algn="l"/>
                <a:tab pos="5124450" algn="l"/>
                <a:tab pos="6038850" algn="l"/>
                <a:tab pos="6953250" algn="l"/>
                <a:tab pos="7867650" algn="l"/>
                <a:tab pos="8782050" algn="l"/>
                <a:tab pos="9696450" algn="l"/>
                <a:tab pos="106108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marL="1173163" indent="-498475">
              <a:tabLst>
                <a:tab pos="1466850" algn="l"/>
                <a:tab pos="2381250" algn="l"/>
                <a:tab pos="3295650" algn="l"/>
                <a:tab pos="4210050" algn="l"/>
                <a:tab pos="5124450" algn="l"/>
                <a:tab pos="6038850" algn="l"/>
                <a:tab pos="6953250" algn="l"/>
                <a:tab pos="7867650" algn="l"/>
                <a:tab pos="8782050" algn="l"/>
                <a:tab pos="9696450" algn="l"/>
                <a:tab pos="106108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1466850" algn="l"/>
                <a:tab pos="2381250" algn="l"/>
                <a:tab pos="3295650" algn="l"/>
                <a:tab pos="4210050" algn="l"/>
                <a:tab pos="5124450" algn="l"/>
                <a:tab pos="6038850" algn="l"/>
                <a:tab pos="6953250" algn="l"/>
                <a:tab pos="7867650" algn="l"/>
                <a:tab pos="8782050" algn="l"/>
                <a:tab pos="9696450" algn="l"/>
                <a:tab pos="106108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1466850" algn="l"/>
                <a:tab pos="2381250" algn="l"/>
                <a:tab pos="3295650" algn="l"/>
                <a:tab pos="4210050" algn="l"/>
                <a:tab pos="5124450" algn="l"/>
                <a:tab pos="6038850" algn="l"/>
                <a:tab pos="6953250" algn="l"/>
                <a:tab pos="7867650" algn="l"/>
                <a:tab pos="8782050" algn="l"/>
                <a:tab pos="9696450" algn="l"/>
                <a:tab pos="106108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1466850" algn="l"/>
                <a:tab pos="2381250" algn="l"/>
                <a:tab pos="3295650" algn="l"/>
                <a:tab pos="4210050" algn="l"/>
                <a:tab pos="5124450" algn="l"/>
                <a:tab pos="6038850" algn="l"/>
                <a:tab pos="6953250" algn="l"/>
                <a:tab pos="7867650" algn="l"/>
                <a:tab pos="8782050" algn="l"/>
                <a:tab pos="9696450" algn="l"/>
                <a:tab pos="106108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466850" algn="l"/>
                <a:tab pos="2381250" algn="l"/>
                <a:tab pos="3295650" algn="l"/>
                <a:tab pos="4210050" algn="l"/>
                <a:tab pos="5124450" algn="l"/>
                <a:tab pos="6038850" algn="l"/>
                <a:tab pos="6953250" algn="l"/>
                <a:tab pos="7867650" algn="l"/>
                <a:tab pos="8782050" algn="l"/>
                <a:tab pos="9696450" algn="l"/>
                <a:tab pos="106108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466850" algn="l"/>
                <a:tab pos="2381250" algn="l"/>
                <a:tab pos="3295650" algn="l"/>
                <a:tab pos="4210050" algn="l"/>
                <a:tab pos="5124450" algn="l"/>
                <a:tab pos="6038850" algn="l"/>
                <a:tab pos="6953250" algn="l"/>
                <a:tab pos="7867650" algn="l"/>
                <a:tab pos="8782050" algn="l"/>
                <a:tab pos="9696450" algn="l"/>
                <a:tab pos="106108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466850" algn="l"/>
                <a:tab pos="2381250" algn="l"/>
                <a:tab pos="3295650" algn="l"/>
                <a:tab pos="4210050" algn="l"/>
                <a:tab pos="5124450" algn="l"/>
                <a:tab pos="6038850" algn="l"/>
                <a:tab pos="6953250" algn="l"/>
                <a:tab pos="7867650" algn="l"/>
                <a:tab pos="8782050" algn="l"/>
                <a:tab pos="9696450" algn="l"/>
                <a:tab pos="106108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466850" algn="l"/>
                <a:tab pos="2381250" algn="l"/>
                <a:tab pos="3295650" algn="l"/>
                <a:tab pos="4210050" algn="l"/>
                <a:tab pos="5124450" algn="l"/>
                <a:tab pos="6038850" algn="l"/>
                <a:tab pos="6953250" algn="l"/>
                <a:tab pos="7867650" algn="l"/>
                <a:tab pos="8782050" algn="l"/>
                <a:tab pos="9696450" algn="l"/>
                <a:tab pos="106108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ts val="600"/>
              </a:spcBef>
              <a:buFont typeface="Tahoma" panose="020B0604030504040204" pitchFamily="34" charset="0"/>
              <a:buChar char="•"/>
            </a:pPr>
            <a:r>
              <a:rPr lang="en-US" sz="2000" dirty="0">
                <a:latin typeface="Tahoma" panose="020B0604030504040204" pitchFamily="34" charset="0"/>
              </a:rPr>
              <a:t>A client can call the methods of an object in </a:t>
            </a:r>
            <a:r>
              <a:rPr lang="en-US" sz="2000" b="1" dirty="0">
                <a:latin typeface="Tahoma" panose="020B0604030504040204" pitchFamily="34" charset="0"/>
              </a:rPr>
              <a:t>two ways</a:t>
            </a:r>
            <a:r>
              <a:rPr lang="en-US" sz="2000" dirty="0">
                <a:latin typeface="Tahoma" panose="020B0604030504040204" pitchFamily="34" charset="0"/>
              </a:rPr>
              <a:t>:</a:t>
            </a:r>
          </a:p>
          <a:p>
            <a:pPr lvl="1">
              <a:spcBef>
                <a:spcPts val="550"/>
              </a:spcBef>
              <a:buFont typeface="Tahoma" panose="020B0604030504040204" pitchFamily="34" charset="0"/>
              <a:buChar char="–"/>
            </a:pPr>
            <a:r>
              <a:rPr lang="en-US" sz="2000" dirty="0">
                <a:latin typeface="Tahoma" panose="020B0604030504040204" pitchFamily="34" charset="0"/>
              </a:rPr>
              <a:t>(the value of </a:t>
            </a:r>
            <a:r>
              <a:rPr lang="en-US" sz="2000" dirty="0">
                <a:latin typeface="Courier New" panose="02070309020205020404" pitchFamily="49" charset="0"/>
              </a:rPr>
              <a:t>self</a:t>
            </a:r>
            <a:r>
              <a:rPr lang="en-US" sz="2000" dirty="0">
                <a:latin typeface="Tahoma" panose="020B0604030504040204" pitchFamily="34" charset="0"/>
              </a:rPr>
              <a:t> can be an implicit or explicit parameter)</a:t>
            </a:r>
          </a:p>
          <a:p>
            <a:pPr marL="741363" indent="-282575">
              <a:spcBef>
                <a:spcPts val="550"/>
              </a:spcBef>
            </a:pPr>
            <a:endParaRPr lang="en-US" sz="2000" dirty="0">
              <a:latin typeface="Tahoma" panose="020B0604030504040204" pitchFamily="34" charset="0"/>
            </a:endParaRPr>
          </a:p>
          <a:p>
            <a:pPr marL="342900" indent="-339725">
              <a:spcBef>
                <a:spcPts val="600"/>
              </a:spcBef>
              <a:tabLst>
                <a:tab pos="857250" algn="l"/>
                <a:tab pos="2381250" algn="l"/>
                <a:tab pos="3295650" algn="l"/>
                <a:tab pos="4210050" algn="l"/>
                <a:tab pos="5124450" algn="l"/>
                <a:tab pos="6038850" algn="l"/>
                <a:tab pos="6953250" algn="l"/>
                <a:tab pos="7867650" algn="l"/>
                <a:tab pos="8782050" algn="l"/>
                <a:tab pos="9696450" algn="l"/>
                <a:tab pos="10610850" algn="l"/>
              </a:tabLst>
            </a:pPr>
            <a:r>
              <a:rPr lang="en-US" sz="2000" dirty="0">
                <a:latin typeface="Courier New" panose="02070309020205020404" pitchFamily="49" charset="0"/>
              </a:rPr>
              <a:t>	</a:t>
            </a:r>
            <a:r>
              <a:rPr lang="en-US" sz="2000" dirty="0">
                <a:latin typeface="Tahoma" panose="020B0604030504040204" pitchFamily="34" charset="0"/>
              </a:rPr>
              <a:t>1)</a:t>
            </a:r>
            <a:r>
              <a:rPr lang="ar-JO" sz="2000" dirty="0">
                <a:latin typeface="Courier New" panose="02070309020205020404" pitchFamily="49" charset="0"/>
              </a:rPr>
              <a:t>	</a:t>
            </a:r>
            <a:r>
              <a:rPr lang="en-US" sz="2000" b="1" dirty="0" err="1">
                <a:latin typeface="Tahoma" panose="020B0604030504040204" pitchFamily="34" charset="0"/>
              </a:rPr>
              <a:t>object</a:t>
            </a:r>
            <a:r>
              <a:rPr lang="en-US" sz="2000" dirty="0" err="1">
                <a:latin typeface="Courier New" panose="02070309020205020404" pitchFamily="49" charset="0"/>
              </a:rPr>
              <a:t>.</a:t>
            </a:r>
            <a:r>
              <a:rPr lang="en-US" sz="2000" b="1" dirty="0" err="1">
                <a:latin typeface="Tahoma" panose="020B0604030504040204" pitchFamily="34" charset="0"/>
              </a:rPr>
              <a:t>method</a:t>
            </a:r>
            <a:r>
              <a:rPr lang="en-US" sz="2000" dirty="0">
                <a:latin typeface="Courier New" panose="02070309020205020404" pitchFamily="49" charset="0"/>
              </a:rPr>
              <a:t>(</a:t>
            </a:r>
            <a:r>
              <a:rPr lang="en-US" sz="2000" b="1" dirty="0">
                <a:latin typeface="Tahoma" panose="020B0604030504040204" pitchFamily="34" charset="0"/>
              </a:rPr>
              <a:t>parameters</a:t>
            </a:r>
            <a:r>
              <a:rPr lang="en-US" sz="2000" dirty="0">
                <a:latin typeface="Courier New" panose="02070309020205020404" pitchFamily="49" charset="0"/>
              </a:rPr>
              <a:t>)</a:t>
            </a:r>
          </a:p>
          <a:p>
            <a:pPr marL="342900" indent="-339725">
              <a:spcBef>
                <a:spcPts val="600"/>
              </a:spcBef>
            </a:pPr>
            <a:r>
              <a:rPr lang="en-US" sz="2000" dirty="0">
                <a:latin typeface="Tahoma" panose="020B0604030504040204" pitchFamily="34" charset="0"/>
              </a:rPr>
              <a:t>	 or</a:t>
            </a:r>
          </a:p>
          <a:p>
            <a:pPr marL="342900" indent="-339725">
              <a:spcBef>
                <a:spcPts val="600"/>
              </a:spcBef>
              <a:tabLst>
                <a:tab pos="857250" algn="l"/>
                <a:tab pos="2381250" algn="l"/>
                <a:tab pos="3295650" algn="l"/>
                <a:tab pos="4210050" algn="l"/>
                <a:tab pos="5124450" algn="l"/>
                <a:tab pos="6038850" algn="l"/>
                <a:tab pos="6953250" algn="l"/>
                <a:tab pos="7867650" algn="l"/>
                <a:tab pos="8782050" algn="l"/>
                <a:tab pos="9696450" algn="l"/>
                <a:tab pos="10610850" algn="l"/>
              </a:tabLst>
            </a:pPr>
            <a:r>
              <a:rPr lang="en-US" sz="2000" dirty="0">
                <a:latin typeface="Courier New" panose="02070309020205020404" pitchFamily="49" charset="0"/>
              </a:rPr>
              <a:t>	</a:t>
            </a:r>
            <a:r>
              <a:rPr lang="en-US" sz="2000" dirty="0">
                <a:latin typeface="Tahoma" panose="020B0604030504040204" pitchFamily="34" charset="0"/>
              </a:rPr>
              <a:t>2)</a:t>
            </a:r>
            <a:r>
              <a:rPr lang="en-US" sz="2000" dirty="0">
                <a:latin typeface="Courier New" panose="02070309020205020404" pitchFamily="49" charset="0"/>
              </a:rPr>
              <a:t>	</a:t>
            </a:r>
            <a:r>
              <a:rPr lang="en-US" sz="2000" b="1" dirty="0" err="1">
                <a:latin typeface="Tahoma" panose="020B0604030504040204" pitchFamily="34" charset="0"/>
              </a:rPr>
              <a:t>Class</a:t>
            </a:r>
            <a:r>
              <a:rPr lang="en-US" sz="2000" dirty="0" err="1">
                <a:latin typeface="Courier New" panose="02070309020205020404" pitchFamily="49" charset="0"/>
              </a:rPr>
              <a:t>.</a:t>
            </a:r>
            <a:r>
              <a:rPr lang="en-US" sz="2000" b="1" dirty="0" err="1">
                <a:latin typeface="Tahoma" panose="020B0604030504040204" pitchFamily="34" charset="0"/>
              </a:rPr>
              <a:t>method</a:t>
            </a:r>
            <a:r>
              <a:rPr lang="en-US" sz="2000" dirty="0">
                <a:latin typeface="Courier New" panose="02070309020205020404" pitchFamily="49" charset="0"/>
              </a:rPr>
              <a:t>(</a:t>
            </a:r>
            <a:r>
              <a:rPr lang="en-US" sz="2000" b="1" dirty="0">
                <a:latin typeface="Tahoma" panose="020B0604030504040204" pitchFamily="34" charset="0"/>
              </a:rPr>
              <a:t>object</a:t>
            </a:r>
            <a:r>
              <a:rPr lang="en-US" sz="2000" dirty="0">
                <a:latin typeface="Courier New" panose="02070309020205020404" pitchFamily="49" charset="0"/>
              </a:rPr>
              <a:t>,</a:t>
            </a:r>
            <a:r>
              <a:rPr lang="en-US" sz="1100" dirty="0">
                <a:latin typeface="Courier New" panose="02070309020205020404" pitchFamily="49" charset="0"/>
              </a:rPr>
              <a:t> </a:t>
            </a:r>
            <a:r>
              <a:rPr lang="en-US" sz="2000" b="1" dirty="0">
                <a:latin typeface="Tahoma" panose="020B0604030504040204" pitchFamily="34" charset="0"/>
              </a:rPr>
              <a:t>parameters</a:t>
            </a:r>
            <a:r>
              <a:rPr lang="en-US" sz="2000" dirty="0">
                <a:latin typeface="Courier New" panose="02070309020205020404" pitchFamily="49" charset="0"/>
              </a:rPr>
              <a:t>)</a:t>
            </a:r>
          </a:p>
          <a:p>
            <a:pPr marL="342900" indent="-339725">
              <a:spcBef>
                <a:spcPts val="600"/>
              </a:spcBef>
            </a:pPr>
            <a:endParaRPr lang="en-US" sz="2400" dirty="0">
              <a:latin typeface="Courier New" panose="02070309020205020404" pitchFamily="49" charset="0"/>
            </a:endParaRPr>
          </a:p>
          <a:p>
            <a:pPr marL="342900" indent="-339725">
              <a:spcBef>
                <a:spcPts val="600"/>
              </a:spcBef>
            </a:pPr>
            <a:endParaRPr lang="en-US" sz="2400" dirty="0">
              <a:latin typeface="Courier New" panose="02070309020205020404" pitchFamily="49" charset="0"/>
            </a:endParaRPr>
          </a:p>
          <a:p>
            <a:pPr>
              <a:spcBef>
                <a:spcPts val="600"/>
              </a:spcBef>
              <a:buFont typeface="Tahoma" panose="020B0604030504040204" pitchFamily="34" charset="0"/>
              <a:buChar char="•"/>
            </a:pPr>
            <a:r>
              <a:rPr lang="en-US" sz="2400" dirty="0">
                <a:latin typeface="Tahoma" panose="020B0604030504040204" pitchFamily="34" charset="0"/>
              </a:rPr>
              <a:t>Example:</a:t>
            </a:r>
          </a:p>
          <a:p>
            <a:pPr marL="741363" indent="-280988">
              <a:lnSpc>
                <a:spcPct val="80000"/>
              </a:lnSpc>
              <a:spcBef>
                <a:spcPts val="550"/>
              </a:spcBef>
            </a:pPr>
            <a:r>
              <a:rPr lang="en-US" sz="2200" dirty="0">
                <a:latin typeface="Courier New" panose="02070309020205020404" pitchFamily="49" charset="0"/>
              </a:rPr>
              <a:t>p1 = Point(3, -4) </a:t>
            </a:r>
            <a:r>
              <a:rPr lang="en-US" b="1" dirty="0">
                <a:solidFill>
                  <a:srgbClr val="009900"/>
                </a:solidFill>
              </a:rPr>
              <a:t>#</a:t>
            </a:r>
            <a:r>
              <a:rPr lang="en-US" b="1" dirty="0">
                <a:solidFill>
                  <a:srgbClr val="009900"/>
                </a:solidFill>
                <a:latin typeface="Wingdings" panose="05000000000000000000" pitchFamily="2" charset="2"/>
              </a:rPr>
              <a:t></a:t>
            </a:r>
            <a:r>
              <a:rPr lang="en-US" b="1" dirty="0">
                <a:solidFill>
                  <a:srgbClr val="009900"/>
                </a:solidFill>
              </a:rPr>
              <a:t> create object</a:t>
            </a:r>
          </a:p>
          <a:p>
            <a:pPr marL="741363" indent="-280988">
              <a:lnSpc>
                <a:spcPct val="80000"/>
              </a:lnSpc>
              <a:spcBef>
                <a:spcPts val="550"/>
              </a:spcBef>
            </a:pPr>
            <a:r>
              <a:rPr lang="en-US" sz="2200" b="1" dirty="0">
                <a:latin typeface="Courier New" panose="02070309020205020404" pitchFamily="49" charset="0"/>
              </a:rPr>
              <a:t>p1.translate</a:t>
            </a:r>
            <a:r>
              <a:rPr lang="en-US" sz="2200" dirty="0">
                <a:latin typeface="Courier New" panose="02070309020205020404" pitchFamily="49" charset="0"/>
              </a:rPr>
              <a:t>(1, 5)</a:t>
            </a:r>
          </a:p>
          <a:p>
            <a:pPr marL="741363" indent="-280988">
              <a:lnSpc>
                <a:spcPct val="80000"/>
              </a:lnSpc>
              <a:spcBef>
                <a:spcPts val="550"/>
              </a:spcBef>
            </a:pPr>
            <a:r>
              <a:rPr lang="en-US" sz="2200" b="1" dirty="0" err="1">
                <a:latin typeface="Courier New" panose="02070309020205020404" pitchFamily="49" charset="0"/>
              </a:rPr>
              <a:t>Point.translate</a:t>
            </a:r>
            <a:r>
              <a:rPr lang="en-US" sz="2200" dirty="0">
                <a:latin typeface="Courier New" panose="02070309020205020404" pitchFamily="49" charset="0"/>
              </a:rPr>
              <a:t>(</a:t>
            </a:r>
            <a:r>
              <a:rPr lang="en-US" sz="2200" b="1" dirty="0">
                <a:latin typeface="Courier New" panose="02070309020205020404" pitchFamily="49" charset="0"/>
              </a:rPr>
              <a:t>p1</a:t>
            </a:r>
            <a:r>
              <a:rPr lang="en-US" sz="2200" dirty="0">
                <a:latin typeface="Courier New" panose="02070309020205020404" pitchFamily="49" charset="0"/>
              </a:rPr>
              <a:t>, 1, 5)</a:t>
            </a:r>
          </a:p>
          <a:p>
            <a:pPr marL="741363" indent="-280988">
              <a:lnSpc>
                <a:spcPct val="80000"/>
              </a:lnSpc>
              <a:spcBef>
                <a:spcPts val="550"/>
              </a:spcBef>
            </a:pPr>
            <a:endParaRPr lang="en-US" sz="2200" dirty="0">
              <a:latin typeface="Courier New" panose="02070309020205020404" pitchFamily="49" charset="0"/>
            </a:endParaRPr>
          </a:p>
          <a:p>
            <a:pPr marL="741363" indent="-280988">
              <a:lnSpc>
                <a:spcPct val="80000"/>
              </a:lnSpc>
              <a:spcBef>
                <a:spcPts val="550"/>
              </a:spcBef>
            </a:pPr>
            <a:endParaRPr lang="en-US" sz="2200" dirty="0">
              <a:latin typeface="Courier New" panose="02070309020205020404" pitchFamily="49" charset="0"/>
            </a:endParaRPr>
          </a:p>
          <a:p>
            <a:pPr marL="741363" indent="-280988">
              <a:lnSpc>
                <a:spcPct val="80000"/>
              </a:lnSpc>
              <a:spcBef>
                <a:spcPts val="550"/>
              </a:spcBef>
            </a:pPr>
            <a:endParaRPr lang="en-US" sz="2200" dirty="0">
              <a:latin typeface="Courier New" panose="02070309020205020404" pitchFamily="49" charset="0"/>
            </a:endParaRP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7467600" y="1752601"/>
            <a:ext cx="3352800" cy="4769083"/>
          </a:xfrm>
          <a:prstGeom prst="rect">
            <a:avLst/>
          </a:prstGeom>
          <a:solidFill>
            <a:srgbClr val="FF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 rtl="0" hangingPunct="1">
              <a:lnSpc>
                <a:spcPct val="100000"/>
              </a:lnSpc>
            </a:pPr>
            <a:r>
              <a:rPr lang="en-US" b="1" dirty="0">
                <a:latin typeface="Tahoma" panose="020B0604030504040204" pitchFamily="34" charset="0"/>
              </a:rPr>
              <a:t>class </a:t>
            </a:r>
            <a:r>
              <a:rPr lang="en-US" b="1" dirty="0">
                <a:solidFill>
                  <a:srgbClr val="0000FF"/>
                </a:solidFill>
                <a:latin typeface="Tahoma" panose="020B0604030504040204" pitchFamily="34" charset="0"/>
              </a:rPr>
              <a:t>Point</a:t>
            </a:r>
            <a:r>
              <a:rPr lang="en-US" b="1" dirty="0">
                <a:latin typeface="Tahoma" panose="020B0604030504040204" pitchFamily="34" charset="0"/>
              </a:rPr>
              <a:t>:</a:t>
            </a:r>
          </a:p>
          <a:p>
            <a:pPr algn="l" rtl="0" hangingPunct="1">
              <a:lnSpc>
                <a:spcPct val="100000"/>
              </a:lnSpc>
            </a:pPr>
            <a:r>
              <a:rPr lang="en-US" b="1" dirty="0">
                <a:latin typeface="Tahoma" panose="020B0604030504040204" pitchFamily="34" charset="0"/>
              </a:rPr>
              <a:t>    </a:t>
            </a:r>
            <a:r>
              <a:rPr lang="en-US" b="1" dirty="0" err="1">
                <a:latin typeface="Tahoma" panose="020B0604030504040204" pitchFamily="34" charset="0"/>
              </a:rPr>
              <a:t>def</a:t>
            </a:r>
            <a:r>
              <a:rPr lang="en-US" b="1" dirty="0">
                <a:latin typeface="Tahoma" panose="020B0604030504040204" pitchFamily="34" charset="0"/>
              </a:rPr>
              <a:t> __</a:t>
            </a:r>
            <a:r>
              <a:rPr lang="en-US" b="1" dirty="0" err="1">
                <a:latin typeface="Tahoma" panose="020B0604030504040204" pitchFamily="34" charset="0"/>
              </a:rPr>
              <a:t>init</a:t>
            </a:r>
            <a:r>
              <a:rPr lang="en-US" b="1" dirty="0">
                <a:latin typeface="Tahoma" panose="020B0604030504040204" pitchFamily="34" charset="0"/>
              </a:rPr>
              <a:t>__(self, x, y):</a:t>
            </a:r>
          </a:p>
          <a:p>
            <a:pPr algn="l" rtl="0" hangingPunct="1">
              <a:lnSpc>
                <a:spcPct val="100000"/>
              </a:lnSpc>
            </a:pPr>
            <a:r>
              <a:rPr lang="en-US" b="1" dirty="0">
                <a:latin typeface="Tahoma" panose="020B0604030504040204" pitchFamily="34" charset="0"/>
              </a:rPr>
              <a:t>	        </a:t>
            </a:r>
            <a:r>
              <a:rPr lang="en-US" b="1" dirty="0" err="1">
                <a:latin typeface="Tahoma" panose="020B0604030504040204" pitchFamily="34" charset="0"/>
              </a:rPr>
              <a:t>self.x</a:t>
            </a:r>
            <a:r>
              <a:rPr lang="en-US" b="1" dirty="0">
                <a:latin typeface="Tahoma" panose="020B0604030504040204" pitchFamily="34" charset="0"/>
              </a:rPr>
              <a:t> = x</a:t>
            </a:r>
          </a:p>
          <a:p>
            <a:pPr algn="l" rtl="0" hangingPunct="1">
              <a:lnSpc>
                <a:spcPct val="100000"/>
              </a:lnSpc>
            </a:pPr>
            <a:r>
              <a:rPr lang="en-US" b="1" dirty="0">
                <a:latin typeface="Tahoma" panose="020B0604030504040204" pitchFamily="34" charset="0"/>
              </a:rPr>
              <a:t>	        </a:t>
            </a:r>
            <a:r>
              <a:rPr lang="en-US" b="1" dirty="0" err="1">
                <a:latin typeface="Tahoma" panose="020B0604030504040204" pitchFamily="34" charset="0"/>
              </a:rPr>
              <a:t>self.y</a:t>
            </a:r>
            <a:r>
              <a:rPr lang="en-US" b="1" dirty="0">
                <a:latin typeface="Tahoma" panose="020B0604030504040204" pitchFamily="34" charset="0"/>
              </a:rPr>
              <a:t> = y</a:t>
            </a:r>
          </a:p>
          <a:p>
            <a:pPr algn="l" rtl="0" hangingPunct="1">
              <a:lnSpc>
                <a:spcPct val="100000"/>
              </a:lnSpc>
            </a:pPr>
            <a:endParaRPr lang="en-US" b="1" dirty="0">
              <a:latin typeface="Tahoma" panose="020B0604030504040204" pitchFamily="34" charset="0"/>
            </a:endParaRPr>
          </a:p>
          <a:p>
            <a:pPr algn="l" rtl="0" hangingPunct="1">
              <a:lnSpc>
                <a:spcPct val="100000"/>
              </a:lnSpc>
            </a:pPr>
            <a:r>
              <a:rPr lang="en-US" sz="1600" b="1" dirty="0">
                <a:latin typeface="Tahoma" panose="020B0604030504040204" pitchFamily="34" charset="0"/>
              </a:rPr>
              <a:t>    </a:t>
            </a:r>
            <a:r>
              <a:rPr lang="en-US" sz="1600" b="1" dirty="0" err="1">
                <a:latin typeface="Tahoma" panose="020B0604030504040204" pitchFamily="34" charset="0"/>
              </a:rPr>
              <a:t>def</a:t>
            </a:r>
            <a:r>
              <a:rPr lang="en-US" sz="1600" b="1" dirty="0">
                <a:latin typeface="Tahoma" panose="020B0604030504040204" pitchFamily="34" charset="0"/>
              </a:rPr>
              <a:t> translate(self, dx, </a:t>
            </a:r>
            <a:r>
              <a:rPr lang="en-US" sz="1600" b="1" dirty="0" err="1">
                <a:latin typeface="Tahoma" panose="020B0604030504040204" pitchFamily="34" charset="0"/>
              </a:rPr>
              <a:t>dy</a:t>
            </a:r>
            <a:r>
              <a:rPr lang="en-US" sz="1600" b="1" dirty="0">
                <a:latin typeface="Tahoma" panose="020B0604030504040204" pitchFamily="34" charset="0"/>
              </a:rPr>
              <a:t>):</a:t>
            </a:r>
          </a:p>
          <a:p>
            <a:pPr algn="l" rtl="0" hangingPunct="1">
              <a:lnSpc>
                <a:spcPct val="100000"/>
              </a:lnSpc>
            </a:pPr>
            <a:r>
              <a:rPr lang="en-US" b="1" dirty="0">
                <a:latin typeface="Tahoma" panose="020B0604030504040204" pitchFamily="34" charset="0"/>
              </a:rPr>
              <a:t>	    </a:t>
            </a:r>
            <a:r>
              <a:rPr lang="en-US" b="1" dirty="0" err="1">
                <a:latin typeface="Tahoma" panose="020B0604030504040204" pitchFamily="34" charset="0"/>
              </a:rPr>
              <a:t>self.x</a:t>
            </a:r>
            <a:r>
              <a:rPr lang="en-US" b="1" dirty="0">
                <a:latin typeface="Tahoma" panose="020B0604030504040204" pitchFamily="34" charset="0"/>
              </a:rPr>
              <a:t> += dx</a:t>
            </a:r>
          </a:p>
          <a:p>
            <a:pPr algn="l" rtl="0" hangingPunct="1">
              <a:lnSpc>
                <a:spcPct val="100000"/>
              </a:lnSpc>
            </a:pPr>
            <a:r>
              <a:rPr lang="en-US" b="1" dirty="0">
                <a:latin typeface="Tahoma" panose="020B0604030504040204" pitchFamily="34" charset="0"/>
              </a:rPr>
              <a:t>	    </a:t>
            </a:r>
            <a:r>
              <a:rPr lang="en-US" b="1" dirty="0" err="1">
                <a:latin typeface="Tahoma" panose="020B0604030504040204" pitchFamily="34" charset="0"/>
              </a:rPr>
              <a:t>self.y</a:t>
            </a:r>
            <a:r>
              <a:rPr lang="en-US" b="1" dirty="0">
                <a:latin typeface="Tahoma" panose="020B0604030504040204" pitchFamily="34" charset="0"/>
              </a:rPr>
              <a:t> += </a:t>
            </a:r>
            <a:r>
              <a:rPr lang="en-US" b="1" dirty="0" err="1">
                <a:latin typeface="Tahoma" panose="020B0604030504040204" pitchFamily="34" charset="0"/>
              </a:rPr>
              <a:t>dy</a:t>
            </a:r>
            <a:endParaRPr lang="en-US" b="1" dirty="0">
              <a:latin typeface="Tahoma" panose="020B0604030504040204" pitchFamily="34" charset="0"/>
            </a:endParaRPr>
          </a:p>
          <a:p>
            <a:pPr algn="l" rtl="0" hangingPunct="1">
              <a:lnSpc>
                <a:spcPct val="100000"/>
              </a:lnSpc>
            </a:pPr>
            <a:endParaRPr lang="en-US" b="1" dirty="0">
              <a:latin typeface="Tahoma" panose="020B0604030504040204" pitchFamily="34" charset="0"/>
            </a:endParaRPr>
          </a:p>
          <a:p>
            <a:pPr algn="l" rtl="0" hangingPunct="1">
              <a:lnSpc>
                <a:spcPct val="100000"/>
              </a:lnSpc>
            </a:pPr>
            <a:r>
              <a:rPr lang="en-US" b="1" dirty="0">
                <a:solidFill>
                  <a:srgbClr val="009900"/>
                </a:solidFill>
                <a:latin typeface="Tahoma" panose="020B0604030504040204" pitchFamily="34" charset="0"/>
              </a:rPr>
              <a:t>#  main code     </a:t>
            </a:r>
          </a:p>
          <a:p>
            <a:pPr algn="l" rtl="0" hangingPunct="1">
              <a:lnSpc>
                <a:spcPct val="100000"/>
              </a:lnSpc>
            </a:pPr>
            <a:r>
              <a:rPr lang="en-US" b="1" dirty="0">
                <a:latin typeface="Tahoma" panose="020B0604030504040204" pitchFamily="34" charset="0"/>
              </a:rPr>
              <a:t>p1 = Point(3, -4)</a:t>
            </a:r>
          </a:p>
          <a:p>
            <a:pPr algn="l" rtl="0" hangingPunct="1">
              <a:lnSpc>
                <a:spcPct val="100000"/>
              </a:lnSpc>
            </a:pPr>
            <a:r>
              <a:rPr lang="en-US" b="1" dirty="0">
                <a:latin typeface="Tahoma" panose="020B0604030504040204" pitchFamily="34" charset="0"/>
              </a:rPr>
              <a:t>print(p1.x)</a:t>
            </a:r>
          </a:p>
          <a:p>
            <a:pPr algn="l" rtl="0" hangingPunct="1">
              <a:lnSpc>
                <a:spcPct val="100000"/>
              </a:lnSpc>
            </a:pPr>
            <a:endParaRPr lang="en-US" b="1" dirty="0">
              <a:latin typeface="Tahoma" panose="020B0604030504040204" pitchFamily="34" charset="0"/>
            </a:endParaRPr>
          </a:p>
          <a:p>
            <a:pPr algn="l" rtl="0" hangingPunct="1">
              <a:lnSpc>
                <a:spcPct val="100000"/>
              </a:lnSpc>
            </a:pPr>
            <a:r>
              <a:rPr lang="en-US" b="1" dirty="0">
                <a:latin typeface="Tahoma" panose="020B0604030504040204" pitchFamily="34" charset="0"/>
              </a:rPr>
              <a:t>p1.translate(1, 5)</a:t>
            </a:r>
          </a:p>
          <a:p>
            <a:pPr algn="l" rtl="0" hangingPunct="1">
              <a:lnSpc>
                <a:spcPct val="100000"/>
              </a:lnSpc>
            </a:pPr>
            <a:r>
              <a:rPr lang="en-US" b="1" dirty="0">
                <a:solidFill>
                  <a:srgbClr val="009900"/>
                </a:solidFill>
                <a:latin typeface="Tahoma" panose="020B0604030504040204" pitchFamily="34" charset="0"/>
              </a:rPr>
              <a:t># or </a:t>
            </a:r>
          </a:p>
          <a:p>
            <a:pPr algn="l" rtl="0" hangingPunct="1">
              <a:lnSpc>
                <a:spcPct val="100000"/>
              </a:lnSpc>
            </a:pPr>
            <a:r>
              <a:rPr lang="en-US" b="1" dirty="0" err="1">
                <a:latin typeface="Tahoma" panose="020B0604030504040204" pitchFamily="34" charset="0"/>
              </a:rPr>
              <a:t>Point.translate</a:t>
            </a:r>
            <a:r>
              <a:rPr lang="en-US" b="1" dirty="0">
                <a:latin typeface="Tahoma" panose="020B0604030504040204" pitchFamily="34" charset="0"/>
              </a:rPr>
              <a:t>(p1, 1, 5)</a:t>
            </a:r>
          </a:p>
          <a:p>
            <a:pPr algn="l" rtl="0" hangingPunct="1">
              <a:lnSpc>
                <a:spcPct val="100000"/>
              </a:lnSpc>
            </a:pPr>
            <a:endParaRPr lang="en-US" b="1" dirty="0">
              <a:latin typeface="Tahoma" panose="020B0604030504040204" pitchFamily="34" charset="0"/>
            </a:endParaRPr>
          </a:p>
        </p:txBody>
      </p:sp>
      <p:cxnSp>
        <p:nvCxnSpPr>
          <p:cNvPr id="6" name="Straight Arrow Connector 5"/>
          <p:cNvCxnSpPr/>
          <p:nvPr/>
        </p:nvCxnSpPr>
        <p:spPr bwMode="auto">
          <a:xfrm>
            <a:off x="3886200" y="3733800"/>
            <a:ext cx="3581400" cy="2209800"/>
          </a:xfrm>
          <a:prstGeom prst="straightConnector1">
            <a:avLst/>
          </a:prstGeom>
          <a:solidFill>
            <a:srgbClr val="00B8FF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2279" y="561392"/>
            <a:ext cx="5592418" cy="526297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 rtl="0"/>
            <a:r>
              <a:rPr lang="en-US" sz="1600" b="1" dirty="0"/>
              <a:t>class Student:</a:t>
            </a:r>
          </a:p>
          <a:p>
            <a:pPr algn="l" rtl="0"/>
            <a:r>
              <a:rPr lang="en-US" sz="1600" b="1" dirty="0"/>
              <a:t>    </a:t>
            </a:r>
          </a:p>
          <a:p>
            <a:pPr algn="l" rtl="0"/>
            <a:r>
              <a:rPr lang="en-US" sz="1600" b="1" dirty="0"/>
              <a:t>  </a:t>
            </a:r>
            <a:r>
              <a:rPr lang="en-US" sz="1600" b="1" dirty="0" err="1"/>
              <a:t>def</a:t>
            </a:r>
            <a:r>
              <a:rPr lang="en-US" sz="1600" b="1" dirty="0"/>
              <a:t> __</a:t>
            </a:r>
            <a:r>
              <a:rPr lang="en-US" sz="1600" b="1" dirty="0" err="1"/>
              <a:t>init</a:t>
            </a:r>
            <a:r>
              <a:rPr lang="en-US" sz="1600" b="1" dirty="0"/>
              <a:t>__(self, id , n, c , m):</a:t>
            </a:r>
          </a:p>
          <a:p>
            <a:pPr algn="l" rtl="0"/>
            <a:r>
              <a:rPr lang="en-US" sz="1600" b="1" dirty="0"/>
              <a:t>      self.id = id</a:t>
            </a:r>
          </a:p>
          <a:p>
            <a:pPr algn="l" rtl="0"/>
            <a:r>
              <a:rPr lang="en-US" sz="1600" b="1" dirty="0"/>
              <a:t>      self.name = n</a:t>
            </a:r>
          </a:p>
          <a:p>
            <a:pPr algn="l" rtl="0"/>
            <a:r>
              <a:rPr lang="en-US" sz="1600" b="1" dirty="0"/>
              <a:t>      </a:t>
            </a:r>
            <a:r>
              <a:rPr lang="en-US" sz="1600" b="1" dirty="0" err="1"/>
              <a:t>self.courses</a:t>
            </a:r>
            <a:r>
              <a:rPr lang="en-US" sz="1600" b="1" dirty="0"/>
              <a:t> =c</a:t>
            </a:r>
          </a:p>
          <a:p>
            <a:pPr algn="l" rtl="0"/>
            <a:r>
              <a:rPr lang="en-US" sz="1600" b="1" dirty="0"/>
              <a:t>      </a:t>
            </a:r>
            <a:r>
              <a:rPr lang="en-US" sz="1600" b="1" dirty="0" err="1"/>
              <a:t>self.marks</a:t>
            </a:r>
            <a:r>
              <a:rPr lang="en-US" sz="1600" b="1" dirty="0"/>
              <a:t> =m</a:t>
            </a:r>
          </a:p>
          <a:p>
            <a:pPr algn="l" rtl="0"/>
            <a:r>
              <a:rPr lang="en-US" sz="1600" b="1" dirty="0"/>
              <a:t>      </a:t>
            </a:r>
          </a:p>
          <a:p>
            <a:pPr algn="l" rtl="0"/>
            <a:r>
              <a:rPr lang="en-US" sz="1600" b="1" dirty="0"/>
              <a:t>  </a:t>
            </a:r>
            <a:r>
              <a:rPr lang="en-US" sz="1600" b="1" dirty="0" err="1"/>
              <a:t>def</a:t>
            </a:r>
            <a:r>
              <a:rPr lang="en-US" sz="1600" b="1" dirty="0"/>
              <a:t> </a:t>
            </a:r>
            <a:r>
              <a:rPr lang="en-US" sz="1600" b="1" dirty="0" err="1"/>
              <a:t>printAll</a:t>
            </a:r>
            <a:r>
              <a:rPr lang="en-US" sz="1600" b="1" dirty="0"/>
              <a:t>(self):</a:t>
            </a:r>
          </a:p>
          <a:p>
            <a:pPr algn="l" rtl="0"/>
            <a:r>
              <a:rPr lang="en-US" sz="1600" b="1" dirty="0"/>
              <a:t>      print("id= ", self.id, "name= ",self.name, "\n courses= "\</a:t>
            </a:r>
          </a:p>
          <a:p>
            <a:pPr algn="l" rtl="0"/>
            <a:r>
              <a:rPr lang="en-US" sz="1600" b="1" dirty="0"/>
              <a:t>            ,</a:t>
            </a:r>
            <a:r>
              <a:rPr lang="en-US" sz="1600" b="1" dirty="0" err="1"/>
              <a:t>self.courses</a:t>
            </a:r>
            <a:r>
              <a:rPr lang="en-US" sz="1600" b="1" dirty="0"/>
              <a:t> , "\n marks=   ",</a:t>
            </a:r>
            <a:r>
              <a:rPr lang="en-US" sz="1600" b="1" dirty="0" err="1"/>
              <a:t>self.marks</a:t>
            </a:r>
            <a:r>
              <a:rPr lang="en-US" sz="1600" b="1" dirty="0"/>
              <a:t>  )</a:t>
            </a:r>
          </a:p>
          <a:p>
            <a:pPr algn="l" rtl="0"/>
            <a:r>
              <a:rPr lang="en-US" sz="1600" b="1" dirty="0"/>
              <a:t>  </a:t>
            </a:r>
          </a:p>
          <a:p>
            <a:pPr algn="l" rtl="0"/>
            <a:r>
              <a:rPr lang="en-US" sz="1600" b="1" dirty="0"/>
              <a:t>  </a:t>
            </a:r>
            <a:r>
              <a:rPr lang="en-US" sz="1600" b="1" dirty="0" err="1"/>
              <a:t>def</a:t>
            </a:r>
            <a:r>
              <a:rPr lang="en-US" sz="1600" b="1" dirty="0"/>
              <a:t> </a:t>
            </a:r>
            <a:r>
              <a:rPr lang="en-US" sz="1600" b="1" dirty="0" err="1"/>
              <a:t>avg</a:t>
            </a:r>
            <a:r>
              <a:rPr lang="en-US" sz="1600" b="1" dirty="0"/>
              <a:t>(self):</a:t>
            </a:r>
          </a:p>
          <a:p>
            <a:pPr algn="l" rtl="0"/>
            <a:r>
              <a:rPr lang="en-US" sz="1600" b="1" dirty="0"/>
              <a:t>      sum = 0.0</a:t>
            </a:r>
          </a:p>
          <a:p>
            <a:pPr algn="l" rtl="0"/>
            <a:r>
              <a:rPr lang="en-US" sz="1600" b="1" dirty="0"/>
              <a:t>      c = 0 </a:t>
            </a:r>
          </a:p>
          <a:p>
            <a:pPr algn="l" rtl="0"/>
            <a:r>
              <a:rPr lang="en-US" sz="1600" b="1" dirty="0"/>
              <a:t>      for m in </a:t>
            </a:r>
            <a:r>
              <a:rPr lang="en-US" sz="1600" b="1" dirty="0" err="1"/>
              <a:t>self.marks</a:t>
            </a:r>
            <a:r>
              <a:rPr lang="en-US" sz="1600" b="1" dirty="0"/>
              <a:t>:</a:t>
            </a:r>
          </a:p>
          <a:p>
            <a:pPr algn="l" rtl="0"/>
            <a:r>
              <a:rPr lang="en-US" sz="1600" b="1" dirty="0"/>
              <a:t>          c+=1</a:t>
            </a:r>
          </a:p>
          <a:p>
            <a:pPr algn="l" rtl="0"/>
            <a:r>
              <a:rPr lang="en-US" sz="1600" b="1" dirty="0"/>
              <a:t>          sum += m</a:t>
            </a:r>
          </a:p>
          <a:p>
            <a:pPr algn="l" rtl="0"/>
            <a:r>
              <a:rPr lang="en-US" sz="1600" b="1" dirty="0"/>
              <a:t>      print("sum = ", sum, " c= " , c)</a:t>
            </a:r>
          </a:p>
          <a:p>
            <a:pPr algn="l" rtl="0"/>
            <a:r>
              <a:rPr lang="en-US" sz="1600" b="1" dirty="0"/>
              <a:t>      print("</a:t>
            </a:r>
            <a:r>
              <a:rPr lang="en-US" sz="1600" b="1" dirty="0" err="1"/>
              <a:t>avg</a:t>
            </a:r>
            <a:r>
              <a:rPr lang="en-US" sz="1600" b="1" dirty="0"/>
              <a:t>= " , sum/c)</a:t>
            </a:r>
          </a:p>
          <a:p>
            <a:pPr algn="l" rtl="0"/>
            <a:r>
              <a:rPr lang="en-US" sz="1600" b="1" dirty="0"/>
              <a:t>        </a:t>
            </a:r>
          </a:p>
        </p:txBody>
      </p:sp>
      <p:sp>
        <p:nvSpPr>
          <p:cNvPr id="3" name="Rectangle 2"/>
          <p:cNvSpPr/>
          <p:nvPr/>
        </p:nvSpPr>
        <p:spPr>
          <a:xfrm>
            <a:off x="5976730" y="1328091"/>
            <a:ext cx="5592418" cy="424731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 rtl="0"/>
            <a:endParaRPr lang="en-US" b="1" dirty="0"/>
          </a:p>
          <a:p>
            <a:pPr algn="l" rtl="0"/>
            <a:r>
              <a:rPr lang="en-US" b="1" dirty="0"/>
              <a:t>#main program</a:t>
            </a:r>
          </a:p>
          <a:p>
            <a:r>
              <a:rPr lang="en-US" b="1" dirty="0"/>
              <a:t>s1= Student(1111, 'Ali' , ['cs1' , 'cs2' , 'cs3'], [90, 90, 20])</a:t>
            </a:r>
          </a:p>
          <a:p>
            <a:pPr algn="l" rtl="0"/>
            <a:endParaRPr lang="en-US" b="1" dirty="0"/>
          </a:p>
          <a:p>
            <a:pPr algn="l" rtl="0"/>
            <a:endParaRPr lang="en-US" b="1" dirty="0"/>
          </a:p>
          <a:p>
            <a:pPr algn="l" rtl="0"/>
            <a:r>
              <a:rPr lang="en-US" b="1" dirty="0"/>
              <a:t>s1.printAll()</a:t>
            </a:r>
          </a:p>
          <a:p>
            <a:pPr algn="l" rtl="0"/>
            <a:endParaRPr lang="en-US" b="1" dirty="0"/>
          </a:p>
          <a:p>
            <a:r>
              <a:rPr lang="en-US" b="1" dirty="0"/>
              <a:t>s1.courses.append('cs4')</a:t>
            </a:r>
          </a:p>
          <a:p>
            <a:pPr algn="l" rtl="0"/>
            <a:r>
              <a:rPr lang="en-US" b="1" dirty="0"/>
              <a:t>s1.marks.append( 80)</a:t>
            </a:r>
          </a:p>
          <a:p>
            <a:pPr algn="l" rtl="0"/>
            <a:endParaRPr lang="en-US" b="1" dirty="0"/>
          </a:p>
          <a:p>
            <a:pPr algn="l" rtl="0"/>
            <a:r>
              <a:rPr lang="en-US" b="1" dirty="0"/>
              <a:t>print('-----after append -----')</a:t>
            </a:r>
          </a:p>
          <a:p>
            <a:pPr algn="l" rtl="0"/>
            <a:r>
              <a:rPr lang="en-US" b="1" dirty="0"/>
              <a:t>s1.printAll()</a:t>
            </a:r>
          </a:p>
          <a:p>
            <a:pPr algn="l" rtl="0"/>
            <a:endParaRPr lang="en-US" b="1" dirty="0"/>
          </a:p>
          <a:p>
            <a:pPr algn="l" rtl="0"/>
            <a:r>
              <a:rPr lang="en-US" b="1" dirty="0"/>
              <a:t>print('\n-----print SUM &amp; avg -----')</a:t>
            </a:r>
          </a:p>
          <a:p>
            <a:pPr algn="l" rtl="0"/>
            <a:r>
              <a:rPr lang="en-US" b="1" dirty="0"/>
              <a:t>s1.avg()</a:t>
            </a:r>
          </a:p>
        </p:txBody>
      </p:sp>
      <p:sp>
        <p:nvSpPr>
          <p:cNvPr id="7" name="Rectangle 33"/>
          <p:cNvSpPr>
            <a:spLocks noChangeArrowheads="1"/>
          </p:cNvSpPr>
          <p:nvPr/>
        </p:nvSpPr>
        <p:spPr bwMode="auto">
          <a:xfrm rot="20066925">
            <a:off x="6823073" y="176214"/>
            <a:ext cx="17875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>
            <a:spAutoFit/>
          </a:bodyPr>
          <a:lstStyle>
            <a:lvl1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 rtl="0" hangingPunct="1">
              <a:lnSpc>
                <a:spcPct val="100000"/>
              </a:lnSpc>
            </a:pPr>
            <a:r>
              <a:rPr lang="en-US" b="1" dirty="0">
                <a:solidFill>
                  <a:schemeClr val="bg1"/>
                </a:solidFill>
                <a:latin typeface="Tahoma" panose="020B0604030504040204" pitchFamily="34" charset="0"/>
              </a:rPr>
              <a:t>Class diagram</a:t>
            </a:r>
          </a:p>
        </p:txBody>
      </p:sp>
    </p:spTree>
    <p:extLst>
      <p:ext uri="{BB962C8B-B14F-4D97-AF65-F5344CB8AC3E}">
        <p14:creationId xmlns:p14="http://schemas.microsoft.com/office/powerpoint/2010/main" val="950040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0" name="Rectangle 69">
            <a:extLst>
              <a:ext uri="{FF2B5EF4-FFF2-40B4-BE49-F238E27FC236}">
                <a16:creationId xmlns:a16="http://schemas.microsoft.com/office/drawing/2014/main" id="{458C1BCA-247F-4480-B78C-924FEBA5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Freeform: Shape 71">
            <a:extLst>
              <a:ext uri="{FF2B5EF4-FFF2-40B4-BE49-F238E27FC236}">
                <a16:creationId xmlns:a16="http://schemas.microsoft.com/office/drawing/2014/main" id="{E1A4C6A2-F740-4EA3-AB34-6C5A7A6419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4762" y="6137"/>
            <a:ext cx="6067238" cy="6858000"/>
          </a:xfrm>
          <a:custGeom>
            <a:avLst/>
            <a:gdLst>
              <a:gd name="connsiteX0" fmla="*/ 1619628 w 6067238"/>
              <a:gd name="connsiteY0" fmla="*/ 0 h 6858000"/>
              <a:gd name="connsiteX1" fmla="*/ 6067238 w 6067238"/>
              <a:gd name="connsiteY1" fmla="*/ 0 h 6858000"/>
              <a:gd name="connsiteX2" fmla="*/ 6067238 w 6067238"/>
              <a:gd name="connsiteY2" fmla="*/ 6858000 h 6858000"/>
              <a:gd name="connsiteX3" fmla="*/ 1619627 w 6067238"/>
              <a:gd name="connsiteY3" fmla="*/ 6858000 h 6858000"/>
              <a:gd name="connsiteX4" fmla="*/ 1615622 w 6067238"/>
              <a:gd name="connsiteY4" fmla="*/ 6854853 h 6858000"/>
              <a:gd name="connsiteX5" fmla="*/ 0 w 6067238"/>
              <a:gd name="connsiteY5" fmla="*/ 3429000 h 6858000"/>
              <a:gd name="connsiteX6" fmla="*/ 1615622 w 6067238"/>
              <a:gd name="connsiteY6" fmla="*/ 314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67238" h="6858000">
                <a:moveTo>
                  <a:pt x="1619628" y="0"/>
                </a:moveTo>
                <a:lnTo>
                  <a:pt x="6067238" y="0"/>
                </a:lnTo>
                <a:lnTo>
                  <a:pt x="6067238" y="6858000"/>
                </a:lnTo>
                <a:lnTo>
                  <a:pt x="1619627" y="6858000"/>
                </a:lnTo>
                <a:lnTo>
                  <a:pt x="1615622" y="6854853"/>
                </a:lnTo>
                <a:cubicBezTo>
                  <a:pt x="628921" y="6040555"/>
                  <a:pt x="0" y="4808224"/>
                  <a:pt x="0" y="3429000"/>
                </a:cubicBezTo>
                <a:cubicBezTo>
                  <a:pt x="0" y="2049777"/>
                  <a:pt x="628921" y="817446"/>
                  <a:pt x="1615622" y="3148"/>
                </a:cubicBezTo>
                <a:close/>
              </a:path>
            </a:pathLst>
          </a:cu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4" name="Freeform: Shape 73">
            <a:extLst>
              <a:ext uri="{FF2B5EF4-FFF2-40B4-BE49-F238E27FC236}">
                <a16:creationId xmlns:a16="http://schemas.microsoft.com/office/drawing/2014/main" id="{9C6A5528-4F9B-4B2D-8D1F-0C69B26FE7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75957" y="0"/>
            <a:ext cx="2472664" cy="6858000"/>
          </a:xfrm>
          <a:custGeom>
            <a:avLst/>
            <a:gdLst>
              <a:gd name="connsiteX0" fmla="*/ 1056708 w 2472664"/>
              <a:gd name="connsiteY0" fmla="*/ 0 h 6858000"/>
              <a:gd name="connsiteX1" fmla="*/ 2472664 w 2472664"/>
              <a:gd name="connsiteY1" fmla="*/ 0 h 6858000"/>
              <a:gd name="connsiteX2" fmla="*/ 2400427 w 2472664"/>
              <a:gd name="connsiteY2" fmla="*/ 75768 h 6858000"/>
              <a:gd name="connsiteX3" fmla="*/ 1104861 w 2472664"/>
              <a:gd name="connsiteY3" fmla="*/ 3429000 h 6858000"/>
              <a:gd name="connsiteX4" fmla="*/ 2400427 w 2472664"/>
              <a:gd name="connsiteY4" fmla="*/ 6782233 h 6858000"/>
              <a:gd name="connsiteX5" fmla="*/ 2472664 w 2472664"/>
              <a:gd name="connsiteY5" fmla="*/ 6858000 h 6858000"/>
              <a:gd name="connsiteX6" fmla="*/ 1056708 w 2472664"/>
              <a:gd name="connsiteY6" fmla="*/ 6858000 h 6858000"/>
              <a:gd name="connsiteX7" fmla="*/ 1040416 w 2472664"/>
              <a:gd name="connsiteY7" fmla="*/ 6835090 h 6858000"/>
              <a:gd name="connsiteX8" fmla="*/ 0 w 2472664"/>
              <a:gd name="connsiteY8" fmla="*/ 3429000 h 6858000"/>
              <a:gd name="connsiteX9" fmla="*/ 1040416 w 2472664"/>
              <a:gd name="connsiteY9" fmla="*/ 2291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72664" h="6858000">
                <a:moveTo>
                  <a:pt x="1056708" y="0"/>
                </a:moveTo>
                <a:lnTo>
                  <a:pt x="2472664" y="0"/>
                </a:lnTo>
                <a:lnTo>
                  <a:pt x="2400427" y="75768"/>
                </a:lnTo>
                <a:cubicBezTo>
                  <a:pt x="1595469" y="961418"/>
                  <a:pt x="1104861" y="2137915"/>
                  <a:pt x="1104861" y="3429000"/>
                </a:cubicBezTo>
                <a:cubicBezTo>
                  <a:pt x="1104861" y="4720086"/>
                  <a:pt x="1595469" y="5896583"/>
                  <a:pt x="2400427" y="6782233"/>
                </a:cubicBezTo>
                <a:lnTo>
                  <a:pt x="2472664" y="6858000"/>
                </a:lnTo>
                <a:lnTo>
                  <a:pt x="1056708" y="6858000"/>
                </a:lnTo>
                <a:lnTo>
                  <a:pt x="1040416" y="6835090"/>
                </a:lnTo>
                <a:cubicBezTo>
                  <a:pt x="383551" y="5862802"/>
                  <a:pt x="0" y="4690693"/>
                  <a:pt x="0" y="3429000"/>
                </a:cubicBezTo>
                <a:cubicBezTo>
                  <a:pt x="0" y="2167308"/>
                  <a:pt x="383551" y="995199"/>
                  <a:pt x="1040416" y="22911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1081383" y="764275"/>
            <a:ext cx="4610151" cy="53294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80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toString</a:t>
            </a:r>
            <a:r>
              <a:rPr lang="en-US" sz="80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80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     or </a:t>
            </a:r>
            <a:r>
              <a:rPr lang="en-US" sz="8000" b="1" i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__str__ </a:t>
            </a:r>
            <a:r>
              <a:rPr lang="en-US" sz="8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  in object</a:t>
            </a:r>
          </a:p>
        </p:txBody>
      </p:sp>
      <p:sp>
        <p:nvSpPr>
          <p:cNvPr id="76" name="Freeform: Shape 75">
            <a:extLst>
              <a:ext uri="{FF2B5EF4-FFF2-40B4-BE49-F238E27FC236}">
                <a16:creationId xmlns:a16="http://schemas.microsoft.com/office/drawing/2014/main" id="{FC1F7A61-83BA-4E3D-8E8D-4FCFDDE123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703038" y="1992863"/>
            <a:ext cx="1488962" cy="2872274"/>
          </a:xfrm>
          <a:custGeom>
            <a:avLst/>
            <a:gdLst>
              <a:gd name="connsiteX0" fmla="*/ 1436137 w 1488962"/>
              <a:gd name="connsiteY0" fmla="*/ 0 h 2872274"/>
              <a:gd name="connsiteX1" fmla="*/ 1488962 w 1488962"/>
              <a:gd name="connsiteY1" fmla="*/ 2668 h 2872274"/>
              <a:gd name="connsiteX2" fmla="*/ 1488962 w 1488962"/>
              <a:gd name="connsiteY2" fmla="*/ 2869607 h 2872274"/>
              <a:gd name="connsiteX3" fmla="*/ 1436137 w 1488962"/>
              <a:gd name="connsiteY3" fmla="*/ 2872274 h 2872274"/>
              <a:gd name="connsiteX4" fmla="*/ 0 w 1488962"/>
              <a:gd name="connsiteY4" fmla="*/ 1436137 h 2872274"/>
              <a:gd name="connsiteX5" fmla="*/ 1436137 w 1488962"/>
              <a:gd name="connsiteY5" fmla="*/ 0 h 2872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8962" h="2872274">
                <a:moveTo>
                  <a:pt x="1436137" y="0"/>
                </a:moveTo>
                <a:lnTo>
                  <a:pt x="1488962" y="2668"/>
                </a:lnTo>
                <a:lnTo>
                  <a:pt x="1488962" y="2869607"/>
                </a:lnTo>
                <a:lnTo>
                  <a:pt x="1436137" y="2872274"/>
                </a:lnTo>
                <a:cubicBezTo>
                  <a:pt x="642980" y="2872274"/>
                  <a:pt x="0" y="2229294"/>
                  <a:pt x="0" y="1436137"/>
                </a:cubicBezTo>
                <a:cubicBezTo>
                  <a:pt x="0" y="642980"/>
                  <a:pt x="642980" y="0"/>
                  <a:pt x="1436137" y="0"/>
                </a:cubicBezTo>
                <a:close/>
              </a:path>
            </a:pathLst>
          </a:custGeom>
          <a:solidFill>
            <a:schemeClr val="accent6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1828800" y="152401"/>
            <a:ext cx="8591550" cy="76798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 rtl="0" hangingPunct="1">
              <a:lnSpc>
                <a:spcPct val="100000"/>
              </a:lnSpc>
            </a:pPr>
            <a:r>
              <a:rPr lang="en-US" sz="4400" b="1" dirty="0" err="1">
                <a:latin typeface="Tahoma" panose="020B0604030504040204" pitchFamily="34" charset="0"/>
              </a:rPr>
              <a:t>toString</a:t>
            </a:r>
            <a:r>
              <a:rPr lang="en-US" sz="4400" b="1" dirty="0">
                <a:latin typeface="Tahoma" panose="020B0604030504040204" pitchFamily="34" charset="0"/>
              </a:rPr>
              <a:t> or </a:t>
            </a:r>
            <a:r>
              <a:rPr lang="en-US" sz="4400" b="1" i="1" dirty="0">
                <a:solidFill>
                  <a:srgbClr val="0000FF"/>
                </a:solidFill>
                <a:latin typeface="Tahoma" panose="020B0604030504040204" pitchFamily="34" charset="0"/>
              </a:rPr>
              <a:t>__</a:t>
            </a:r>
            <a:r>
              <a:rPr lang="en-US" sz="4400" b="1" i="1" dirty="0" err="1">
                <a:solidFill>
                  <a:srgbClr val="0000FF"/>
                </a:solidFill>
                <a:latin typeface="Tahoma" panose="020B0604030504040204" pitchFamily="34" charset="0"/>
              </a:rPr>
              <a:t>str</a:t>
            </a:r>
            <a:r>
              <a:rPr lang="en-US" sz="4400" b="1" i="1" dirty="0">
                <a:solidFill>
                  <a:srgbClr val="0000FF"/>
                </a:solidFill>
                <a:latin typeface="Tahoma" panose="020B0604030504040204" pitchFamily="34" charset="0"/>
              </a:rPr>
              <a:t>__ </a:t>
            </a:r>
            <a:r>
              <a:rPr lang="en-US" sz="4400" dirty="0">
                <a:solidFill>
                  <a:srgbClr val="0000FF"/>
                </a:solidFill>
                <a:latin typeface="Tahoma" panose="020B0604030504040204" pitchFamily="34" charset="0"/>
              </a:rPr>
              <a:t>   </a:t>
            </a:r>
            <a:r>
              <a:rPr lang="en-US" sz="4400" dirty="0">
                <a:latin typeface="Tahoma" panose="020B0604030504040204" pitchFamily="34" charset="0"/>
              </a:rPr>
              <a:t>in object</a:t>
            </a:r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76621" y="1219349"/>
            <a:ext cx="5029200" cy="3691865"/>
          </a:xfrm>
          <a:prstGeom prst="rect">
            <a:avLst/>
          </a:prstGeom>
          <a:solidFill>
            <a:srgbClr val="FF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 rtl="0" hangingPunct="1">
              <a:lnSpc>
                <a:spcPct val="100000"/>
              </a:lnSpc>
            </a:pPr>
            <a:r>
              <a:rPr lang="en-US" b="1" dirty="0">
                <a:latin typeface="Tahoma" panose="020B0604030504040204" pitchFamily="34" charset="0"/>
              </a:rPr>
              <a:t>class Point:</a:t>
            </a:r>
          </a:p>
          <a:p>
            <a:pPr algn="l" rtl="0" hangingPunct="1">
              <a:lnSpc>
                <a:spcPct val="100000"/>
              </a:lnSpc>
            </a:pPr>
            <a:r>
              <a:rPr lang="en-US" b="1" dirty="0">
                <a:latin typeface="Tahoma" panose="020B0604030504040204" pitchFamily="34" charset="0"/>
              </a:rPr>
              <a:t>    </a:t>
            </a:r>
            <a:r>
              <a:rPr lang="en-US" b="1" dirty="0" err="1">
                <a:latin typeface="Tahoma" panose="020B0604030504040204" pitchFamily="34" charset="0"/>
              </a:rPr>
              <a:t>def</a:t>
            </a:r>
            <a:r>
              <a:rPr lang="en-US" b="1" dirty="0">
                <a:latin typeface="Tahoma" panose="020B0604030504040204" pitchFamily="34" charset="0"/>
              </a:rPr>
              <a:t> __</a:t>
            </a:r>
            <a:r>
              <a:rPr lang="en-US" b="1" dirty="0" err="1">
                <a:latin typeface="Tahoma" panose="020B0604030504040204" pitchFamily="34" charset="0"/>
              </a:rPr>
              <a:t>init</a:t>
            </a:r>
            <a:r>
              <a:rPr lang="en-US" b="1" dirty="0">
                <a:latin typeface="Tahoma" panose="020B0604030504040204" pitchFamily="34" charset="0"/>
              </a:rPr>
              <a:t>__(self, x, y):</a:t>
            </a:r>
          </a:p>
          <a:p>
            <a:pPr algn="l" rtl="0" hangingPunct="1">
              <a:lnSpc>
                <a:spcPct val="100000"/>
              </a:lnSpc>
            </a:pPr>
            <a:r>
              <a:rPr lang="en-US" b="1" dirty="0">
                <a:latin typeface="Tahoma" panose="020B0604030504040204" pitchFamily="34" charset="0"/>
              </a:rPr>
              <a:t>	        </a:t>
            </a:r>
            <a:r>
              <a:rPr lang="en-US" b="1" dirty="0" err="1">
                <a:latin typeface="Tahoma" panose="020B0604030504040204" pitchFamily="34" charset="0"/>
              </a:rPr>
              <a:t>self.x</a:t>
            </a:r>
            <a:r>
              <a:rPr lang="en-US" b="1" dirty="0">
                <a:latin typeface="Tahoma" panose="020B0604030504040204" pitchFamily="34" charset="0"/>
              </a:rPr>
              <a:t> = x</a:t>
            </a:r>
          </a:p>
          <a:p>
            <a:pPr algn="l" rtl="0" hangingPunct="1">
              <a:lnSpc>
                <a:spcPct val="100000"/>
              </a:lnSpc>
            </a:pPr>
            <a:r>
              <a:rPr lang="en-US" b="1" dirty="0">
                <a:latin typeface="Tahoma" panose="020B0604030504040204" pitchFamily="34" charset="0"/>
              </a:rPr>
              <a:t>	        </a:t>
            </a:r>
            <a:r>
              <a:rPr lang="en-US" b="1" dirty="0" err="1">
                <a:latin typeface="Tahoma" panose="020B0604030504040204" pitchFamily="34" charset="0"/>
              </a:rPr>
              <a:t>self.y</a:t>
            </a:r>
            <a:r>
              <a:rPr lang="en-US" b="1" dirty="0">
                <a:latin typeface="Tahoma" panose="020B0604030504040204" pitchFamily="34" charset="0"/>
              </a:rPr>
              <a:t> = y</a:t>
            </a:r>
          </a:p>
          <a:p>
            <a:pPr algn="l" rtl="0" hangingPunct="1">
              <a:lnSpc>
                <a:spcPct val="100000"/>
              </a:lnSpc>
            </a:pPr>
            <a:endParaRPr lang="en-US" b="1" dirty="0">
              <a:latin typeface="Tahoma" panose="020B0604030504040204" pitchFamily="34" charset="0"/>
            </a:endParaRPr>
          </a:p>
          <a:p>
            <a:pPr algn="l" rtl="0" hangingPunct="1">
              <a:lnSpc>
                <a:spcPct val="100000"/>
              </a:lnSpc>
            </a:pPr>
            <a:r>
              <a:rPr lang="en-US" b="1" dirty="0">
                <a:latin typeface="Tahoma" panose="020B0604030504040204" pitchFamily="34" charset="0"/>
              </a:rPr>
              <a:t>#  main code     </a:t>
            </a:r>
          </a:p>
          <a:p>
            <a:pPr algn="l" rtl="0" hangingPunct="1">
              <a:lnSpc>
                <a:spcPct val="100000"/>
              </a:lnSpc>
            </a:pPr>
            <a:r>
              <a:rPr lang="en-US" b="1" dirty="0">
                <a:latin typeface="Tahoma" panose="020B0604030504040204" pitchFamily="34" charset="0"/>
              </a:rPr>
              <a:t>p1 = Point(3, -4)</a:t>
            </a:r>
          </a:p>
          <a:p>
            <a:pPr algn="l" rtl="0" hangingPunct="1">
              <a:lnSpc>
                <a:spcPct val="100000"/>
              </a:lnSpc>
            </a:pPr>
            <a:r>
              <a:rPr lang="en-US" b="1" dirty="0">
                <a:latin typeface="Tahoma" panose="020B0604030504040204" pitchFamily="34" charset="0"/>
              </a:rPr>
              <a:t>print(p1.x)</a:t>
            </a:r>
          </a:p>
          <a:p>
            <a:pPr algn="l" rtl="0" hangingPunct="1">
              <a:lnSpc>
                <a:spcPct val="100000"/>
              </a:lnSpc>
            </a:pPr>
            <a:endParaRPr lang="en-US" b="1" dirty="0">
              <a:latin typeface="Tahoma" panose="020B0604030504040204" pitchFamily="34" charset="0"/>
            </a:endParaRPr>
          </a:p>
          <a:p>
            <a:pPr algn="l" rtl="0" hangingPunct="1">
              <a:lnSpc>
                <a:spcPct val="100000"/>
              </a:lnSpc>
            </a:pPr>
            <a:endParaRPr lang="en-US" b="1" dirty="0">
              <a:latin typeface="Tahoma" panose="020B0604030504040204" pitchFamily="34" charset="0"/>
            </a:endParaRPr>
          </a:p>
          <a:p>
            <a:pPr algn="l" rtl="0" hangingPunct="1">
              <a:lnSpc>
                <a:spcPct val="100000"/>
              </a:lnSpc>
            </a:pPr>
            <a:r>
              <a:rPr lang="en-US" b="1" dirty="0">
                <a:latin typeface="Tahoma" panose="020B0604030504040204" pitchFamily="34" charset="0"/>
              </a:rPr>
              <a:t>print( p1.x + " , " + p1.y )</a:t>
            </a:r>
          </a:p>
          <a:p>
            <a:pPr algn="l" rtl="0" hangingPunct="1">
              <a:lnSpc>
                <a:spcPct val="100000"/>
              </a:lnSpc>
            </a:pPr>
            <a:r>
              <a:rPr lang="en-US" b="1" dirty="0">
                <a:latin typeface="Tahoma" panose="020B0604030504040204" pitchFamily="34" charset="0"/>
              </a:rPr>
              <a:t>print( "x= " + p1.x + " , " + "y= " + p1.y )</a:t>
            </a:r>
          </a:p>
          <a:p>
            <a:pPr algn="l" rtl="0" hangingPunct="1">
              <a:lnSpc>
                <a:spcPct val="100000"/>
              </a:lnSpc>
            </a:pPr>
            <a:endParaRPr lang="en-US" b="1" dirty="0">
              <a:latin typeface="Tahoma" panose="020B0604030504040204" pitchFamily="34" charset="0"/>
            </a:endParaRP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7191376" y="1600201"/>
            <a:ext cx="3552825" cy="256335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 lIns="90000" tIns="45000" rIns="90000" bIns="4500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457200" indent="-284163">
              <a:spcBef>
                <a:spcPts val="100"/>
              </a:spcBef>
            </a:pPr>
            <a:r>
              <a:rPr lang="en-US" sz="2200" dirty="0">
                <a:latin typeface="Tahoma" panose="020B0604030504040204" pitchFamily="34" charset="0"/>
              </a:rPr>
              <a:t>returns strings </a:t>
            </a:r>
          </a:p>
          <a:p>
            <a:pPr marL="457200" indent="-284163">
              <a:spcBef>
                <a:spcPts val="100"/>
              </a:spcBef>
            </a:pPr>
            <a:r>
              <a:rPr lang="en-US" sz="2200" dirty="0">
                <a:latin typeface="Tahoma" panose="020B0604030504040204" pitchFamily="34" charset="0"/>
              </a:rPr>
              <a:t>like  </a:t>
            </a:r>
            <a:r>
              <a:rPr lang="en-US" sz="2200" dirty="0">
                <a:latin typeface="Courier New" panose="02070309020205020404" pitchFamily="49" charset="0"/>
              </a:rPr>
              <a:t>"( 3, -4 )"</a:t>
            </a:r>
          </a:p>
          <a:p>
            <a:pPr marL="457200" indent="-284163">
              <a:spcBef>
                <a:spcPts val="100"/>
              </a:spcBef>
            </a:pPr>
            <a:r>
              <a:rPr lang="en-US" sz="2200" dirty="0">
                <a:latin typeface="Tahoma" panose="020B0604030504040204" pitchFamily="34" charset="0"/>
              </a:rPr>
              <a:t>or    </a:t>
            </a:r>
            <a:r>
              <a:rPr lang="en-US" sz="2200" dirty="0">
                <a:latin typeface="Courier New" panose="02070309020205020404" pitchFamily="49" charset="0"/>
              </a:rPr>
              <a:t>"( x=3, y=-4 )"</a:t>
            </a:r>
          </a:p>
          <a:p>
            <a:pPr marL="457200" indent="-284163">
              <a:spcBef>
                <a:spcPts val="100"/>
              </a:spcBef>
            </a:pPr>
            <a:endParaRPr lang="en-US" sz="1200" dirty="0">
              <a:latin typeface="Courier New" panose="02070309020205020404" pitchFamily="49" charset="0"/>
            </a:endParaRPr>
          </a:p>
          <a:p>
            <a:pPr marL="457200" indent="-284163">
              <a:spcBef>
                <a:spcPts val="100"/>
              </a:spcBef>
            </a:pPr>
            <a:endParaRPr lang="en-US" sz="1200" dirty="0">
              <a:latin typeface="Courier New" panose="02070309020205020404" pitchFamily="49" charset="0"/>
            </a:endParaRPr>
          </a:p>
          <a:p>
            <a:pPr marL="457200" indent="-284163">
              <a:spcBef>
                <a:spcPts val="100"/>
              </a:spcBef>
            </a:pPr>
            <a:endParaRPr lang="en-US" sz="1200" dirty="0">
              <a:latin typeface="Courier New" panose="02070309020205020404" pitchFamily="49" charset="0"/>
            </a:endParaRPr>
          </a:p>
          <a:p>
            <a:pPr marL="457200" indent="-284163">
              <a:spcBef>
                <a:spcPts val="100"/>
              </a:spcBef>
            </a:pPr>
            <a:endParaRPr lang="en-US" sz="1200" dirty="0">
              <a:latin typeface="Courier New" panose="02070309020205020404" pitchFamily="49" charset="0"/>
            </a:endParaRPr>
          </a:p>
          <a:p>
            <a:pPr marL="457200" indent="-284163">
              <a:spcBef>
                <a:spcPts val="100"/>
              </a:spcBef>
            </a:pPr>
            <a:endParaRPr lang="en-US" sz="1200" dirty="0">
              <a:latin typeface="Courier New" panose="02070309020205020404" pitchFamily="49" charset="0"/>
            </a:endParaRPr>
          </a:p>
          <a:p>
            <a:pPr marL="457200" indent="-284163">
              <a:spcBef>
                <a:spcPts val="100"/>
              </a:spcBef>
            </a:pPr>
            <a:r>
              <a:rPr lang="en-US" sz="2800" dirty="0">
                <a:latin typeface="Tahoma" panose="020B0604030504040204" pitchFamily="34" charset="0"/>
              </a:rPr>
              <a:t>What is the problem</a:t>
            </a: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4562475" y="5210176"/>
            <a:ext cx="6091238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 rtl="0" hangingPunct="1">
              <a:lnSpc>
                <a:spcPct val="100000"/>
              </a:lnSpc>
            </a:pPr>
            <a:r>
              <a:rPr lang="en-US" b="1">
                <a:latin typeface="Tahoma" panose="020B0604030504040204" pitchFamily="34" charset="0"/>
              </a:rPr>
              <a:t>print( str(p1.x) + " , " + str(p1.y) )</a:t>
            </a:r>
          </a:p>
          <a:p>
            <a:pPr algn="l" rtl="0" hangingPunct="1">
              <a:lnSpc>
                <a:spcPct val="100000"/>
              </a:lnSpc>
            </a:pPr>
            <a:r>
              <a:rPr lang="en-US" b="1">
                <a:latin typeface="Tahoma" panose="020B0604030504040204" pitchFamily="34" charset="0"/>
              </a:rPr>
              <a:t>print( "x= " + str(p1.x) + " , " + "y= " + str(p1.y) )</a:t>
            </a:r>
          </a:p>
        </p:txBody>
      </p:sp>
      <p:cxnSp>
        <p:nvCxnSpPr>
          <p:cNvPr id="9" name="Straight Arrow Connector 8"/>
          <p:cNvCxnSpPr/>
          <p:nvPr/>
        </p:nvCxnSpPr>
        <p:spPr bwMode="auto">
          <a:xfrm flipH="1">
            <a:off x="5531564" y="3886201"/>
            <a:ext cx="1859836" cy="396875"/>
          </a:xfrm>
          <a:prstGeom prst="straightConnector1">
            <a:avLst/>
          </a:prstGeom>
          <a:solidFill>
            <a:srgbClr val="00B8FF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Straight Arrow Connector 9"/>
          <p:cNvCxnSpPr/>
          <p:nvPr/>
        </p:nvCxnSpPr>
        <p:spPr bwMode="auto">
          <a:xfrm flipV="1">
            <a:off x="3079877" y="4040188"/>
            <a:ext cx="1600200" cy="762000"/>
          </a:xfrm>
          <a:prstGeom prst="straightConnector1">
            <a:avLst/>
          </a:prstGeom>
          <a:solidFill>
            <a:srgbClr val="00B8FF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Straight Arrow Connector 10"/>
          <p:cNvCxnSpPr/>
          <p:nvPr/>
        </p:nvCxnSpPr>
        <p:spPr bwMode="auto">
          <a:xfrm flipH="1" flipV="1">
            <a:off x="3384677" y="4040188"/>
            <a:ext cx="1143000" cy="762000"/>
          </a:xfrm>
          <a:prstGeom prst="straightConnector1">
            <a:avLst/>
          </a:prstGeom>
          <a:solidFill>
            <a:srgbClr val="00B8FF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5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Down Arrow 7">
            <a:extLst>
              <a:ext uri="{FF2B5EF4-FFF2-40B4-BE49-F238E27FC236}">
                <a16:creationId xmlns:a16="http://schemas.microsoft.com/office/drawing/2014/main" id="{73DE2CFE-42F2-48F0-8706-5264E012B1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288521" y="381403"/>
            <a:ext cx="2200313" cy="3342508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966952" y="1204108"/>
            <a:ext cx="2669406" cy="178117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4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toString</a:t>
            </a:r>
            <a:r>
              <a:rPr lang="en-US" sz="24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and __str__</a:t>
            </a:r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4309461" y="952500"/>
            <a:ext cx="7255477" cy="33083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5000" rIns="90000" bIns="45000" anchor="t">
            <a:normAutofit/>
          </a:bodyPr>
          <a:lstStyle>
            <a:lvl1pPr>
              <a:tabLst>
                <a:tab pos="685800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marL="739775" indent="-280988">
              <a:tabLst>
                <a:tab pos="685800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685800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685800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685800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85800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85800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85800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85800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342900" indent="-339725">
              <a:lnSpc>
                <a:spcPct val="90000"/>
              </a:lnSpc>
              <a:spcBef>
                <a:spcPts val="100"/>
              </a:spcBef>
            </a:pPr>
            <a:r>
              <a:rPr lang="en-US" sz="2200" dirty="0">
                <a:latin typeface="Courier New" panose="02070309020205020404" pitchFamily="49" charset="0"/>
              </a:rPr>
              <a:t>	def </a:t>
            </a:r>
            <a:r>
              <a:rPr lang="en-US" sz="2200" b="1" dirty="0">
                <a:solidFill>
                  <a:srgbClr val="0000FF"/>
                </a:solidFill>
                <a:latin typeface="Courier New" panose="02070309020205020404" pitchFamily="49" charset="0"/>
              </a:rPr>
              <a:t>__str__</a:t>
            </a:r>
            <a:r>
              <a:rPr lang="en-US" sz="2200" b="1" dirty="0">
                <a:solidFill>
                  <a:schemeClr val="tx1"/>
                </a:solidFill>
                <a:latin typeface="Courier New" panose="02070309020205020404" pitchFamily="49" charset="0"/>
              </a:rPr>
              <a:t>(</a:t>
            </a:r>
            <a:r>
              <a:rPr lang="en-US" sz="2200" dirty="0">
                <a:latin typeface="Courier New" panose="02070309020205020404" pitchFamily="49" charset="0"/>
              </a:rPr>
              <a:t>self):</a:t>
            </a:r>
          </a:p>
          <a:p>
            <a:pPr marL="342900" indent="-339725">
              <a:lnSpc>
                <a:spcPct val="90000"/>
              </a:lnSpc>
              <a:spcBef>
                <a:spcPts val="100"/>
              </a:spcBef>
            </a:pPr>
            <a:r>
              <a:rPr lang="en-US" sz="2200" dirty="0">
                <a:latin typeface="Courier New" panose="02070309020205020404" pitchFamily="49" charset="0"/>
              </a:rPr>
              <a:t>	    return </a:t>
            </a:r>
            <a:r>
              <a:rPr lang="en-US" sz="2200" b="1" dirty="0">
                <a:latin typeface="Tahoma" panose="020B0604030504040204" pitchFamily="34" charset="0"/>
              </a:rPr>
              <a:t>string</a:t>
            </a:r>
          </a:p>
          <a:p>
            <a:pPr marL="457200" indent="-282575">
              <a:lnSpc>
                <a:spcPct val="90000"/>
              </a:lnSpc>
              <a:spcBef>
                <a:spcPts val="100"/>
              </a:spcBef>
            </a:pPr>
            <a:endParaRPr lang="en-US" sz="2200" b="1" dirty="0">
              <a:latin typeface="Tahoma" panose="020B0604030504040204" pitchFamily="34" charset="0"/>
            </a:endParaRPr>
          </a:p>
          <a:p>
            <a:pPr lvl="1">
              <a:lnSpc>
                <a:spcPct val="90000"/>
              </a:lnSpc>
              <a:spcBef>
                <a:spcPts val="100"/>
              </a:spcBef>
              <a:buFont typeface="Tahoma" panose="020B0604030504040204" pitchFamily="34" charset="0"/>
              <a:buChar char="–"/>
            </a:pPr>
            <a:r>
              <a:rPr lang="en-US" sz="2200" dirty="0">
                <a:latin typeface="Tahoma" panose="020B0604030504040204" pitchFamily="34" charset="0"/>
              </a:rPr>
              <a:t>equivalent to Java's </a:t>
            </a:r>
            <a:r>
              <a:rPr lang="en-US" sz="2200" dirty="0" err="1">
                <a:latin typeface="Courier New" panose="02070309020205020404" pitchFamily="49" charset="0"/>
              </a:rPr>
              <a:t>toString</a:t>
            </a:r>
            <a:r>
              <a:rPr lang="en-US" sz="2200" dirty="0">
                <a:latin typeface="Tahoma" panose="020B0604030504040204" pitchFamily="34" charset="0"/>
              </a:rPr>
              <a:t> (converts object to a string)</a:t>
            </a:r>
          </a:p>
          <a:p>
            <a:pPr lvl="1">
              <a:lnSpc>
                <a:spcPct val="90000"/>
              </a:lnSpc>
              <a:spcBef>
                <a:spcPts val="100"/>
              </a:spcBef>
              <a:buFont typeface="Tahoma" panose="020B0604030504040204" pitchFamily="34" charset="0"/>
              <a:buChar char="–"/>
            </a:pPr>
            <a:r>
              <a:rPr lang="en-US" sz="2200" dirty="0">
                <a:latin typeface="Tahoma" panose="020B0604030504040204" pitchFamily="34" charset="0"/>
              </a:rPr>
              <a:t>invoked automatically when </a:t>
            </a:r>
            <a:r>
              <a:rPr lang="en-US" sz="2200" dirty="0">
                <a:latin typeface="Courier New" panose="02070309020205020404" pitchFamily="49" charset="0"/>
              </a:rPr>
              <a:t>str</a:t>
            </a:r>
            <a:r>
              <a:rPr lang="en-US" sz="2200" dirty="0">
                <a:latin typeface="Tahoma" panose="020B0604030504040204" pitchFamily="34" charset="0"/>
              </a:rPr>
              <a:t> or </a:t>
            </a:r>
            <a:r>
              <a:rPr lang="en-US" sz="2200" dirty="0">
                <a:latin typeface="Courier New" panose="02070309020205020404" pitchFamily="49" charset="0"/>
              </a:rPr>
              <a:t>print</a:t>
            </a:r>
            <a:r>
              <a:rPr lang="en-US" sz="2200" dirty="0">
                <a:latin typeface="Tahoma" panose="020B0604030504040204" pitchFamily="34" charset="0"/>
              </a:rPr>
              <a:t> is called</a:t>
            </a:r>
          </a:p>
          <a:p>
            <a:pPr marL="741363" indent="-280988">
              <a:lnSpc>
                <a:spcPct val="90000"/>
              </a:lnSpc>
              <a:spcBef>
                <a:spcPts val="100"/>
              </a:spcBef>
            </a:pPr>
            <a:endParaRPr lang="en-US" sz="2200" dirty="0">
              <a:latin typeface="Tahoma" panose="020B0604030504040204" pitchFamily="34" charset="0"/>
            </a:endParaRPr>
          </a:p>
          <a:p>
            <a:pPr marL="457200" indent="-282575">
              <a:lnSpc>
                <a:spcPct val="90000"/>
              </a:lnSpc>
              <a:spcBef>
                <a:spcPts val="100"/>
              </a:spcBef>
            </a:pPr>
            <a:r>
              <a:rPr lang="en-US" sz="2200" b="1" dirty="0">
                <a:latin typeface="Tahoma" panose="020B0604030504040204" pitchFamily="34" charset="0"/>
              </a:rPr>
              <a:t>Exercise</a:t>
            </a:r>
            <a:r>
              <a:rPr lang="en-US" sz="2200" dirty="0">
                <a:latin typeface="Tahoma" panose="020B0604030504040204" pitchFamily="34" charset="0"/>
              </a:rPr>
              <a:t>: Write a </a:t>
            </a:r>
            <a:r>
              <a:rPr lang="en-US" sz="2200" dirty="0">
                <a:latin typeface="Courier New" panose="02070309020205020404" pitchFamily="49" charset="0"/>
              </a:rPr>
              <a:t>__str__</a:t>
            </a:r>
            <a:r>
              <a:rPr lang="en-US" sz="2200" dirty="0">
                <a:latin typeface="Tahoma" panose="020B0604030504040204" pitchFamily="34" charset="0"/>
              </a:rPr>
              <a:t> method for </a:t>
            </a:r>
            <a:r>
              <a:rPr lang="en-US" sz="2200" dirty="0">
                <a:latin typeface="Courier New" panose="02070309020205020404" pitchFamily="49" charset="0"/>
              </a:rPr>
              <a:t>Point</a:t>
            </a:r>
            <a:r>
              <a:rPr lang="en-US" sz="2200" dirty="0">
                <a:latin typeface="Tahoma" panose="020B0604030504040204" pitchFamily="34" charset="0"/>
              </a:rPr>
              <a:t> objects that returns strings like  </a:t>
            </a:r>
            <a:r>
              <a:rPr lang="en-US" sz="2200" dirty="0">
                <a:latin typeface="Courier New" panose="02070309020205020404" pitchFamily="49" charset="0"/>
              </a:rPr>
              <a:t>"(3, -14)"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703443" y="4319587"/>
            <a:ext cx="9303027" cy="234625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5000" rIns="90000" bIns="45000" anchor="t">
            <a:noAutofit/>
          </a:bodyPr>
          <a:lstStyle>
            <a:lvl1pPr>
              <a:tabLst>
                <a:tab pos="685800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marL="739775" indent="-280988">
              <a:tabLst>
                <a:tab pos="685800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685800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685800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685800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85800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85800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85800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85800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914400" indent="-227013">
              <a:lnSpc>
                <a:spcPct val="90000"/>
              </a:lnSpc>
              <a:spcBef>
                <a:spcPts val="100"/>
              </a:spcBef>
            </a:pPr>
            <a:endParaRPr lang="en-US" sz="2000" dirty="0">
              <a:latin typeface="Tahoma" panose="020B0604030504040204" pitchFamily="34" charset="0"/>
            </a:endParaRPr>
          </a:p>
          <a:p>
            <a:pPr marL="457200" indent="-282575">
              <a:lnSpc>
                <a:spcPct val="90000"/>
              </a:lnSpc>
              <a:spcBef>
                <a:spcPts val="100"/>
              </a:spcBef>
            </a:pPr>
            <a:r>
              <a:rPr lang="en-US" sz="2000" dirty="0">
                <a:latin typeface="Courier New" panose="02070309020205020404" pitchFamily="49" charset="0"/>
              </a:rPr>
              <a:t>def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__str__</a:t>
            </a:r>
            <a:r>
              <a:rPr lang="en-US" sz="2000" dirty="0">
                <a:latin typeface="Courier New" panose="02070309020205020404" pitchFamily="49" charset="0"/>
              </a:rPr>
              <a:t>(self):</a:t>
            </a:r>
          </a:p>
          <a:p>
            <a:pPr marL="457200" indent="-282575">
              <a:lnSpc>
                <a:spcPct val="90000"/>
              </a:lnSpc>
              <a:spcBef>
                <a:spcPts val="100"/>
              </a:spcBef>
            </a:pPr>
            <a:r>
              <a:rPr lang="en-US" sz="2000" dirty="0">
                <a:latin typeface="Courier New" panose="02070309020205020404" pitchFamily="49" charset="0"/>
              </a:rPr>
              <a:t>    </a:t>
            </a:r>
            <a:r>
              <a:rPr lang="en-US" sz="2000" b="1" dirty="0">
                <a:latin typeface="Courier New" panose="02070309020205020404" pitchFamily="49" charset="0"/>
              </a:rPr>
              <a:t>return</a:t>
            </a:r>
            <a:r>
              <a:rPr lang="en-US" sz="2000" dirty="0">
                <a:latin typeface="Courier New" panose="02070309020205020404" pitchFamily="49" charset="0"/>
              </a:rPr>
              <a:t> "(" + str(</a:t>
            </a:r>
            <a:r>
              <a:rPr lang="en-US" sz="2000" dirty="0" err="1">
                <a:latin typeface="Courier New" panose="02070309020205020404" pitchFamily="49" charset="0"/>
              </a:rPr>
              <a:t>self.x</a:t>
            </a:r>
            <a:r>
              <a:rPr lang="en-US" sz="2000" dirty="0">
                <a:latin typeface="Courier New" panose="02070309020205020404" pitchFamily="49" charset="0"/>
              </a:rPr>
              <a:t>) + ", " + str(</a:t>
            </a:r>
            <a:r>
              <a:rPr lang="en-US" sz="2000" dirty="0" err="1">
                <a:latin typeface="Courier New" panose="02070309020205020404" pitchFamily="49" charset="0"/>
              </a:rPr>
              <a:t>self.y</a:t>
            </a:r>
            <a:r>
              <a:rPr lang="en-US" sz="2000" dirty="0">
                <a:latin typeface="Courier New" panose="02070309020205020404" pitchFamily="49" charset="0"/>
              </a:rPr>
              <a:t>) + ")"</a:t>
            </a:r>
          </a:p>
          <a:p>
            <a:pPr marL="457200" indent="-282575">
              <a:lnSpc>
                <a:spcPct val="90000"/>
              </a:lnSpc>
              <a:spcBef>
                <a:spcPts val="100"/>
              </a:spcBef>
            </a:pPr>
            <a:endParaRPr lang="en-US" sz="2000" dirty="0">
              <a:latin typeface="Courier New" panose="02070309020205020404" pitchFamily="49" charset="0"/>
            </a:endParaRPr>
          </a:p>
          <a:p>
            <a:pPr marL="457200" indent="-282575">
              <a:lnSpc>
                <a:spcPct val="90000"/>
              </a:lnSpc>
              <a:spcBef>
                <a:spcPts val="100"/>
              </a:spcBef>
            </a:pPr>
            <a:r>
              <a:rPr lang="en-US" sz="2000" dirty="0">
                <a:latin typeface="Courier New" panose="02070309020205020404" pitchFamily="49" charset="0"/>
              </a:rPr>
              <a:t>def display(self):</a:t>
            </a:r>
          </a:p>
          <a:p>
            <a:pPr marL="457200" indent="-282575">
              <a:lnSpc>
                <a:spcPct val="90000"/>
              </a:lnSpc>
              <a:spcBef>
                <a:spcPts val="100"/>
              </a:spcBef>
            </a:pPr>
            <a:r>
              <a:rPr lang="en-US" sz="2000" dirty="0">
                <a:latin typeface="Courier New" panose="02070309020205020404" pitchFamily="49" charset="0"/>
              </a:rPr>
              <a:t>    </a:t>
            </a:r>
            <a:r>
              <a:rPr lang="en-US" sz="2000" b="1" dirty="0">
                <a:latin typeface="Courier New" panose="02070309020205020404" pitchFamily="49" charset="0"/>
              </a:rPr>
              <a:t>print</a:t>
            </a:r>
            <a:r>
              <a:rPr lang="en-US" sz="2000" dirty="0">
                <a:latin typeface="Courier New" panose="02070309020205020404" pitchFamily="49" charset="0"/>
              </a:rPr>
              <a:t>(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str</a:t>
            </a:r>
            <a:r>
              <a:rPr lang="en-US" sz="2000" dirty="0">
                <a:latin typeface="Courier New" panose="02070309020205020404" pitchFamily="49" charset="0"/>
              </a:rPr>
              <a:t>(self))</a:t>
            </a:r>
          </a:p>
          <a:p>
            <a:pPr marL="457200" indent="-282575">
              <a:lnSpc>
                <a:spcPct val="90000"/>
              </a:lnSpc>
              <a:spcBef>
                <a:spcPts val="100"/>
              </a:spcBef>
            </a:pPr>
            <a:endParaRPr lang="en-US" sz="2000" dirty="0">
              <a:latin typeface="Courier New" panose="02070309020205020404" pitchFamily="49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1981200" y="0"/>
            <a:ext cx="5791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rtl="0" hangingPunct="1">
              <a:lnSpc>
                <a:spcPct val="100000"/>
              </a:lnSpc>
            </a:pPr>
            <a:r>
              <a:rPr lang="en-US" sz="4000" b="1" dirty="0">
                <a:solidFill>
                  <a:schemeClr val="bg1"/>
                </a:solidFill>
                <a:latin typeface="Tahoma" panose="020B0604030504040204" pitchFamily="34" charset="0"/>
              </a:rPr>
              <a:t>Complete Point Class</a:t>
            </a:r>
          </a:p>
        </p:txBody>
      </p:sp>
      <p:graphicFrame>
        <p:nvGraphicFramePr>
          <p:cNvPr id="30722" name="Group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9756165"/>
              </p:ext>
            </p:extLst>
          </p:nvPr>
        </p:nvGraphicFramePr>
        <p:xfrm>
          <a:off x="139148" y="114369"/>
          <a:ext cx="9690652" cy="6520647"/>
        </p:xfrm>
        <a:graphic>
          <a:graphicData uri="http://schemas.openxmlformats.org/drawingml/2006/table">
            <a:tbl>
              <a:tblPr/>
              <a:tblGrid>
                <a:gridCol w="1946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960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1800">
                <a:tc gridSpan="2">
                  <a:txBody>
                    <a:bodyPr/>
                    <a:lstStyle>
                      <a:lvl1pPr algn="l" rtl="0">
                        <a:lnSpc>
                          <a:spcPct val="101000"/>
                        </a:lnSpc>
                        <a:spcAft>
                          <a:spcPts val="1425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 sz="200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1pPr>
                      <a:lvl2pPr algn="l" rtl="0">
                        <a:lnSpc>
                          <a:spcPct val="101000"/>
                        </a:lnSpc>
                        <a:spcAft>
                          <a:spcPts val="1138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2pPr>
                      <a:lvl3pPr algn="l" rtl="0">
                        <a:lnSpc>
                          <a:spcPct val="101000"/>
                        </a:lnSpc>
                        <a:spcAft>
                          <a:spcPts val="850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3pPr>
                      <a:lvl4pPr algn="l" rtl="0">
                        <a:lnSpc>
                          <a:spcPct val="101000"/>
                        </a:lnSpc>
                        <a:spcAft>
                          <a:spcPts val="575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4pPr>
                      <a:lvl5pPr algn="l" rtl="0">
                        <a:lnSpc>
                          <a:spcPct val="101000"/>
                        </a:lnSpc>
                        <a:spcAft>
                          <a:spcPts val="288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106363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Microsoft YaHei" panose="020B0503020204020204" pitchFamily="34" charset="-122"/>
                        </a:rPr>
                        <a:t>     point.py</a:t>
                      </a:r>
                    </a:p>
                  </a:txBody>
                  <a:tcPr marL="41400" marR="41400" marT="41400" marB="41400" horzOverflow="overflow">
                    <a:lnL w="7632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32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32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67375">
                <a:tc>
                  <a:txBody>
                    <a:bodyPr/>
                    <a:lstStyle>
                      <a:lvl1pPr algn="l" rtl="0">
                        <a:lnSpc>
                          <a:spcPct val="101000"/>
                        </a:lnSpc>
                        <a:spcAft>
                          <a:spcPts val="1425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 sz="200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1pPr>
                      <a:lvl2pPr algn="l" rtl="0">
                        <a:lnSpc>
                          <a:spcPct val="101000"/>
                        </a:lnSpc>
                        <a:spcAft>
                          <a:spcPts val="1138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2pPr>
                      <a:lvl3pPr algn="l" rtl="0">
                        <a:lnSpc>
                          <a:spcPct val="101000"/>
                        </a:lnSpc>
                        <a:spcAft>
                          <a:spcPts val="850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3pPr>
                      <a:lvl4pPr algn="l" rtl="0">
                        <a:lnSpc>
                          <a:spcPct val="101000"/>
                        </a:lnSpc>
                        <a:spcAft>
                          <a:spcPts val="575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4pPr>
                      <a:lvl5pPr algn="l" rtl="0">
                        <a:lnSpc>
                          <a:spcPct val="101000"/>
                        </a:lnSpc>
                        <a:spcAft>
                          <a:spcPts val="288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106363" marR="0" lvl="0" indent="0" algn="r" defTabSz="449263" rtl="0" eaLnBrk="1" fontAlgn="base" latinLnBrk="0" hangingPunct="1">
                        <a:lnSpc>
                          <a:spcPct val="54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Microsoft YaHei" panose="020B0503020204020204" pitchFamily="34" charset="-122"/>
                      </a:endParaRPr>
                    </a:p>
                  </a:txBody>
                  <a:tcPr marL="41400" marR="82800" marT="380736" marB="207360" horzOverflow="overflow">
                    <a:lnL w="7632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7632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32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784A3"/>
                    </a:solidFill>
                  </a:tcPr>
                </a:tc>
                <a:tc>
                  <a:txBody>
                    <a:bodyPr/>
                    <a:lstStyle>
                      <a:lvl1pPr algn="l" rtl="0">
                        <a:lnSpc>
                          <a:spcPct val="101000"/>
                        </a:lnSpc>
                        <a:spcAft>
                          <a:spcPts val="1425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 sz="200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1pPr>
                      <a:lvl2pPr algn="l" rtl="0">
                        <a:lnSpc>
                          <a:spcPct val="101000"/>
                        </a:lnSpc>
                        <a:spcAft>
                          <a:spcPts val="1138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2pPr>
                      <a:lvl3pPr algn="l" rtl="0">
                        <a:lnSpc>
                          <a:spcPct val="101000"/>
                        </a:lnSpc>
                        <a:spcAft>
                          <a:spcPts val="850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3pPr>
                      <a:lvl4pPr algn="l" rtl="0">
                        <a:lnSpc>
                          <a:spcPct val="101000"/>
                        </a:lnSpc>
                        <a:spcAft>
                          <a:spcPts val="575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4pPr>
                      <a:lvl5pPr algn="l" rtl="0">
                        <a:lnSpc>
                          <a:spcPct val="101000"/>
                        </a:lnSpc>
                        <a:spcAft>
                          <a:spcPts val="288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106363" marR="0" lvl="0" indent="0" algn="l" defTabSz="449263" rtl="0" eaLnBrk="1" fontAlgn="base" latinLnBrk="0" hangingPunct="1">
                        <a:lnSpc>
                          <a:spcPct val="54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from 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math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 import *</a:t>
                      </a:r>
                    </a:p>
                    <a:p>
                      <a:pPr marL="106363" marR="0" lvl="0" indent="0" algn="l" defTabSz="449263" rtl="0" eaLnBrk="1" fontAlgn="base" latinLnBrk="0" hangingPunct="1">
                        <a:lnSpc>
                          <a:spcPct val="54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Microsoft YaHei" panose="020B0503020204020204" pitchFamily="34" charset="-122"/>
                      </a:endParaRPr>
                    </a:p>
                    <a:p>
                      <a:pPr marL="106363" marR="0" lvl="0" indent="0" algn="l" defTabSz="449263" rtl="0" eaLnBrk="1" fontAlgn="base" latinLnBrk="0" hangingPunct="1">
                        <a:lnSpc>
                          <a:spcPct val="54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class Point:</a:t>
                      </a:r>
                    </a:p>
                    <a:p>
                      <a:pPr marL="106363" marR="0" lvl="0" indent="0" algn="l" defTabSz="449263" rtl="0" eaLnBrk="1" fontAlgn="base" latinLnBrk="0" hangingPunct="1">
                        <a:lnSpc>
                          <a:spcPct val="54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   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def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 __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init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__(self, x, y):</a:t>
                      </a:r>
                    </a:p>
                    <a:p>
                      <a:pPr marL="106363" marR="0" lvl="0" indent="0" algn="l" defTabSz="449263" rtl="0" eaLnBrk="1" fontAlgn="base" latinLnBrk="0" hangingPunct="1">
                        <a:lnSpc>
                          <a:spcPct val="54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       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self.x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 = x</a:t>
                      </a:r>
                    </a:p>
                    <a:p>
                      <a:pPr marL="106363" marR="0" lvl="0" indent="0" algn="l" defTabSz="449263" rtl="0" eaLnBrk="1" fontAlgn="base" latinLnBrk="0" hangingPunct="1">
                        <a:lnSpc>
                          <a:spcPct val="54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       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self.y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 = y</a:t>
                      </a:r>
                    </a:p>
                    <a:p>
                      <a:pPr marL="106363" marR="0" lvl="0" indent="0" algn="l" defTabSz="449263" rtl="0" eaLnBrk="1" fontAlgn="base" latinLnBrk="0" hangingPunct="1">
                        <a:lnSpc>
                          <a:spcPct val="54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Microsoft YaHei" panose="020B0503020204020204" pitchFamily="34" charset="-122"/>
                      </a:endParaRPr>
                    </a:p>
                    <a:p>
                      <a:pPr marL="106363" marR="0" lvl="0" indent="0" algn="l" defTabSz="449263" rtl="0" eaLnBrk="1" fontAlgn="base" latinLnBrk="0" hangingPunct="1">
                        <a:lnSpc>
                          <a:spcPct val="54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   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def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distance_from_origin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(self):</a:t>
                      </a:r>
                    </a:p>
                    <a:p>
                      <a:pPr marL="106363" marR="0" lvl="0" indent="0" algn="l" defTabSz="449263" rtl="0" eaLnBrk="1" fontAlgn="base" latinLnBrk="0" hangingPunct="1">
                        <a:lnSpc>
                          <a:spcPct val="54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        return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sqrt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(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self.x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 *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self.x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 +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self.y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 *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self.y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)</a:t>
                      </a:r>
                    </a:p>
                    <a:p>
                      <a:pPr marL="106363" marR="0" lvl="0" indent="0" algn="l" defTabSz="449263" rtl="0" eaLnBrk="1" fontAlgn="base" latinLnBrk="0" hangingPunct="1">
                        <a:lnSpc>
                          <a:spcPct val="54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Microsoft YaHei" panose="020B0503020204020204" pitchFamily="34" charset="-122"/>
                      </a:endParaRPr>
                    </a:p>
                    <a:p>
                      <a:pPr marL="106363" marR="0" lvl="0" indent="0" algn="l" defTabSz="449263" rtl="0" eaLnBrk="1" fontAlgn="base" latinLnBrk="0" hangingPunct="1">
                        <a:lnSpc>
                          <a:spcPct val="54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   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def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 distance_btwn2points(self, other):</a:t>
                      </a:r>
                    </a:p>
                    <a:p>
                      <a:pPr marL="106363" marR="0" lvl="0" indent="0" algn="l" defTabSz="449263" rtl="0" eaLnBrk="1" fontAlgn="base" latinLnBrk="0" hangingPunct="1">
                        <a:lnSpc>
                          <a:spcPct val="54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        dx =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self.x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 -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other.x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Microsoft YaHei" panose="020B0503020204020204" pitchFamily="34" charset="-122"/>
                      </a:endParaRPr>
                    </a:p>
                    <a:p>
                      <a:pPr marL="106363" marR="0" lvl="0" indent="0" algn="l" defTabSz="449263" rtl="0" eaLnBrk="1" fontAlgn="base" latinLnBrk="0" hangingPunct="1">
                        <a:lnSpc>
                          <a:spcPct val="54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       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dy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 =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self.y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 -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other.y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Microsoft YaHei" panose="020B0503020204020204" pitchFamily="34" charset="-122"/>
                      </a:endParaRPr>
                    </a:p>
                    <a:p>
                      <a:pPr marL="106363" marR="0" lvl="0" indent="0" algn="l" defTabSz="449263" rtl="0" eaLnBrk="1" fontAlgn="base" latinLnBrk="0" hangingPunct="1">
                        <a:lnSpc>
                          <a:spcPct val="54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        return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sqrt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(dx * dx +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dy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 *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dy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)</a:t>
                      </a:r>
                    </a:p>
                    <a:p>
                      <a:pPr marL="106363" marR="0" lvl="0" indent="0" algn="l" defTabSz="449263" rtl="0" eaLnBrk="1" fontAlgn="base" latinLnBrk="0" hangingPunct="1">
                        <a:lnSpc>
                          <a:spcPct val="54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Microsoft YaHei" panose="020B0503020204020204" pitchFamily="34" charset="-122"/>
                      </a:endParaRPr>
                    </a:p>
                    <a:p>
                      <a:pPr marL="106363" marR="0" lvl="0" indent="0" algn="l" defTabSz="449263" rtl="0" eaLnBrk="1" fontAlgn="base" latinLnBrk="0" hangingPunct="1">
                        <a:lnSpc>
                          <a:spcPct val="54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   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def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 translate(self, dx,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dy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):</a:t>
                      </a:r>
                    </a:p>
                    <a:p>
                      <a:pPr marL="106363" marR="0" lvl="0" indent="0" algn="l" defTabSz="449263" rtl="0" eaLnBrk="1" fontAlgn="base" latinLnBrk="0" hangingPunct="1">
                        <a:lnSpc>
                          <a:spcPct val="54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       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self.x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 += dx</a:t>
                      </a:r>
                    </a:p>
                    <a:p>
                      <a:pPr marL="106363" marR="0" lvl="0" indent="0" algn="l" defTabSz="449263" rtl="0" eaLnBrk="1" fontAlgn="base" latinLnBrk="0" hangingPunct="1">
                        <a:lnSpc>
                          <a:spcPct val="54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       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self.y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 +=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dy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Microsoft YaHei" panose="020B0503020204020204" pitchFamily="34" charset="-122"/>
                      </a:endParaRPr>
                    </a:p>
                    <a:p>
                      <a:pPr marL="106363" marR="0" lvl="0" indent="0" algn="l" defTabSz="449263" rtl="0" eaLnBrk="1" fontAlgn="base" latinLnBrk="0" hangingPunct="1">
                        <a:lnSpc>
                          <a:spcPct val="54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Microsoft YaHei" panose="020B0503020204020204" pitchFamily="34" charset="-122"/>
                      </a:endParaRPr>
                    </a:p>
                    <a:p>
                      <a:pPr marL="106363" marR="0" lvl="0" indent="0" algn="l" defTabSz="449263" rtl="0" eaLnBrk="1" fontAlgn="base" latinLnBrk="0" hangingPunct="1">
                        <a:lnSpc>
                          <a:spcPct val="54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   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def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__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str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__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(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self):</a:t>
                      </a:r>
                    </a:p>
                    <a:p>
                      <a:pPr marL="106363" marR="0" lvl="0" indent="0" algn="l" defTabSz="449263" rtl="0" eaLnBrk="1" fontAlgn="base" latinLnBrk="0" hangingPunct="1">
                        <a:lnSpc>
                          <a:spcPct val="54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Microsoft YaHei" panose="020B0503020204020204" pitchFamily="34" charset="-122"/>
                      </a:endParaRPr>
                    </a:p>
                    <a:p>
                      <a:pPr marL="106363" marR="0" lvl="0" indent="0" algn="l" defTabSz="449263" rtl="0" eaLnBrk="1" fontAlgn="base" latinLnBrk="0" hangingPunct="1">
                        <a:lnSpc>
                          <a:spcPct val="54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        return "(" +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str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(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self.x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) + ", " +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str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(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self.y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) + ")"</a:t>
                      </a:r>
                    </a:p>
                    <a:p>
                      <a:pPr marL="106363" marR="0" lvl="0" indent="0" algn="l" defTabSz="449263" rtl="0" eaLnBrk="1" fontAlgn="base" latinLnBrk="0" hangingPunct="1">
                        <a:lnSpc>
                          <a:spcPct val="54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Microsoft YaHei" panose="020B0503020204020204" pitchFamily="34" charset="-122"/>
                      </a:endParaRPr>
                    </a:p>
                    <a:p>
                      <a:pPr marL="106363" marR="0" lvl="0" indent="0" algn="l" defTabSz="449263" rtl="0" eaLnBrk="1" fontAlgn="base" latinLnBrk="0" hangingPunct="1">
                        <a:lnSpc>
                          <a:spcPct val="54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   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def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display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(self):</a:t>
                      </a:r>
                    </a:p>
                    <a:p>
                      <a:pPr marL="106363" marR="0" lvl="0" indent="0" algn="l" defTabSz="449263" rtl="0" eaLnBrk="1" fontAlgn="base" latinLnBrk="0" hangingPunct="1">
                        <a:lnSpc>
                          <a:spcPct val="54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        print(str(self)) </a:t>
                      </a:r>
                    </a:p>
                  </a:txBody>
                  <a:tcPr marL="41400" marR="165960" marT="380736" marB="207360" horzOverflow="overflow">
                    <a:lnL>
                      <a:noFill/>
                    </a:lnL>
                    <a:lnR w="7632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32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32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0735" name="Rectangle 15"/>
          <p:cNvSpPr>
            <a:spLocks noChangeArrowheads="1"/>
          </p:cNvSpPr>
          <p:nvPr/>
        </p:nvSpPr>
        <p:spPr bwMode="auto">
          <a:xfrm>
            <a:off x="9829800" y="2743200"/>
            <a:ext cx="2133600" cy="2306870"/>
          </a:xfrm>
          <a:prstGeom prst="rect">
            <a:avLst/>
          </a:prstGeom>
          <a:solidFill>
            <a:srgbClr val="FF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 rtl="0" hangingPunct="1">
              <a:lnSpc>
                <a:spcPct val="100000"/>
              </a:lnSpc>
            </a:pPr>
            <a:endParaRPr lang="en-US" sz="1600" b="1" dirty="0">
              <a:latin typeface="Tahoma" panose="020B0604030504040204" pitchFamily="34" charset="0"/>
            </a:endParaRPr>
          </a:p>
          <a:p>
            <a:pPr algn="l" rtl="0" hangingPunct="1">
              <a:lnSpc>
                <a:spcPct val="100000"/>
              </a:lnSpc>
            </a:pPr>
            <a:r>
              <a:rPr lang="en-US" sz="1600" b="1" dirty="0">
                <a:solidFill>
                  <a:srgbClr val="009900"/>
                </a:solidFill>
                <a:latin typeface="Tahoma" panose="020B0604030504040204" pitchFamily="34" charset="0"/>
              </a:rPr>
              <a:t>#  main code     </a:t>
            </a:r>
          </a:p>
          <a:p>
            <a:pPr algn="l" rtl="0" hangingPunct="1">
              <a:lnSpc>
                <a:spcPct val="100000"/>
              </a:lnSpc>
            </a:pPr>
            <a:r>
              <a:rPr lang="en-US" sz="1600" b="1" dirty="0">
                <a:latin typeface="Tahoma" panose="020B0604030504040204" pitchFamily="34" charset="0"/>
              </a:rPr>
              <a:t>p1 = Point(3, -14)</a:t>
            </a:r>
          </a:p>
          <a:p>
            <a:pPr algn="l" rtl="0" hangingPunct="1">
              <a:lnSpc>
                <a:spcPct val="100000"/>
              </a:lnSpc>
            </a:pPr>
            <a:r>
              <a:rPr lang="en-US" sz="1600" b="1" dirty="0">
                <a:latin typeface="Tahoma" panose="020B0604030504040204" pitchFamily="34" charset="0"/>
              </a:rPr>
              <a:t>print(p1.x)</a:t>
            </a:r>
          </a:p>
          <a:p>
            <a:pPr algn="l" rtl="0" hangingPunct="1">
              <a:lnSpc>
                <a:spcPct val="100000"/>
              </a:lnSpc>
            </a:pPr>
            <a:endParaRPr lang="en-US" sz="1600" b="1" dirty="0">
              <a:latin typeface="Tahoma" panose="020B0604030504040204" pitchFamily="34" charset="0"/>
            </a:endParaRPr>
          </a:p>
          <a:p>
            <a:pPr algn="l" rtl="0" hangingPunct="1">
              <a:lnSpc>
                <a:spcPct val="100000"/>
              </a:lnSpc>
            </a:pPr>
            <a:r>
              <a:rPr lang="en-US" sz="1600" b="1" dirty="0">
                <a:latin typeface="Tahoma" panose="020B0604030504040204" pitchFamily="34" charset="0"/>
              </a:rPr>
              <a:t>p1.display( )</a:t>
            </a:r>
          </a:p>
          <a:p>
            <a:pPr algn="l" rtl="0" hangingPunct="1">
              <a:lnSpc>
                <a:spcPct val="100000"/>
              </a:lnSpc>
            </a:pPr>
            <a:r>
              <a:rPr lang="en-US" sz="1600" b="1" dirty="0">
                <a:solidFill>
                  <a:srgbClr val="009900"/>
                </a:solidFill>
                <a:latin typeface="Tahoma" panose="020B0604030504040204" pitchFamily="34" charset="0"/>
              </a:rPr>
              <a:t># or </a:t>
            </a:r>
          </a:p>
          <a:p>
            <a:pPr algn="l" rtl="0" hangingPunct="1">
              <a:lnSpc>
                <a:spcPct val="100000"/>
              </a:lnSpc>
            </a:pPr>
            <a:r>
              <a:rPr lang="en-US" sz="1600" b="1" dirty="0" err="1">
                <a:latin typeface="Tahoma" panose="020B0604030504040204" pitchFamily="34" charset="0"/>
              </a:rPr>
              <a:t>Point.display</a:t>
            </a:r>
            <a:r>
              <a:rPr lang="en-US" sz="1600" b="1" dirty="0">
                <a:latin typeface="Tahoma" panose="020B0604030504040204" pitchFamily="34" charset="0"/>
              </a:rPr>
              <a:t>(p1)</a:t>
            </a:r>
          </a:p>
          <a:p>
            <a:pPr algn="l" rtl="0" hangingPunct="1">
              <a:lnSpc>
                <a:spcPct val="100000"/>
              </a:lnSpc>
            </a:pPr>
            <a:endParaRPr lang="en-US" sz="1600" b="1" dirty="0">
              <a:latin typeface="Tahoma" panose="020B0604030504040204" pitchFamily="34" charset="0"/>
            </a:endParaRPr>
          </a:p>
        </p:txBody>
      </p:sp>
      <p:sp>
        <p:nvSpPr>
          <p:cNvPr id="30736" name="Rectangle 16"/>
          <p:cNvSpPr>
            <a:spLocks noChangeArrowheads="1"/>
          </p:cNvSpPr>
          <p:nvPr/>
        </p:nvSpPr>
        <p:spPr bwMode="auto">
          <a:xfrm>
            <a:off x="4953000" y="762001"/>
            <a:ext cx="5943600" cy="767987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85750" indent="-284163">
              <a:spcBef>
                <a:spcPts val="100"/>
              </a:spcBef>
            </a:pPr>
            <a:r>
              <a:rPr lang="en-US" sz="2200" dirty="0">
                <a:latin typeface="Tahoma" panose="020B0604030504040204" pitchFamily="34" charset="0"/>
              </a:rPr>
              <a:t>Write a </a:t>
            </a:r>
            <a:r>
              <a:rPr lang="en-US" sz="2200" dirty="0">
                <a:latin typeface="Courier New" panose="02070309020205020404" pitchFamily="49" charset="0"/>
              </a:rPr>
              <a:t>__</a:t>
            </a:r>
            <a:r>
              <a:rPr lang="en-US" sz="2200" dirty="0" err="1">
                <a:latin typeface="Courier New" panose="02070309020205020404" pitchFamily="49" charset="0"/>
              </a:rPr>
              <a:t>str</a:t>
            </a:r>
            <a:r>
              <a:rPr lang="en-US" sz="2200" dirty="0">
                <a:latin typeface="Courier New" panose="02070309020205020404" pitchFamily="49" charset="0"/>
              </a:rPr>
              <a:t>__</a:t>
            </a:r>
            <a:r>
              <a:rPr lang="en-US" sz="2200" dirty="0">
                <a:latin typeface="Tahoma" panose="020B0604030504040204" pitchFamily="34" charset="0"/>
              </a:rPr>
              <a:t> method for </a:t>
            </a:r>
            <a:r>
              <a:rPr lang="en-US" sz="2200" dirty="0">
                <a:latin typeface="Courier New" panose="02070309020205020404" pitchFamily="49" charset="0"/>
              </a:rPr>
              <a:t>Point</a:t>
            </a:r>
            <a:r>
              <a:rPr lang="en-US" sz="2200" dirty="0">
                <a:latin typeface="Tahoma" panose="020B0604030504040204" pitchFamily="34" charset="0"/>
              </a:rPr>
              <a:t> objects that returns strings like  </a:t>
            </a:r>
            <a:r>
              <a:rPr lang="en-US" sz="2200" dirty="0">
                <a:latin typeface="Courier New" panose="02070309020205020404" pitchFamily="49" charset="0"/>
              </a:rPr>
              <a:t>"(3, -14)"</a:t>
            </a:r>
          </a:p>
        </p:txBody>
      </p:sp>
      <p:cxnSp>
        <p:nvCxnSpPr>
          <p:cNvPr id="6" name="Straight Arrow Connector 5"/>
          <p:cNvCxnSpPr/>
          <p:nvPr/>
        </p:nvCxnSpPr>
        <p:spPr bwMode="auto">
          <a:xfrm flipV="1">
            <a:off x="6569351" y="3735263"/>
            <a:ext cx="3152775" cy="859070"/>
          </a:xfrm>
          <a:prstGeom prst="straightConnector1">
            <a:avLst/>
          </a:prstGeom>
          <a:solidFill>
            <a:srgbClr val="00B8FF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7101ED08-CC5D-11E9-720C-C0A432BE7F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737" y="157162"/>
            <a:ext cx="11058525" cy="6543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220043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90142" y="0"/>
            <a:ext cx="294824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0" hangingPunct="1">
              <a:lnSpc>
                <a:spcPct val="100000"/>
              </a:lnSpc>
            </a:pPr>
            <a:r>
              <a:rPr lang="en-US" sz="2000" b="1" dirty="0">
                <a:solidFill>
                  <a:schemeClr val="bg1"/>
                </a:solidFill>
                <a:latin typeface="Tahoma" panose="020B0604030504040204" pitchFamily="34" charset="0"/>
              </a:rPr>
              <a:t>Complete Circle Class</a:t>
            </a:r>
          </a:p>
        </p:txBody>
      </p:sp>
      <p:sp>
        <p:nvSpPr>
          <p:cNvPr id="3" name="Rectangle 16"/>
          <p:cNvSpPr>
            <a:spLocks noChangeArrowheads="1"/>
          </p:cNvSpPr>
          <p:nvPr/>
        </p:nvSpPr>
        <p:spPr bwMode="auto">
          <a:xfrm>
            <a:off x="254953" y="676470"/>
            <a:ext cx="9052560" cy="5171757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</p:spPr>
        <p:txBody>
          <a:bodyPr wrap="square" lIns="90000" tIns="45000" rIns="90000" bIns="4500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85750" indent="-284163">
              <a:spcBef>
                <a:spcPts val="100"/>
              </a:spcBef>
            </a:pPr>
            <a:r>
              <a:rPr lang="en-US" sz="2200" dirty="0">
                <a:latin typeface="Tahoma" panose="020B0604030504040204" pitchFamily="34" charset="0"/>
              </a:rPr>
              <a:t>Write a </a:t>
            </a:r>
            <a:r>
              <a:rPr lang="en-US" sz="2200" b="1" dirty="0">
                <a:solidFill>
                  <a:srgbClr val="0000FF"/>
                </a:solidFill>
                <a:latin typeface="Courier New" panose="02070309020205020404" pitchFamily="49" charset="0"/>
              </a:rPr>
              <a:t>Circle</a:t>
            </a:r>
            <a:r>
              <a:rPr lang="en-US" sz="2200" dirty="0">
                <a:solidFill>
                  <a:srgbClr val="0000FF"/>
                </a:solidFill>
                <a:latin typeface="Courier New" panose="02070309020205020404" pitchFamily="49" charset="0"/>
              </a:rPr>
              <a:t> </a:t>
            </a:r>
            <a:r>
              <a:rPr lang="en-US" sz="2200" dirty="0">
                <a:latin typeface="Tahoma" panose="020B0604030504040204" pitchFamily="34" charset="0"/>
              </a:rPr>
              <a:t>Class :</a:t>
            </a:r>
          </a:p>
          <a:p>
            <a:pPr marL="285750" indent="-284163">
              <a:spcBef>
                <a:spcPts val="100"/>
              </a:spcBef>
            </a:pPr>
            <a:r>
              <a:rPr lang="en-US" sz="2000" dirty="0">
                <a:latin typeface="Tahoma" panose="020B0604030504040204" pitchFamily="34" charset="0"/>
              </a:rPr>
              <a:t>1-</a:t>
            </a:r>
            <a:r>
              <a:rPr lang="en-US" sz="2000" dirty="0">
                <a:latin typeface="Courier New" panose="02070309020205020404" pitchFamily="49" charset="0"/>
              </a:rPr>
              <a:t> Pi = 22.0/7.0 </a:t>
            </a:r>
            <a:r>
              <a:rPr lang="en-US" sz="2000" dirty="0">
                <a:latin typeface="Tahoma" panose="020B0604030504040204" pitchFamily="34" charset="0"/>
              </a:rPr>
              <a:t>is a public data member.</a:t>
            </a:r>
          </a:p>
          <a:p>
            <a:pPr marL="285750" indent="-284163">
              <a:spcBef>
                <a:spcPts val="100"/>
              </a:spcBef>
            </a:pPr>
            <a:endParaRPr lang="en-US" sz="800" dirty="0">
              <a:latin typeface="Tahoma" panose="020B0604030504040204" pitchFamily="34" charset="0"/>
            </a:endParaRPr>
          </a:p>
          <a:p>
            <a:pPr marL="285750" indent="-284163">
              <a:spcBef>
                <a:spcPts val="100"/>
              </a:spcBef>
            </a:pPr>
            <a:r>
              <a:rPr lang="en-US" sz="2000" dirty="0">
                <a:latin typeface="Tahoma" panose="020B0604030504040204" pitchFamily="34" charset="0"/>
              </a:rPr>
              <a:t>2-</a:t>
            </a:r>
            <a:r>
              <a:rPr lang="en-US" sz="2000" dirty="0">
                <a:latin typeface="Courier New" panose="02070309020205020404" pitchFamily="49" charset="0"/>
              </a:rPr>
              <a:t> </a:t>
            </a:r>
            <a:r>
              <a:rPr lang="en-US" sz="2000" dirty="0">
                <a:latin typeface="Tahoma" panose="020B0604030504040204" pitchFamily="34" charset="0"/>
              </a:rPr>
              <a:t>Declare a constructor to set the </a:t>
            </a:r>
            <a:r>
              <a:rPr lang="en-US" sz="2000" dirty="0">
                <a:latin typeface="Courier New" panose="02070309020205020404" pitchFamily="49" charset="0"/>
              </a:rPr>
              <a:t>radius </a:t>
            </a:r>
            <a:r>
              <a:rPr lang="en-US" sz="2000" dirty="0">
                <a:latin typeface="Tahoma" panose="020B0604030504040204" pitchFamily="34" charset="0"/>
              </a:rPr>
              <a:t>of the Circle.</a:t>
            </a:r>
          </a:p>
          <a:p>
            <a:pPr marL="285750" indent="-284163">
              <a:spcBef>
                <a:spcPts val="100"/>
              </a:spcBef>
            </a:pPr>
            <a:endParaRPr lang="en-US" sz="700" dirty="0">
              <a:latin typeface="Tahoma" panose="020B0604030504040204" pitchFamily="34" charset="0"/>
            </a:endParaRPr>
          </a:p>
          <a:p>
            <a:pPr marL="285750" indent="-284163">
              <a:spcBef>
                <a:spcPts val="100"/>
              </a:spcBef>
            </a:pPr>
            <a:r>
              <a:rPr lang="en-US" sz="2000" dirty="0">
                <a:latin typeface="Tahoma" panose="020B0604030504040204" pitchFamily="34" charset="0"/>
              </a:rPr>
              <a:t>3-</a:t>
            </a:r>
            <a:r>
              <a:rPr lang="en-US" sz="2000" dirty="0">
                <a:latin typeface="Courier New" panose="02070309020205020404" pitchFamily="49" charset="0"/>
              </a:rPr>
              <a:t> </a:t>
            </a:r>
            <a:r>
              <a:rPr lang="en-US" sz="2000" dirty="0">
                <a:latin typeface="Tahoma" panose="020B0604030504040204" pitchFamily="34" charset="0"/>
              </a:rPr>
              <a:t>Add a method called </a:t>
            </a:r>
            <a:r>
              <a:rPr lang="en-US" sz="2000" dirty="0">
                <a:latin typeface="Courier New" panose="02070309020205020404" pitchFamily="49" charset="0"/>
              </a:rPr>
              <a:t>( Area ) </a:t>
            </a:r>
            <a:r>
              <a:rPr lang="en-US" sz="2000" dirty="0">
                <a:latin typeface="Tahoma" panose="020B0604030504040204" pitchFamily="34" charset="0"/>
              </a:rPr>
              <a:t>to calc. the area of the circle.</a:t>
            </a:r>
          </a:p>
          <a:p>
            <a:pPr marL="285750" indent="-284163">
              <a:spcBef>
                <a:spcPts val="100"/>
              </a:spcBef>
            </a:pPr>
            <a:endParaRPr lang="en-US" sz="600" dirty="0">
              <a:latin typeface="Tahoma" panose="020B0604030504040204" pitchFamily="34" charset="0"/>
            </a:endParaRPr>
          </a:p>
          <a:p>
            <a:pPr marL="285750" indent="-284163">
              <a:spcBef>
                <a:spcPts val="100"/>
              </a:spcBef>
            </a:pPr>
            <a:r>
              <a:rPr lang="en-US" sz="2000" dirty="0">
                <a:latin typeface="Tahoma" panose="020B0604030504040204" pitchFamily="34" charset="0"/>
              </a:rPr>
              <a:t>4-</a:t>
            </a:r>
            <a:r>
              <a:rPr lang="en-US" sz="2000" dirty="0">
                <a:latin typeface="Courier New" panose="02070309020205020404" pitchFamily="49" charset="0"/>
              </a:rPr>
              <a:t> </a:t>
            </a:r>
            <a:r>
              <a:rPr lang="en-US" sz="2000" dirty="0">
                <a:latin typeface="Tahoma" panose="020B0604030504040204" pitchFamily="34" charset="0"/>
              </a:rPr>
              <a:t>Write a </a:t>
            </a:r>
            <a:r>
              <a:rPr lang="en-US" sz="2000" dirty="0">
                <a:latin typeface="Courier New" panose="02070309020205020404" pitchFamily="49" charset="0"/>
              </a:rPr>
              <a:t>__</a:t>
            </a:r>
            <a:r>
              <a:rPr lang="en-US" sz="2000" dirty="0" err="1">
                <a:latin typeface="Courier New" panose="02070309020205020404" pitchFamily="49" charset="0"/>
              </a:rPr>
              <a:t>str</a:t>
            </a:r>
            <a:r>
              <a:rPr lang="en-US" sz="2000" dirty="0">
                <a:latin typeface="Courier New" panose="02070309020205020404" pitchFamily="49" charset="0"/>
              </a:rPr>
              <a:t>__</a:t>
            </a:r>
            <a:r>
              <a:rPr lang="en-US" sz="2000" dirty="0">
                <a:latin typeface="Tahoma" panose="020B0604030504040204" pitchFamily="34" charset="0"/>
              </a:rPr>
              <a:t> method for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Circle</a:t>
            </a:r>
            <a:r>
              <a:rPr lang="en-US" sz="2000" dirty="0">
                <a:solidFill>
                  <a:srgbClr val="0000FF"/>
                </a:solidFill>
                <a:latin typeface="Courier New" panose="02070309020205020404" pitchFamily="49" charset="0"/>
              </a:rPr>
              <a:t> </a:t>
            </a:r>
            <a:r>
              <a:rPr lang="en-US" sz="2000" dirty="0">
                <a:latin typeface="Tahoma" panose="020B0604030504040204" pitchFamily="34" charset="0"/>
              </a:rPr>
              <a:t>objects that returns strings like  </a:t>
            </a:r>
            <a:r>
              <a:rPr lang="en-US" sz="2000" dirty="0">
                <a:latin typeface="Courier New" panose="02070309020205020404" pitchFamily="49" charset="0"/>
              </a:rPr>
              <a:t>"[Radius =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3.5</a:t>
            </a:r>
            <a:r>
              <a:rPr lang="en-US" sz="2000" dirty="0">
                <a:latin typeface="Courier New" panose="02070309020205020404" pitchFamily="49" charset="0"/>
              </a:rPr>
              <a:t>, The circle Area =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38.0</a:t>
            </a:r>
            <a:r>
              <a:rPr lang="en-US" sz="2000" dirty="0">
                <a:latin typeface="Courier New" panose="02070309020205020404" pitchFamily="49" charset="0"/>
              </a:rPr>
              <a:t>]"</a:t>
            </a:r>
          </a:p>
          <a:p>
            <a:pPr marL="285750" indent="-284163">
              <a:spcBef>
                <a:spcPts val="100"/>
              </a:spcBef>
            </a:pPr>
            <a:endParaRPr lang="en-US" sz="600" dirty="0">
              <a:latin typeface="Courier New" panose="02070309020205020404" pitchFamily="49" charset="0"/>
            </a:endParaRPr>
          </a:p>
          <a:p>
            <a:pPr marL="285750" indent="-284163">
              <a:spcBef>
                <a:spcPts val="100"/>
              </a:spcBef>
            </a:pPr>
            <a:r>
              <a:rPr lang="en-US" sz="2000" dirty="0">
                <a:latin typeface="Tahoma" panose="020B0604030504040204" pitchFamily="34" charset="0"/>
              </a:rPr>
              <a:t>5- Write a </a:t>
            </a:r>
            <a:r>
              <a:rPr lang="en-US" dirty="0">
                <a:latin typeface="Courier New" panose="02070309020205020404" pitchFamily="49" charset="0"/>
              </a:rPr>
              <a:t>display</a:t>
            </a:r>
            <a:r>
              <a:rPr lang="en-US" dirty="0">
                <a:latin typeface="Tahoma" panose="020B0604030504040204" pitchFamily="34" charset="0"/>
              </a:rPr>
              <a:t> </a:t>
            </a:r>
            <a:r>
              <a:rPr lang="en-US" sz="2000" dirty="0">
                <a:latin typeface="Tahoma" panose="020B0604030504040204" pitchFamily="34" charset="0"/>
              </a:rPr>
              <a:t>method to print the final </a:t>
            </a:r>
            <a:r>
              <a:rPr lang="en-US" b="1" dirty="0">
                <a:solidFill>
                  <a:srgbClr val="0000FF"/>
                </a:solidFill>
                <a:latin typeface="Tahoma" panose="020B0604030504040204" pitchFamily="34" charset="0"/>
              </a:rPr>
              <a:t>str</a:t>
            </a:r>
            <a:r>
              <a:rPr lang="en-US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sz="1600" dirty="0">
                <a:latin typeface="Tahoma" panose="020B0604030504040204" pitchFamily="34" charset="0"/>
              </a:rPr>
              <a:t>returned output. </a:t>
            </a:r>
          </a:p>
          <a:p>
            <a:pPr marL="285750" indent="-284163">
              <a:spcBef>
                <a:spcPts val="100"/>
              </a:spcBef>
            </a:pPr>
            <a:r>
              <a:rPr lang="en-US" sz="2000" dirty="0">
                <a:latin typeface="Tahoma" panose="020B0604030504040204" pitchFamily="34" charset="0"/>
              </a:rPr>
              <a:t>6- </a:t>
            </a:r>
            <a:r>
              <a:rPr lang="en-US" sz="1600" dirty="0">
                <a:latin typeface="Tahoma" panose="020B0604030504040204" pitchFamily="34" charset="0"/>
              </a:rPr>
              <a:t>In the main code create </a:t>
            </a:r>
            <a:r>
              <a:rPr lang="en-US" sz="2400" b="1" dirty="0">
                <a:solidFill>
                  <a:srgbClr val="0000FF"/>
                </a:solidFill>
                <a:latin typeface="Courier New" panose="02070309020205020404" pitchFamily="49" charset="0"/>
              </a:rPr>
              <a:t>c1</a:t>
            </a:r>
            <a:r>
              <a:rPr lang="en-US" sz="2000" dirty="0">
                <a:latin typeface="Tahoma" panose="020B0604030504040204" pitchFamily="34" charset="0"/>
              </a:rPr>
              <a:t> </a:t>
            </a:r>
            <a:r>
              <a:rPr lang="en-US" sz="1600" dirty="0">
                <a:latin typeface="Tahoma" panose="020B0604030504040204" pitchFamily="34" charset="0"/>
              </a:rPr>
              <a:t>as new object with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radius</a:t>
            </a:r>
            <a:r>
              <a:rPr lang="en-US" sz="2000" b="1" dirty="0">
                <a:solidFill>
                  <a:srgbClr val="0000FF"/>
                </a:solidFill>
                <a:latin typeface="Tahoma" panose="020B0604030504040204" pitchFamily="34" charset="0"/>
              </a:rPr>
              <a:t>=3.5</a:t>
            </a:r>
            <a:r>
              <a:rPr lang="en-US" sz="1600" b="1" dirty="0">
                <a:solidFill>
                  <a:schemeClr val="tx1"/>
                </a:solidFill>
                <a:latin typeface="Tahoma" panose="020B0604030504040204" pitchFamily="34" charset="0"/>
              </a:rPr>
              <a:t> </a:t>
            </a:r>
            <a:r>
              <a:rPr lang="en-US" sz="1600" dirty="0">
                <a:latin typeface="Tahoma" panose="020B0604030504040204" pitchFamily="34" charset="0"/>
              </a:rPr>
              <a:t>. Print c1 data.</a:t>
            </a:r>
          </a:p>
          <a:p>
            <a:pPr marL="285750" indent="-284163">
              <a:spcBef>
                <a:spcPts val="100"/>
              </a:spcBef>
            </a:pPr>
            <a:r>
              <a:rPr lang="en-US" sz="2000" dirty="0">
                <a:latin typeface="Tahoma" panose="020B0604030504040204" pitchFamily="34" charset="0"/>
              </a:rPr>
              <a:t>7- </a:t>
            </a:r>
            <a:r>
              <a:rPr lang="en-US" sz="1600" dirty="0">
                <a:latin typeface="Tahoma" panose="020B0604030504040204" pitchFamily="34" charset="0"/>
              </a:rPr>
              <a:t>In the main code create </a:t>
            </a:r>
            <a:r>
              <a:rPr lang="en-US" sz="2400" b="1" dirty="0">
                <a:solidFill>
                  <a:srgbClr val="0000FF"/>
                </a:solidFill>
                <a:latin typeface="Courier New" panose="02070309020205020404" pitchFamily="49" charset="0"/>
              </a:rPr>
              <a:t>c2</a:t>
            </a:r>
            <a:r>
              <a:rPr lang="en-US" sz="2000" dirty="0">
                <a:latin typeface="Tahoma" panose="020B0604030504040204" pitchFamily="34" charset="0"/>
              </a:rPr>
              <a:t> </a:t>
            </a:r>
            <a:r>
              <a:rPr lang="en-US" sz="1600" dirty="0">
                <a:latin typeface="Tahoma" panose="020B0604030504040204" pitchFamily="34" charset="0"/>
              </a:rPr>
              <a:t>as new object with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radius</a:t>
            </a:r>
            <a:r>
              <a:rPr lang="en-US" sz="2000" b="1" dirty="0">
                <a:solidFill>
                  <a:srgbClr val="0000FF"/>
                </a:solidFill>
                <a:latin typeface="Tahoma" panose="020B0604030504040204" pitchFamily="34" charset="0"/>
              </a:rPr>
              <a:t>=7.0</a:t>
            </a:r>
            <a:r>
              <a:rPr lang="en-US" sz="2000" b="1" dirty="0">
                <a:solidFill>
                  <a:schemeClr val="tx1"/>
                </a:solidFill>
                <a:latin typeface="Tahoma" panose="020B0604030504040204" pitchFamily="34" charset="0"/>
              </a:rPr>
              <a:t> </a:t>
            </a:r>
            <a:r>
              <a:rPr lang="en-US" sz="1600" dirty="0">
                <a:latin typeface="Tahoma" panose="020B0604030504040204" pitchFamily="34" charset="0"/>
              </a:rPr>
              <a:t>. Print c2 data. </a:t>
            </a:r>
            <a:endParaRPr lang="en-US" sz="2000" dirty="0">
              <a:latin typeface="Tahoma" panose="020B0604030504040204" pitchFamily="34" charset="0"/>
            </a:endParaRPr>
          </a:p>
          <a:p>
            <a:pPr marL="285750" indent="-284163">
              <a:spcBef>
                <a:spcPts val="100"/>
              </a:spcBef>
            </a:pPr>
            <a:r>
              <a:rPr lang="en-US" sz="2000" dirty="0">
                <a:latin typeface="Tahoma" panose="020B0604030504040204" pitchFamily="34" charset="0"/>
              </a:rPr>
              <a:t>8- Draw the UML Class Diagram for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Circle</a:t>
            </a:r>
            <a:r>
              <a:rPr lang="en-US" sz="2000" dirty="0">
                <a:solidFill>
                  <a:srgbClr val="0000FF"/>
                </a:solidFill>
                <a:latin typeface="Courier New" panose="02070309020205020404" pitchFamily="49" charset="0"/>
              </a:rPr>
              <a:t> </a:t>
            </a:r>
            <a:r>
              <a:rPr lang="en-US" sz="2000" dirty="0">
                <a:latin typeface="Tahoma" panose="020B0604030504040204" pitchFamily="34" charset="0"/>
              </a:rPr>
              <a:t>Class.</a:t>
            </a:r>
          </a:p>
          <a:p>
            <a:pPr marL="285750" indent="-284163">
              <a:spcBef>
                <a:spcPts val="100"/>
              </a:spcBef>
            </a:pPr>
            <a:endParaRPr lang="en-US" sz="900" dirty="0">
              <a:latin typeface="Tahoma" panose="020B0604030504040204" pitchFamily="34" charset="0"/>
            </a:endParaRPr>
          </a:p>
          <a:p>
            <a:pPr marL="285750" indent="-284163">
              <a:spcBef>
                <a:spcPts val="100"/>
              </a:spcBef>
            </a:pPr>
            <a:r>
              <a:rPr lang="en-US" sz="2000" dirty="0">
                <a:latin typeface="Tahoma" panose="020B0604030504040204" pitchFamily="34" charset="0"/>
              </a:rPr>
              <a:t>9- Draw the Object Diagram for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c1, c2 </a:t>
            </a:r>
            <a:r>
              <a:rPr lang="en-US" sz="2000" dirty="0">
                <a:latin typeface="Tahoma" panose="020B0604030504040204" pitchFamily="34" charset="0"/>
              </a:rPr>
              <a:t>object.</a:t>
            </a:r>
          </a:p>
          <a:p>
            <a:pPr marL="285750" indent="-284163">
              <a:spcBef>
                <a:spcPts val="100"/>
              </a:spcBef>
            </a:pPr>
            <a:endParaRPr lang="en-US" sz="800" dirty="0">
              <a:latin typeface="Tahoma" panose="020B0604030504040204" pitchFamily="34" charset="0"/>
            </a:endParaRPr>
          </a:p>
          <a:p>
            <a:pPr marL="285750" indent="-284163">
              <a:spcBef>
                <a:spcPts val="100"/>
              </a:spcBef>
            </a:pPr>
            <a:r>
              <a:rPr lang="en-US" sz="2000" dirty="0">
                <a:latin typeface="Tahoma" panose="020B0604030504040204" pitchFamily="34" charset="0"/>
              </a:rPr>
              <a:t>10- change the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radius </a:t>
            </a:r>
            <a:r>
              <a:rPr lang="en-US" sz="2000" dirty="0" err="1">
                <a:latin typeface="Tahoma" panose="020B0604030504040204" pitchFamily="34" charset="0"/>
              </a:rPr>
              <a:t>attr</a:t>
            </a:r>
            <a:r>
              <a:rPr lang="en-US" sz="2000" dirty="0">
                <a:latin typeface="Tahoma" panose="020B0604030504040204" pitchFamily="34" charset="0"/>
              </a:rPr>
              <a:t>. for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c2 </a:t>
            </a:r>
            <a:r>
              <a:rPr lang="en-US" sz="2000" dirty="0">
                <a:latin typeface="Tahoma" panose="020B0604030504040204" pitchFamily="34" charset="0"/>
              </a:rPr>
              <a:t>to be =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8.5 </a:t>
            </a:r>
            <a:r>
              <a:rPr lang="en-US" sz="2000" dirty="0">
                <a:latin typeface="Tahoma" panose="020B0604030504040204" pitchFamily="34" charset="0"/>
              </a:rPr>
              <a:t>and print the new data. </a:t>
            </a:r>
          </a:p>
          <a:p>
            <a:pPr marL="285750" indent="-284163">
              <a:spcBef>
                <a:spcPts val="100"/>
              </a:spcBef>
            </a:pPr>
            <a:r>
              <a:rPr lang="en-US" sz="2200" dirty="0">
                <a:latin typeface="Tahoma" panose="020B0604030504040204" pitchFamily="34" charset="0"/>
              </a:rPr>
              <a:t>11- Name the program as circle.py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48812" y="1268226"/>
            <a:ext cx="2181224" cy="216077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 rot="1378200">
            <a:off x="10782845" y="2310263"/>
            <a:ext cx="8258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Radius</a:t>
            </a:r>
          </a:p>
        </p:txBody>
      </p:sp>
    </p:spTree>
    <p:extLst>
      <p:ext uri="{BB962C8B-B14F-4D97-AF65-F5344CB8AC3E}">
        <p14:creationId xmlns:p14="http://schemas.microsoft.com/office/powerpoint/2010/main" val="136058476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46810" y="3411940"/>
            <a:ext cx="2628900" cy="1105469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Complete Circle Class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0F92DB9-2BA5-4330-B195-763871D141C6}"/>
              </a:ext>
            </a:extLst>
          </p:cNvPr>
          <p:cNvGrpSpPr/>
          <p:nvPr/>
        </p:nvGrpSpPr>
        <p:grpSpPr>
          <a:xfrm>
            <a:off x="464018" y="361534"/>
            <a:ext cx="3275471" cy="2908643"/>
            <a:chOff x="8123057" y="909893"/>
            <a:chExt cx="2158691" cy="1818580"/>
          </a:xfrm>
        </p:grpSpPr>
        <p:sp>
          <p:nvSpPr>
            <p:cNvPr id="9" name="Rectangle 8"/>
            <p:cNvSpPr/>
            <p:nvPr/>
          </p:nvSpPr>
          <p:spPr>
            <a:xfrm>
              <a:off x="8123057" y="909893"/>
              <a:ext cx="2158691" cy="30480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l" rtl="0">
                <a:lnSpc>
                  <a:spcPct val="90000"/>
                </a:lnSpc>
                <a:spcAft>
                  <a:spcPts val="600"/>
                </a:spcAft>
              </a:pPr>
              <a:r>
                <a:rPr lang="en-US" altLang="en-US" sz="2800" b="1">
                  <a:solidFill>
                    <a:schemeClr val="tx1"/>
                  </a:solidFill>
                </a:rPr>
                <a:t>  Circle</a:t>
              </a:r>
              <a:endParaRPr lang="en-US" sz="2800">
                <a:solidFill>
                  <a:schemeClr val="tx1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23058" y="1214693"/>
              <a:ext cx="2158690" cy="47576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 lnSpcReduction="10000"/>
            </a:bodyPr>
            <a:lstStyle/>
            <a:p>
              <a:pPr algn="l" rtl="0">
                <a:lnSpc>
                  <a:spcPct val="90000"/>
                </a:lnSpc>
                <a:spcAft>
                  <a:spcPts val="600"/>
                </a:spcAft>
              </a:pPr>
              <a:r>
                <a:rPr lang="en-US" altLang="en-US" sz="2400" b="1" dirty="0">
                  <a:solidFill>
                    <a:schemeClr val="tx1"/>
                  </a:solidFill>
                </a:rPr>
                <a:t>+ pi</a:t>
              </a:r>
              <a:r>
                <a:rPr lang="en-US" altLang="en-US" sz="2400" dirty="0">
                  <a:solidFill>
                    <a:schemeClr val="tx1"/>
                  </a:solidFill>
                </a:rPr>
                <a:t> : float </a:t>
              </a:r>
              <a:endParaRPr lang="ar-JO" altLang="en-US" sz="2400" dirty="0">
                <a:solidFill>
                  <a:schemeClr val="tx1"/>
                </a:solidFill>
              </a:endParaRPr>
            </a:p>
            <a:p>
              <a:pPr algn="l" rtl="0">
                <a:lnSpc>
                  <a:spcPct val="90000"/>
                </a:lnSpc>
                <a:spcAft>
                  <a:spcPts val="600"/>
                </a:spcAft>
              </a:pPr>
              <a:r>
                <a:rPr lang="en-US" altLang="en-US" sz="2400" b="1" dirty="0">
                  <a:solidFill>
                    <a:schemeClr val="tx1"/>
                  </a:solidFill>
                </a:rPr>
                <a:t>+ </a:t>
              </a:r>
              <a:r>
                <a:rPr lang="en-US" altLang="en-US" sz="2400" b="1" dirty="0" err="1">
                  <a:solidFill>
                    <a:schemeClr val="tx1"/>
                  </a:solidFill>
                </a:rPr>
                <a:t>Raduis</a:t>
              </a:r>
              <a:r>
                <a:rPr lang="en-US" altLang="en-US" sz="2400" dirty="0">
                  <a:solidFill>
                    <a:schemeClr val="tx1"/>
                  </a:solidFill>
                </a:rPr>
                <a:t> : float </a:t>
              </a:r>
              <a:endParaRPr lang="ar-JO" alt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123058" y="1690457"/>
              <a:ext cx="2158690" cy="103801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 lnSpcReduction="10000"/>
            </a:bodyPr>
            <a:lstStyle/>
            <a:p>
              <a:pPr algn="l" rtl="0">
                <a:lnSpc>
                  <a:spcPct val="90000"/>
                </a:lnSpc>
                <a:spcAft>
                  <a:spcPts val="600"/>
                </a:spcAft>
              </a:pPr>
              <a:r>
                <a:rPr lang="en-US" sz="2400" dirty="0">
                  <a:solidFill>
                    <a:schemeClr val="tx1"/>
                  </a:solidFill>
                </a:rPr>
                <a:t>+ __</a:t>
              </a:r>
              <a:r>
                <a:rPr lang="en-US" sz="2400" dirty="0" err="1">
                  <a:solidFill>
                    <a:schemeClr val="tx1"/>
                  </a:solidFill>
                </a:rPr>
                <a:t>init</a:t>
              </a:r>
              <a:r>
                <a:rPr lang="en-US" sz="2400" dirty="0">
                  <a:solidFill>
                    <a:schemeClr val="tx1"/>
                  </a:solidFill>
                </a:rPr>
                <a:t>__( in r ): void</a:t>
              </a:r>
            </a:p>
            <a:p>
              <a:pPr algn="l" rtl="0">
                <a:lnSpc>
                  <a:spcPct val="90000"/>
                </a:lnSpc>
                <a:spcAft>
                  <a:spcPts val="600"/>
                </a:spcAft>
              </a:pPr>
              <a:r>
                <a:rPr lang="en-US" sz="2400" dirty="0">
                  <a:solidFill>
                    <a:schemeClr val="tx1"/>
                  </a:solidFill>
                </a:rPr>
                <a:t>+ Area(in r:float ): float</a:t>
              </a:r>
            </a:p>
            <a:p>
              <a:pPr algn="l" rtl="0">
                <a:lnSpc>
                  <a:spcPct val="90000"/>
                </a:lnSpc>
                <a:spcAft>
                  <a:spcPts val="6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  <a:p>
              <a:pPr algn="l" rtl="0">
                <a:lnSpc>
                  <a:spcPct val="90000"/>
                </a:lnSpc>
                <a:spcAft>
                  <a:spcPts val="600"/>
                </a:spcAft>
              </a:pPr>
              <a:r>
                <a:rPr lang="en-US" sz="2400" dirty="0">
                  <a:solidFill>
                    <a:schemeClr val="tx1"/>
                  </a:solidFill>
                </a:rPr>
                <a:t>+ __</a:t>
              </a:r>
              <a:r>
                <a:rPr lang="en-US" sz="2400" dirty="0" err="1">
                  <a:solidFill>
                    <a:schemeClr val="tx1"/>
                  </a:solidFill>
                </a:rPr>
                <a:t>str</a:t>
              </a:r>
              <a:r>
                <a:rPr lang="en-US" sz="2400" dirty="0">
                  <a:solidFill>
                    <a:schemeClr val="tx1"/>
                  </a:solidFill>
                </a:rPr>
                <a:t>__( … ): void</a:t>
              </a:r>
            </a:p>
            <a:p>
              <a:pPr algn="l" rtl="0">
                <a:lnSpc>
                  <a:spcPct val="90000"/>
                </a:lnSpc>
                <a:spcAft>
                  <a:spcPts val="600"/>
                </a:spcAft>
              </a:pPr>
              <a:r>
                <a:rPr lang="en-US" sz="2400" dirty="0">
                  <a:solidFill>
                    <a:schemeClr val="tx1"/>
                  </a:solidFill>
                </a:rPr>
                <a:t>+ display( … ): void</a:t>
              </a:r>
            </a:p>
          </p:txBody>
        </p:sp>
      </p:grpSp>
      <p:sp>
        <p:nvSpPr>
          <p:cNvPr id="2" name="Rectangle 1"/>
          <p:cNvSpPr/>
          <p:nvPr/>
        </p:nvSpPr>
        <p:spPr>
          <a:xfrm>
            <a:off x="1535939" y="-11631"/>
            <a:ext cx="17395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00FF"/>
                </a:solidFill>
              </a:rPr>
              <a:t>UML Circle Class</a:t>
            </a:r>
            <a:endParaRPr lang="en-US" dirty="0">
              <a:solidFill>
                <a:srgbClr val="0000FF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AE40BB4-45EA-0DA2-E397-B2F41C73D3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6526" y="504456"/>
            <a:ext cx="7837865" cy="624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485581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404350" y="128896"/>
            <a:ext cx="3026107" cy="523220"/>
          </a:xfrm>
          <a:prstGeom prst="rect">
            <a:avLst/>
          </a:prstGeom>
          <a:effectLst>
            <a:glow rad="101600">
              <a:srgbClr val="FF0000">
                <a:alpha val="40000"/>
              </a:srgbClr>
            </a:glow>
          </a:effectLst>
        </p:spPr>
        <p:txBody>
          <a:bodyPr wrap="square">
            <a:spAutoFit/>
          </a:bodyPr>
          <a:lstStyle/>
          <a:p>
            <a:pPr algn="ctr" rtl="0" hangingPunct="1">
              <a:lnSpc>
                <a:spcPct val="100000"/>
              </a:lnSpc>
            </a:pPr>
            <a:r>
              <a:rPr lang="en-US" sz="2800" b="1" i="1" dirty="0">
                <a:effectLst>
                  <a:glow rad="139700">
                    <a:srgbClr val="FF0000">
                      <a:alpha val="40000"/>
                    </a:srgbClr>
                  </a:glow>
                </a:effectLst>
                <a:latin typeface="Tahoma" panose="020B0604030504040204" pitchFamily="34" charset="0"/>
              </a:rPr>
              <a:t>Homework</a:t>
            </a:r>
            <a:r>
              <a:rPr lang="en-US" sz="2000" b="1" dirty="0">
                <a:solidFill>
                  <a:schemeClr val="bg1"/>
                </a:solidFill>
                <a:latin typeface="Tahoma" panose="020B0604030504040204" pitchFamily="34" charset="0"/>
              </a:rPr>
              <a:t>:a</a:t>
            </a:r>
          </a:p>
        </p:txBody>
      </p:sp>
      <p:sp>
        <p:nvSpPr>
          <p:cNvPr id="3" name="Rectangle 16"/>
          <p:cNvSpPr>
            <a:spLocks noChangeArrowheads="1"/>
          </p:cNvSpPr>
          <p:nvPr/>
        </p:nvSpPr>
        <p:spPr bwMode="auto">
          <a:xfrm>
            <a:off x="462739" y="149330"/>
            <a:ext cx="9052560" cy="6469548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</p:spPr>
        <p:txBody>
          <a:bodyPr wrap="square" lIns="90000" tIns="45000" rIns="90000" bIns="4500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85750" indent="-284163">
              <a:spcBef>
                <a:spcPts val="100"/>
              </a:spcBef>
            </a:pPr>
            <a:r>
              <a:rPr lang="en-US" sz="2200" dirty="0">
                <a:latin typeface="Tahoma" panose="020B0604030504040204" pitchFamily="34" charset="0"/>
              </a:rPr>
              <a:t>Write a Python </a:t>
            </a:r>
            <a:r>
              <a:rPr lang="en-US" sz="2200" dirty="0" err="1">
                <a:latin typeface="Tahoma" panose="020B0604030504040204" pitchFamily="34" charset="0"/>
              </a:rPr>
              <a:t>oop</a:t>
            </a:r>
            <a:r>
              <a:rPr lang="en-US" sz="2200" dirty="0">
                <a:latin typeface="Tahoma" panose="020B0604030504040204" pitchFamily="34" charset="0"/>
              </a:rPr>
              <a:t> code to define a </a:t>
            </a:r>
            <a:r>
              <a:rPr lang="en-US" sz="2200" b="1" dirty="0">
                <a:solidFill>
                  <a:srgbClr val="0000FF"/>
                </a:solidFill>
                <a:latin typeface="Courier New" panose="02070309020205020404" pitchFamily="49" charset="0"/>
              </a:rPr>
              <a:t>Rectangle </a:t>
            </a:r>
            <a:r>
              <a:rPr lang="en-US" sz="2200" dirty="0">
                <a:latin typeface="Tahoma" panose="020B0604030504040204" pitchFamily="34" charset="0"/>
              </a:rPr>
              <a:t>Class as follows :</a:t>
            </a:r>
          </a:p>
          <a:p>
            <a:pPr marL="285750" indent="-284163">
              <a:spcBef>
                <a:spcPts val="100"/>
              </a:spcBef>
            </a:pPr>
            <a:r>
              <a:rPr lang="en-US" sz="2000" dirty="0">
                <a:latin typeface="Tahoma" panose="020B0604030504040204" pitchFamily="34" charset="0"/>
              </a:rPr>
              <a:t>1-</a:t>
            </a:r>
            <a:r>
              <a:rPr lang="en-US" sz="2000" dirty="0">
                <a:latin typeface="Courier New" panose="02070309020205020404" pitchFamily="49" charset="0"/>
              </a:rPr>
              <a:t> </a:t>
            </a:r>
            <a:r>
              <a:rPr lang="en-US" sz="2000" dirty="0">
                <a:latin typeface="Tahoma" panose="020B0604030504040204" pitchFamily="34" charset="0"/>
              </a:rPr>
              <a:t>Declare a </a:t>
            </a:r>
            <a:r>
              <a:rPr lang="en-US" sz="2000" b="1" dirty="0">
                <a:latin typeface="Tahoma" panose="020B0604030504040204" pitchFamily="34" charset="0"/>
              </a:rPr>
              <a:t>constructor</a:t>
            </a:r>
            <a:r>
              <a:rPr lang="en-US" sz="2000" dirty="0">
                <a:latin typeface="Tahoma" panose="020B0604030504040204" pitchFamily="34" charset="0"/>
              </a:rPr>
              <a:t> __</a:t>
            </a:r>
            <a:r>
              <a:rPr lang="en-US" sz="2000" dirty="0" err="1">
                <a:latin typeface="Tahoma" panose="020B0604030504040204" pitchFamily="34" charset="0"/>
              </a:rPr>
              <a:t>init</a:t>
            </a:r>
            <a:r>
              <a:rPr lang="en-US" sz="2000" dirty="0">
                <a:latin typeface="Tahoma" panose="020B0604030504040204" pitchFamily="34" charset="0"/>
              </a:rPr>
              <a:t>__ to initialize the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length (L) </a:t>
            </a:r>
            <a:r>
              <a:rPr lang="en-US" sz="2000" dirty="0">
                <a:latin typeface="Courier New" panose="02070309020205020404" pitchFamily="49" charset="0"/>
              </a:rPr>
              <a:t>&amp;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width (w)</a:t>
            </a:r>
            <a:r>
              <a:rPr lang="en-US" sz="2000" dirty="0">
                <a:latin typeface="Courier New" panose="02070309020205020404" pitchFamily="49" charset="0"/>
              </a:rPr>
              <a:t> </a:t>
            </a:r>
            <a:r>
              <a:rPr lang="en-US" sz="2000" dirty="0">
                <a:latin typeface="Tahoma" panose="020B0604030504040204" pitchFamily="34" charset="0"/>
              </a:rPr>
              <a:t>of the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Rectangle</a:t>
            </a:r>
            <a:r>
              <a:rPr lang="en-US" sz="2000" dirty="0">
                <a:latin typeface="Tahoma" panose="020B0604030504040204" pitchFamily="34" charset="0"/>
              </a:rPr>
              <a:t>.</a:t>
            </a:r>
          </a:p>
          <a:p>
            <a:pPr marL="285750" indent="-284163">
              <a:spcBef>
                <a:spcPts val="100"/>
              </a:spcBef>
            </a:pPr>
            <a:endParaRPr lang="en-US" sz="800" dirty="0">
              <a:latin typeface="Tahoma" panose="020B0604030504040204" pitchFamily="34" charset="0"/>
            </a:endParaRPr>
          </a:p>
          <a:p>
            <a:pPr marL="285750" indent="-284163">
              <a:spcBef>
                <a:spcPts val="100"/>
              </a:spcBef>
            </a:pPr>
            <a:r>
              <a:rPr lang="en-US" sz="2000" dirty="0">
                <a:latin typeface="Tahoma" panose="020B0604030504040204" pitchFamily="34" charset="0"/>
              </a:rPr>
              <a:t>2-</a:t>
            </a:r>
            <a:r>
              <a:rPr lang="en-US" sz="2000" dirty="0">
                <a:latin typeface="Courier New" panose="02070309020205020404" pitchFamily="49" charset="0"/>
              </a:rPr>
              <a:t> </a:t>
            </a:r>
            <a:r>
              <a:rPr lang="en-US" sz="2000" dirty="0">
                <a:latin typeface="Tahoma" panose="020B0604030504040204" pitchFamily="34" charset="0"/>
              </a:rPr>
              <a:t>Add a method called </a:t>
            </a:r>
            <a:r>
              <a:rPr lang="en-US" sz="2000" dirty="0">
                <a:latin typeface="Courier New" panose="02070309020205020404" pitchFamily="49" charset="0"/>
              </a:rPr>
              <a:t>(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Area</a:t>
            </a:r>
            <a:r>
              <a:rPr lang="en-US" sz="2000" dirty="0">
                <a:latin typeface="Courier New" panose="02070309020205020404" pitchFamily="49" charset="0"/>
              </a:rPr>
              <a:t> ) </a:t>
            </a:r>
            <a:r>
              <a:rPr lang="en-US" sz="2000" dirty="0">
                <a:latin typeface="Tahoma" panose="020B0604030504040204" pitchFamily="34" charset="0"/>
              </a:rPr>
              <a:t>to calc. and return the area of the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Rectangle </a:t>
            </a:r>
            <a:r>
              <a:rPr lang="en-US" sz="2000" dirty="0">
                <a:latin typeface="Tahoma" panose="020B0604030504040204" pitchFamily="34" charset="0"/>
              </a:rPr>
              <a:t>.</a:t>
            </a:r>
          </a:p>
          <a:p>
            <a:pPr marL="285750" indent="-284163">
              <a:spcBef>
                <a:spcPts val="100"/>
              </a:spcBef>
            </a:pPr>
            <a:endParaRPr lang="en-US" sz="700" dirty="0">
              <a:latin typeface="Tahoma" panose="020B0604030504040204" pitchFamily="34" charset="0"/>
            </a:endParaRPr>
          </a:p>
          <a:p>
            <a:pPr marL="285750" indent="-284163">
              <a:spcBef>
                <a:spcPts val="100"/>
              </a:spcBef>
            </a:pPr>
            <a:r>
              <a:rPr lang="en-US" sz="2000" dirty="0">
                <a:latin typeface="Tahoma" panose="020B0604030504040204" pitchFamily="34" charset="0"/>
              </a:rPr>
              <a:t>3-</a:t>
            </a:r>
            <a:r>
              <a:rPr lang="en-US" sz="2000" dirty="0">
                <a:latin typeface="Courier New" panose="02070309020205020404" pitchFamily="49" charset="0"/>
              </a:rPr>
              <a:t> </a:t>
            </a:r>
            <a:r>
              <a:rPr lang="en-US" sz="2000" dirty="0">
                <a:latin typeface="Tahoma" panose="020B0604030504040204" pitchFamily="34" charset="0"/>
              </a:rPr>
              <a:t>Write a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__</a:t>
            </a:r>
            <a:r>
              <a:rPr lang="en-US" sz="2000" b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str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__ </a:t>
            </a:r>
            <a:r>
              <a:rPr lang="en-US" sz="2000" dirty="0">
                <a:latin typeface="Tahoma" panose="020B0604030504040204" pitchFamily="34" charset="0"/>
              </a:rPr>
              <a:t>method for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Rectangle </a:t>
            </a:r>
            <a:r>
              <a:rPr lang="en-US" sz="2000" dirty="0">
                <a:latin typeface="Tahoma" panose="020B0604030504040204" pitchFamily="34" charset="0"/>
              </a:rPr>
              <a:t>objects that returns strings like  </a:t>
            </a:r>
            <a:r>
              <a:rPr lang="en-US" sz="2000" dirty="0">
                <a:latin typeface="Courier New" panose="02070309020205020404" pitchFamily="49" charset="0"/>
              </a:rPr>
              <a:t>"[length=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3 </a:t>
            </a:r>
            <a:r>
              <a:rPr lang="en-US" sz="2000" dirty="0">
                <a:latin typeface="Courier New" panose="02070309020205020404" pitchFamily="49" charset="0"/>
              </a:rPr>
              <a:t>&amp; width=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4 </a:t>
            </a:r>
            <a:r>
              <a:rPr lang="en-US" sz="2000" dirty="0">
                <a:latin typeface="Courier New" panose="02070309020205020404" pitchFamily="49" charset="0"/>
              </a:rPr>
              <a:t>, The Rectangle Area =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12</a:t>
            </a:r>
            <a:r>
              <a:rPr lang="en-US" sz="2000" dirty="0">
                <a:latin typeface="Courier New" panose="02070309020205020404" pitchFamily="49" charset="0"/>
              </a:rPr>
              <a:t>]“</a:t>
            </a:r>
          </a:p>
          <a:p>
            <a:pPr marL="285750" indent="-284163">
              <a:spcBef>
                <a:spcPts val="100"/>
              </a:spcBef>
            </a:pPr>
            <a:endParaRPr lang="en-US" sz="600" dirty="0">
              <a:latin typeface="Courier New" panose="02070309020205020404" pitchFamily="49" charset="0"/>
            </a:endParaRPr>
          </a:p>
          <a:p>
            <a:pPr marL="285750" indent="-284163">
              <a:spcBef>
                <a:spcPts val="100"/>
              </a:spcBef>
            </a:pPr>
            <a:r>
              <a:rPr lang="en-US" sz="2000" dirty="0">
                <a:latin typeface="Tahoma" panose="020B0604030504040204" pitchFamily="34" charset="0"/>
              </a:rPr>
              <a:t>5- Write a </a:t>
            </a:r>
            <a:r>
              <a:rPr lang="en-US" sz="2400" b="1" dirty="0">
                <a:solidFill>
                  <a:srgbClr val="0000FF"/>
                </a:solidFill>
                <a:latin typeface="Courier New" panose="02070309020205020404" pitchFamily="49" charset="0"/>
              </a:rPr>
              <a:t>show</a:t>
            </a:r>
            <a:r>
              <a:rPr lang="en-US" sz="2800" dirty="0">
                <a:latin typeface="Courier New" panose="02070309020205020404" pitchFamily="49" charset="0"/>
              </a:rPr>
              <a:t> </a:t>
            </a:r>
            <a:r>
              <a:rPr lang="en-US" sz="2000" dirty="0">
                <a:latin typeface="Tahoma" panose="020B0604030504040204" pitchFamily="34" charset="0"/>
              </a:rPr>
              <a:t>method to print the final </a:t>
            </a:r>
            <a:r>
              <a:rPr lang="en-US" b="1" dirty="0" err="1">
                <a:solidFill>
                  <a:srgbClr val="0000FF"/>
                </a:solidFill>
                <a:latin typeface="Tahoma" panose="020B0604030504040204" pitchFamily="34" charset="0"/>
              </a:rPr>
              <a:t>str</a:t>
            </a:r>
            <a:r>
              <a:rPr lang="en-US" dirty="0">
                <a:solidFill>
                  <a:srgbClr val="0000FF"/>
                </a:solidFill>
                <a:latin typeface="Tahoma" panose="020B0604030504040204" pitchFamily="34" charset="0"/>
              </a:rPr>
              <a:t>  </a:t>
            </a:r>
            <a:r>
              <a:rPr lang="en-US" dirty="0" err="1">
                <a:solidFill>
                  <a:srgbClr val="0000FF"/>
                </a:solidFill>
                <a:latin typeface="Tahoma" panose="020B0604030504040204" pitchFamily="34" charset="0"/>
              </a:rPr>
              <a:t>toString</a:t>
            </a:r>
            <a:r>
              <a:rPr lang="en-US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sz="1600" dirty="0">
                <a:latin typeface="Tahoma" panose="020B0604030504040204" pitchFamily="34" charset="0"/>
              </a:rPr>
              <a:t>returned output. </a:t>
            </a:r>
          </a:p>
          <a:p>
            <a:pPr marL="285750" indent="-284163">
              <a:spcBef>
                <a:spcPts val="100"/>
              </a:spcBef>
            </a:pPr>
            <a:r>
              <a:rPr lang="en-US" sz="2000" dirty="0">
                <a:latin typeface="Tahoma" panose="020B0604030504040204" pitchFamily="34" charset="0"/>
              </a:rPr>
              <a:t>6- </a:t>
            </a:r>
            <a:r>
              <a:rPr lang="en-US" sz="1600" dirty="0">
                <a:latin typeface="Tahoma" panose="020B0604030504040204" pitchFamily="34" charset="0"/>
              </a:rPr>
              <a:t>In main code create </a:t>
            </a:r>
            <a:r>
              <a:rPr lang="en-US" sz="2400" b="1" dirty="0">
                <a:solidFill>
                  <a:srgbClr val="0000FF"/>
                </a:solidFill>
                <a:latin typeface="Courier New" panose="02070309020205020404" pitchFamily="49" charset="0"/>
              </a:rPr>
              <a:t>r1</a:t>
            </a:r>
            <a:r>
              <a:rPr lang="en-US" sz="2000" dirty="0">
                <a:latin typeface="Tahoma" panose="020B0604030504040204" pitchFamily="34" charset="0"/>
              </a:rPr>
              <a:t> </a:t>
            </a:r>
            <a:r>
              <a:rPr lang="en-US" sz="1600" dirty="0">
                <a:latin typeface="Tahoma" panose="020B0604030504040204" pitchFamily="34" charset="0"/>
              </a:rPr>
              <a:t>as first object with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L</a:t>
            </a:r>
            <a:r>
              <a:rPr lang="en-US" sz="2000" b="1" dirty="0">
                <a:solidFill>
                  <a:srgbClr val="0000FF"/>
                </a:solidFill>
                <a:latin typeface="Tahoma" panose="020B0604030504040204" pitchFamily="34" charset="0"/>
              </a:rPr>
              <a:t>=3 </a:t>
            </a:r>
            <a:r>
              <a:rPr lang="en-US" sz="2000" b="1" dirty="0">
                <a:solidFill>
                  <a:schemeClr val="tx1"/>
                </a:solidFill>
                <a:latin typeface="Tahoma" panose="020B0604030504040204" pitchFamily="34" charset="0"/>
              </a:rPr>
              <a:t>&amp;</a:t>
            </a:r>
            <a:r>
              <a:rPr lang="en-US" sz="2000" b="1" dirty="0">
                <a:solidFill>
                  <a:srgbClr val="0000FF"/>
                </a:solidFill>
                <a:latin typeface="Tahoma" panose="020B0604030504040204" pitchFamily="34" charset="0"/>
              </a:rPr>
              <a:t> w=4</a:t>
            </a:r>
            <a:r>
              <a:rPr lang="en-US" sz="1600" b="1" dirty="0">
                <a:solidFill>
                  <a:schemeClr val="tx1"/>
                </a:solidFill>
                <a:latin typeface="Tahoma" panose="020B0604030504040204" pitchFamily="34" charset="0"/>
              </a:rPr>
              <a:t> </a:t>
            </a:r>
            <a:r>
              <a:rPr lang="en-US" sz="1600" dirty="0">
                <a:latin typeface="Tahoma" panose="020B0604030504040204" pitchFamily="34" charset="0"/>
              </a:rPr>
              <a:t>. Print object information using </a:t>
            </a:r>
            <a:r>
              <a:rPr lang="en-US" sz="2400" b="1" dirty="0">
                <a:solidFill>
                  <a:srgbClr val="0000FF"/>
                </a:solidFill>
                <a:latin typeface="Courier New" panose="02070309020205020404" pitchFamily="49" charset="0"/>
              </a:rPr>
              <a:t>show( ) method.</a:t>
            </a:r>
          </a:p>
          <a:p>
            <a:pPr marL="285750" indent="-284163">
              <a:spcBef>
                <a:spcPts val="100"/>
              </a:spcBef>
            </a:pPr>
            <a:r>
              <a:rPr lang="en-US" sz="2000" dirty="0">
                <a:latin typeface="Tahoma" panose="020B0604030504040204" pitchFamily="34" charset="0"/>
              </a:rPr>
              <a:t>7- </a:t>
            </a:r>
            <a:r>
              <a:rPr lang="en-US" sz="1600" dirty="0">
                <a:latin typeface="Tahoma" panose="020B0604030504040204" pitchFamily="34" charset="0"/>
              </a:rPr>
              <a:t>In main code  create </a:t>
            </a:r>
            <a:r>
              <a:rPr lang="en-US" sz="2400" b="1" dirty="0">
                <a:solidFill>
                  <a:srgbClr val="0000FF"/>
                </a:solidFill>
                <a:latin typeface="Courier New" panose="02070309020205020404" pitchFamily="49" charset="0"/>
              </a:rPr>
              <a:t>r2</a:t>
            </a:r>
            <a:r>
              <a:rPr lang="en-US" sz="2000" dirty="0">
                <a:latin typeface="Tahoma" panose="020B0604030504040204" pitchFamily="34" charset="0"/>
              </a:rPr>
              <a:t> </a:t>
            </a:r>
            <a:r>
              <a:rPr lang="en-US" sz="1600" dirty="0">
                <a:latin typeface="Tahoma" panose="020B0604030504040204" pitchFamily="34" charset="0"/>
              </a:rPr>
              <a:t>as new object with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L</a:t>
            </a:r>
            <a:r>
              <a:rPr lang="en-US" sz="2000" b="1" dirty="0">
                <a:solidFill>
                  <a:srgbClr val="0000FF"/>
                </a:solidFill>
                <a:latin typeface="Tahoma" panose="020B0604030504040204" pitchFamily="34" charset="0"/>
              </a:rPr>
              <a:t>=9 </a:t>
            </a:r>
            <a:r>
              <a:rPr lang="en-US" sz="2000" b="1" dirty="0">
                <a:solidFill>
                  <a:schemeClr val="tx1"/>
                </a:solidFill>
                <a:latin typeface="Tahoma" panose="020B0604030504040204" pitchFamily="34" charset="0"/>
              </a:rPr>
              <a:t>&amp;</a:t>
            </a:r>
            <a:r>
              <a:rPr lang="en-US" sz="2000" b="1" dirty="0">
                <a:solidFill>
                  <a:srgbClr val="0000FF"/>
                </a:solidFill>
                <a:latin typeface="Tahoma" panose="020B0604030504040204" pitchFamily="34" charset="0"/>
              </a:rPr>
              <a:t> w=6</a:t>
            </a:r>
            <a:r>
              <a:rPr lang="en-US" sz="1600" b="1" dirty="0">
                <a:solidFill>
                  <a:schemeClr val="tx1"/>
                </a:solidFill>
                <a:latin typeface="Tahoma" panose="020B0604030504040204" pitchFamily="34" charset="0"/>
              </a:rPr>
              <a:t> </a:t>
            </a:r>
            <a:r>
              <a:rPr lang="en-US" sz="1600" dirty="0">
                <a:latin typeface="Tahoma" panose="020B0604030504040204" pitchFamily="34" charset="0"/>
              </a:rPr>
              <a:t>. Print object information using </a:t>
            </a:r>
            <a:r>
              <a:rPr lang="en-US" sz="2400" b="1" dirty="0">
                <a:solidFill>
                  <a:srgbClr val="0000FF"/>
                </a:solidFill>
                <a:latin typeface="Courier New" panose="02070309020205020404" pitchFamily="49" charset="0"/>
              </a:rPr>
              <a:t>show( ) method.</a:t>
            </a:r>
            <a:endParaRPr lang="en-US" sz="2000" dirty="0">
              <a:latin typeface="Tahoma" panose="020B0604030504040204" pitchFamily="34" charset="0"/>
            </a:endParaRPr>
          </a:p>
          <a:p>
            <a:pPr marL="285750" indent="-284163">
              <a:spcBef>
                <a:spcPts val="100"/>
              </a:spcBef>
            </a:pPr>
            <a:r>
              <a:rPr lang="en-US" sz="2000" dirty="0">
                <a:latin typeface="Tahoma" panose="020B0604030504040204" pitchFamily="34" charset="0"/>
              </a:rPr>
              <a:t>8- Draw the </a:t>
            </a:r>
            <a:r>
              <a:rPr lang="en-US" sz="2000" b="1" dirty="0">
                <a:solidFill>
                  <a:srgbClr val="FF0000"/>
                </a:solidFill>
                <a:latin typeface="Tahoma" panose="020B0604030504040204" pitchFamily="34" charset="0"/>
              </a:rPr>
              <a:t>UML Class </a:t>
            </a:r>
            <a:r>
              <a:rPr lang="en-US" sz="2000" dirty="0">
                <a:latin typeface="Tahoma" panose="020B0604030504040204" pitchFamily="34" charset="0"/>
              </a:rPr>
              <a:t>Diagram for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Rectangle </a:t>
            </a:r>
            <a:r>
              <a:rPr lang="en-US" sz="2000" dirty="0">
                <a:latin typeface="Tahoma" panose="020B0604030504040204" pitchFamily="34" charset="0"/>
              </a:rPr>
              <a:t>Class. </a:t>
            </a:r>
          </a:p>
          <a:p>
            <a:pPr marL="285750" indent="-284163">
              <a:spcBef>
                <a:spcPts val="100"/>
              </a:spcBef>
            </a:pPr>
            <a:endParaRPr lang="en-US" sz="900" dirty="0">
              <a:latin typeface="Tahoma" panose="020B0604030504040204" pitchFamily="34" charset="0"/>
            </a:endParaRPr>
          </a:p>
          <a:p>
            <a:pPr marL="285750" indent="-284163">
              <a:spcBef>
                <a:spcPts val="100"/>
              </a:spcBef>
            </a:pPr>
            <a:r>
              <a:rPr lang="en-US" sz="2000" dirty="0">
                <a:latin typeface="Tahoma" panose="020B0604030504040204" pitchFamily="34" charset="0"/>
              </a:rPr>
              <a:t>9- Draw the Object </a:t>
            </a:r>
            <a:r>
              <a:rPr lang="en-US" sz="2000" b="1" dirty="0">
                <a:solidFill>
                  <a:srgbClr val="FF0000"/>
                </a:solidFill>
                <a:latin typeface="Tahoma" panose="020B0604030504040204" pitchFamily="34" charset="0"/>
              </a:rPr>
              <a:t>UML </a:t>
            </a:r>
            <a:r>
              <a:rPr lang="en-US" sz="2000" dirty="0">
                <a:latin typeface="Tahoma" panose="020B0604030504040204" pitchFamily="34" charset="0"/>
              </a:rPr>
              <a:t>Diagram for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r1, r2 </a:t>
            </a:r>
            <a:r>
              <a:rPr lang="en-US" sz="2000" dirty="0">
                <a:latin typeface="Tahoma" panose="020B0604030504040204" pitchFamily="34" charset="0"/>
              </a:rPr>
              <a:t>objects.</a:t>
            </a:r>
          </a:p>
          <a:p>
            <a:pPr marL="285750" indent="-284163">
              <a:spcBef>
                <a:spcPts val="100"/>
              </a:spcBef>
            </a:pPr>
            <a:endParaRPr lang="en-US" sz="800" dirty="0">
              <a:latin typeface="Tahoma" panose="020B0604030504040204" pitchFamily="34" charset="0"/>
            </a:endParaRPr>
          </a:p>
          <a:p>
            <a:pPr marL="285750" indent="-284163">
              <a:spcBef>
                <a:spcPts val="100"/>
              </a:spcBef>
            </a:pPr>
            <a:r>
              <a:rPr lang="en-US" sz="2000" dirty="0">
                <a:latin typeface="Tahoma" panose="020B0604030504040204" pitchFamily="34" charset="0"/>
              </a:rPr>
              <a:t>10- In main code, change the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length </a:t>
            </a:r>
            <a:r>
              <a:rPr lang="en-US" sz="2000" dirty="0" err="1">
                <a:latin typeface="Tahoma" panose="020B0604030504040204" pitchFamily="34" charset="0"/>
              </a:rPr>
              <a:t>attr</a:t>
            </a:r>
            <a:r>
              <a:rPr lang="en-US" sz="2000" dirty="0">
                <a:latin typeface="Tahoma" panose="020B0604030504040204" pitchFamily="34" charset="0"/>
              </a:rPr>
              <a:t>. for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r2 </a:t>
            </a:r>
            <a:r>
              <a:rPr lang="en-US" sz="2000" dirty="0">
                <a:latin typeface="Tahoma" panose="020B0604030504040204" pitchFamily="34" charset="0"/>
              </a:rPr>
              <a:t>to be =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6.5 </a:t>
            </a:r>
            <a:r>
              <a:rPr lang="en-US" sz="2000" dirty="0">
                <a:latin typeface="Tahoma" panose="020B0604030504040204" pitchFamily="34" charset="0"/>
              </a:rPr>
              <a:t>and print object information . </a:t>
            </a:r>
          </a:p>
          <a:p>
            <a:pPr marL="285750" indent="-284163">
              <a:spcBef>
                <a:spcPts val="100"/>
              </a:spcBef>
            </a:pPr>
            <a:r>
              <a:rPr lang="en-US" sz="2200" dirty="0">
                <a:latin typeface="Tahoma" panose="020B0604030504040204" pitchFamily="34" charset="0"/>
              </a:rPr>
              <a:t>11-Name your program (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Rectanlge.py</a:t>
            </a:r>
            <a:r>
              <a:rPr lang="en-US" sz="2200" dirty="0">
                <a:latin typeface="Tahoma" panose="020B0604030504040204" pitchFamily="34" charset="0"/>
              </a:rPr>
              <a:t> )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9795" y="1532277"/>
            <a:ext cx="2314575" cy="1362075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 rot="20894922">
            <a:off x="9921863" y="1847606"/>
            <a:ext cx="12731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Rectangle </a:t>
            </a:r>
          </a:p>
        </p:txBody>
      </p:sp>
    </p:spTree>
    <p:extLst>
      <p:ext uri="{BB962C8B-B14F-4D97-AF65-F5344CB8AC3E}">
        <p14:creationId xmlns:p14="http://schemas.microsoft.com/office/powerpoint/2010/main" val="59915490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0" name="Rectangle 69">
            <a:extLst>
              <a:ext uri="{FF2B5EF4-FFF2-40B4-BE49-F238E27FC236}">
                <a16:creationId xmlns:a16="http://schemas.microsoft.com/office/drawing/2014/main" id="{EFD0E8E8-C530-4B2D-A01A-CCD47590B6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Freeform: Shape 71">
            <a:extLst>
              <a:ext uri="{FF2B5EF4-FFF2-40B4-BE49-F238E27FC236}">
                <a16:creationId xmlns:a16="http://schemas.microsoft.com/office/drawing/2014/main" id="{FD327E05-A7EF-4E1C-8C2C-4B4409A188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4762" y="0"/>
            <a:ext cx="6067238" cy="6858000"/>
          </a:xfrm>
          <a:custGeom>
            <a:avLst/>
            <a:gdLst>
              <a:gd name="connsiteX0" fmla="*/ 1619628 w 6067238"/>
              <a:gd name="connsiteY0" fmla="*/ 0 h 6858000"/>
              <a:gd name="connsiteX1" fmla="*/ 6067238 w 6067238"/>
              <a:gd name="connsiteY1" fmla="*/ 0 h 6858000"/>
              <a:gd name="connsiteX2" fmla="*/ 6067238 w 6067238"/>
              <a:gd name="connsiteY2" fmla="*/ 6858000 h 6858000"/>
              <a:gd name="connsiteX3" fmla="*/ 1619627 w 6067238"/>
              <a:gd name="connsiteY3" fmla="*/ 6858000 h 6858000"/>
              <a:gd name="connsiteX4" fmla="*/ 1615622 w 6067238"/>
              <a:gd name="connsiteY4" fmla="*/ 6854853 h 6858000"/>
              <a:gd name="connsiteX5" fmla="*/ 0 w 6067238"/>
              <a:gd name="connsiteY5" fmla="*/ 3429000 h 6858000"/>
              <a:gd name="connsiteX6" fmla="*/ 1615622 w 6067238"/>
              <a:gd name="connsiteY6" fmla="*/ 314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67238" h="6858000">
                <a:moveTo>
                  <a:pt x="1619628" y="0"/>
                </a:moveTo>
                <a:lnTo>
                  <a:pt x="6067238" y="0"/>
                </a:lnTo>
                <a:lnTo>
                  <a:pt x="6067238" y="6858000"/>
                </a:lnTo>
                <a:lnTo>
                  <a:pt x="1619627" y="6858000"/>
                </a:lnTo>
                <a:lnTo>
                  <a:pt x="1615622" y="6854853"/>
                </a:lnTo>
                <a:cubicBezTo>
                  <a:pt x="628921" y="6040555"/>
                  <a:pt x="0" y="4808224"/>
                  <a:pt x="0" y="3429000"/>
                </a:cubicBezTo>
                <a:cubicBezTo>
                  <a:pt x="0" y="2049777"/>
                  <a:pt x="628921" y="817446"/>
                  <a:pt x="1615622" y="3148"/>
                </a:cubicBezTo>
                <a:close/>
              </a:path>
            </a:pathLst>
          </a:cu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4" name="Freeform: Shape 73">
            <a:extLst>
              <a:ext uri="{FF2B5EF4-FFF2-40B4-BE49-F238E27FC236}">
                <a16:creationId xmlns:a16="http://schemas.microsoft.com/office/drawing/2014/main" id="{B2DDB937-68D3-4159-B17C-BE48C5DBD3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75957" y="0"/>
            <a:ext cx="2472664" cy="6858000"/>
          </a:xfrm>
          <a:custGeom>
            <a:avLst/>
            <a:gdLst>
              <a:gd name="connsiteX0" fmla="*/ 1056708 w 2472664"/>
              <a:gd name="connsiteY0" fmla="*/ 0 h 6858000"/>
              <a:gd name="connsiteX1" fmla="*/ 2472664 w 2472664"/>
              <a:gd name="connsiteY1" fmla="*/ 0 h 6858000"/>
              <a:gd name="connsiteX2" fmla="*/ 2400427 w 2472664"/>
              <a:gd name="connsiteY2" fmla="*/ 75768 h 6858000"/>
              <a:gd name="connsiteX3" fmla="*/ 1104861 w 2472664"/>
              <a:gd name="connsiteY3" fmla="*/ 3429000 h 6858000"/>
              <a:gd name="connsiteX4" fmla="*/ 2400427 w 2472664"/>
              <a:gd name="connsiteY4" fmla="*/ 6782233 h 6858000"/>
              <a:gd name="connsiteX5" fmla="*/ 2472664 w 2472664"/>
              <a:gd name="connsiteY5" fmla="*/ 6858000 h 6858000"/>
              <a:gd name="connsiteX6" fmla="*/ 1056708 w 2472664"/>
              <a:gd name="connsiteY6" fmla="*/ 6858000 h 6858000"/>
              <a:gd name="connsiteX7" fmla="*/ 1040416 w 2472664"/>
              <a:gd name="connsiteY7" fmla="*/ 6835090 h 6858000"/>
              <a:gd name="connsiteX8" fmla="*/ 0 w 2472664"/>
              <a:gd name="connsiteY8" fmla="*/ 3429000 h 6858000"/>
              <a:gd name="connsiteX9" fmla="*/ 1040416 w 2472664"/>
              <a:gd name="connsiteY9" fmla="*/ 2291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72664" h="6858000">
                <a:moveTo>
                  <a:pt x="1056708" y="0"/>
                </a:moveTo>
                <a:lnTo>
                  <a:pt x="2472664" y="0"/>
                </a:lnTo>
                <a:lnTo>
                  <a:pt x="2400427" y="75768"/>
                </a:lnTo>
                <a:cubicBezTo>
                  <a:pt x="1595469" y="961418"/>
                  <a:pt x="1104861" y="2137915"/>
                  <a:pt x="1104861" y="3429000"/>
                </a:cubicBezTo>
                <a:cubicBezTo>
                  <a:pt x="1104861" y="4720086"/>
                  <a:pt x="1595469" y="5896583"/>
                  <a:pt x="2400427" y="6782233"/>
                </a:cubicBezTo>
                <a:lnTo>
                  <a:pt x="2472664" y="6858000"/>
                </a:lnTo>
                <a:lnTo>
                  <a:pt x="1056708" y="6858000"/>
                </a:lnTo>
                <a:lnTo>
                  <a:pt x="1040416" y="6835090"/>
                </a:lnTo>
                <a:cubicBezTo>
                  <a:pt x="383551" y="5862802"/>
                  <a:pt x="0" y="4690693"/>
                  <a:pt x="0" y="3429000"/>
                </a:cubicBezTo>
                <a:cubicBezTo>
                  <a:pt x="0" y="2167308"/>
                  <a:pt x="383551" y="995199"/>
                  <a:pt x="1040416" y="22911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6" name="Freeform: Shape 75">
            <a:extLst>
              <a:ext uri="{FF2B5EF4-FFF2-40B4-BE49-F238E27FC236}">
                <a16:creationId xmlns:a16="http://schemas.microsoft.com/office/drawing/2014/main" id="{93CFD3CC-5F48-4351-92B2-B8D02F08E4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703038" y="1992863"/>
            <a:ext cx="1488962" cy="2872274"/>
          </a:xfrm>
          <a:custGeom>
            <a:avLst/>
            <a:gdLst>
              <a:gd name="connsiteX0" fmla="*/ 1436137 w 1488962"/>
              <a:gd name="connsiteY0" fmla="*/ 0 h 2872274"/>
              <a:gd name="connsiteX1" fmla="*/ 1488962 w 1488962"/>
              <a:gd name="connsiteY1" fmla="*/ 2668 h 2872274"/>
              <a:gd name="connsiteX2" fmla="*/ 1488962 w 1488962"/>
              <a:gd name="connsiteY2" fmla="*/ 2869607 h 2872274"/>
              <a:gd name="connsiteX3" fmla="*/ 1436137 w 1488962"/>
              <a:gd name="connsiteY3" fmla="*/ 2872274 h 2872274"/>
              <a:gd name="connsiteX4" fmla="*/ 0 w 1488962"/>
              <a:gd name="connsiteY4" fmla="*/ 1436137 h 2872274"/>
              <a:gd name="connsiteX5" fmla="*/ 1436137 w 1488962"/>
              <a:gd name="connsiteY5" fmla="*/ 0 h 2872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8962" h="2872274">
                <a:moveTo>
                  <a:pt x="1436137" y="0"/>
                </a:moveTo>
                <a:lnTo>
                  <a:pt x="1488962" y="2668"/>
                </a:lnTo>
                <a:lnTo>
                  <a:pt x="1488962" y="2869607"/>
                </a:lnTo>
                <a:lnTo>
                  <a:pt x="1436137" y="2872274"/>
                </a:lnTo>
                <a:cubicBezTo>
                  <a:pt x="642980" y="2872274"/>
                  <a:pt x="0" y="2229294"/>
                  <a:pt x="0" y="1436137"/>
                </a:cubicBezTo>
                <a:cubicBezTo>
                  <a:pt x="0" y="642980"/>
                  <a:pt x="642980" y="0"/>
                  <a:pt x="1436137" y="0"/>
                </a:cubicBezTo>
                <a:close/>
              </a:path>
            </a:pathLst>
          </a:custGeom>
          <a:solidFill>
            <a:schemeClr val="accent6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7254911" y="1091821"/>
            <a:ext cx="3448128" cy="467435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000" b="1" dirty="0">
                <a:solidFill>
                  <a:schemeClr val="bg1"/>
                </a:solidFill>
                <a:latin typeface="+mn-lt"/>
                <a:ea typeface="+mn-ea"/>
              </a:rPr>
              <a:t>Public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000" b="1" dirty="0">
                <a:solidFill>
                  <a:schemeClr val="bg1"/>
                </a:solidFill>
                <a:latin typeface="+mn-lt"/>
                <a:ea typeface="+mn-ea"/>
              </a:rPr>
              <a:t>Private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000" b="1" dirty="0">
                <a:solidFill>
                  <a:schemeClr val="bg1"/>
                </a:solidFill>
                <a:latin typeface="+mn-lt"/>
                <a:ea typeface="+mn-ea"/>
              </a:rPr>
              <a:t>Protected</a:t>
            </a:r>
            <a:endParaRPr lang="en-US" sz="4000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533401" y="2780996"/>
            <a:ext cx="7772400" cy="43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rPr>
              <a:t>Access Specifiers in Python</a:t>
            </a:r>
            <a:endParaRPr lang="en-GB" sz="3200" dirty="0">
              <a:solidFill>
                <a:srgbClr val="000000"/>
              </a:solidFill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918425" y="300202"/>
            <a:ext cx="286366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600"/>
              </a:spcAft>
            </a:pPr>
            <a:r>
              <a:rPr lang="en-GB" sz="3600" b="1" dirty="0">
                <a:solidFill>
                  <a:schemeClr val="bg1"/>
                </a:solidFill>
              </a:rPr>
              <a:t>Encapsulation</a:t>
            </a:r>
            <a:endParaRPr lang="en-US" sz="3600">
              <a:solidFill>
                <a:schemeClr val="bg1"/>
              </a:solidFill>
            </a:endParaRPr>
          </a:p>
        </p:txBody>
      </p:sp>
      <p:pic>
        <p:nvPicPr>
          <p:cNvPr id="9" name="Picture 2" descr="Simple class">
            <a:extLst>
              <a:ext uri="{FF2B5EF4-FFF2-40B4-BE49-F238E27FC236}">
                <a16:creationId xmlns:a16="http://schemas.microsoft.com/office/drawing/2014/main" id="{FCBE74D8-E6AE-4AB7-BA90-E3380FF6D7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04226" y="3633226"/>
            <a:ext cx="4009636" cy="3064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2" name="Rectangle 71">
            <a:extLst>
              <a:ext uri="{FF2B5EF4-FFF2-40B4-BE49-F238E27FC236}">
                <a16:creationId xmlns:a16="http://schemas.microsoft.com/office/drawing/2014/main" id="{EFD0E8E8-C530-4B2D-A01A-CCD47590B6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Freeform: Shape 73">
            <a:extLst>
              <a:ext uri="{FF2B5EF4-FFF2-40B4-BE49-F238E27FC236}">
                <a16:creationId xmlns:a16="http://schemas.microsoft.com/office/drawing/2014/main" id="{FD327E05-A7EF-4E1C-8C2C-4B4409A188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4762" y="0"/>
            <a:ext cx="6067238" cy="6858000"/>
          </a:xfrm>
          <a:custGeom>
            <a:avLst/>
            <a:gdLst>
              <a:gd name="connsiteX0" fmla="*/ 1619628 w 6067238"/>
              <a:gd name="connsiteY0" fmla="*/ 0 h 6858000"/>
              <a:gd name="connsiteX1" fmla="*/ 6067238 w 6067238"/>
              <a:gd name="connsiteY1" fmla="*/ 0 h 6858000"/>
              <a:gd name="connsiteX2" fmla="*/ 6067238 w 6067238"/>
              <a:gd name="connsiteY2" fmla="*/ 6858000 h 6858000"/>
              <a:gd name="connsiteX3" fmla="*/ 1619627 w 6067238"/>
              <a:gd name="connsiteY3" fmla="*/ 6858000 h 6858000"/>
              <a:gd name="connsiteX4" fmla="*/ 1615622 w 6067238"/>
              <a:gd name="connsiteY4" fmla="*/ 6854853 h 6858000"/>
              <a:gd name="connsiteX5" fmla="*/ 0 w 6067238"/>
              <a:gd name="connsiteY5" fmla="*/ 3429000 h 6858000"/>
              <a:gd name="connsiteX6" fmla="*/ 1615622 w 6067238"/>
              <a:gd name="connsiteY6" fmla="*/ 314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67238" h="6858000">
                <a:moveTo>
                  <a:pt x="1619628" y="0"/>
                </a:moveTo>
                <a:lnTo>
                  <a:pt x="6067238" y="0"/>
                </a:lnTo>
                <a:lnTo>
                  <a:pt x="6067238" y="6858000"/>
                </a:lnTo>
                <a:lnTo>
                  <a:pt x="1619627" y="6858000"/>
                </a:lnTo>
                <a:lnTo>
                  <a:pt x="1615622" y="6854853"/>
                </a:lnTo>
                <a:cubicBezTo>
                  <a:pt x="628921" y="6040555"/>
                  <a:pt x="0" y="4808224"/>
                  <a:pt x="0" y="3429000"/>
                </a:cubicBezTo>
                <a:cubicBezTo>
                  <a:pt x="0" y="2049777"/>
                  <a:pt x="628921" y="817446"/>
                  <a:pt x="1615622" y="3148"/>
                </a:cubicBezTo>
                <a:close/>
              </a:path>
            </a:pathLst>
          </a:cu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6" name="Freeform: Shape 75">
            <a:extLst>
              <a:ext uri="{FF2B5EF4-FFF2-40B4-BE49-F238E27FC236}">
                <a16:creationId xmlns:a16="http://schemas.microsoft.com/office/drawing/2014/main" id="{B2DDB937-68D3-4159-B17C-BE48C5DBD3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75957" y="0"/>
            <a:ext cx="2472664" cy="6858000"/>
          </a:xfrm>
          <a:custGeom>
            <a:avLst/>
            <a:gdLst>
              <a:gd name="connsiteX0" fmla="*/ 1056708 w 2472664"/>
              <a:gd name="connsiteY0" fmla="*/ 0 h 6858000"/>
              <a:gd name="connsiteX1" fmla="*/ 2472664 w 2472664"/>
              <a:gd name="connsiteY1" fmla="*/ 0 h 6858000"/>
              <a:gd name="connsiteX2" fmla="*/ 2400427 w 2472664"/>
              <a:gd name="connsiteY2" fmla="*/ 75768 h 6858000"/>
              <a:gd name="connsiteX3" fmla="*/ 1104861 w 2472664"/>
              <a:gd name="connsiteY3" fmla="*/ 3429000 h 6858000"/>
              <a:gd name="connsiteX4" fmla="*/ 2400427 w 2472664"/>
              <a:gd name="connsiteY4" fmla="*/ 6782233 h 6858000"/>
              <a:gd name="connsiteX5" fmla="*/ 2472664 w 2472664"/>
              <a:gd name="connsiteY5" fmla="*/ 6858000 h 6858000"/>
              <a:gd name="connsiteX6" fmla="*/ 1056708 w 2472664"/>
              <a:gd name="connsiteY6" fmla="*/ 6858000 h 6858000"/>
              <a:gd name="connsiteX7" fmla="*/ 1040416 w 2472664"/>
              <a:gd name="connsiteY7" fmla="*/ 6835090 h 6858000"/>
              <a:gd name="connsiteX8" fmla="*/ 0 w 2472664"/>
              <a:gd name="connsiteY8" fmla="*/ 3429000 h 6858000"/>
              <a:gd name="connsiteX9" fmla="*/ 1040416 w 2472664"/>
              <a:gd name="connsiteY9" fmla="*/ 2291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72664" h="6858000">
                <a:moveTo>
                  <a:pt x="1056708" y="0"/>
                </a:moveTo>
                <a:lnTo>
                  <a:pt x="2472664" y="0"/>
                </a:lnTo>
                <a:lnTo>
                  <a:pt x="2400427" y="75768"/>
                </a:lnTo>
                <a:cubicBezTo>
                  <a:pt x="1595469" y="961418"/>
                  <a:pt x="1104861" y="2137915"/>
                  <a:pt x="1104861" y="3429000"/>
                </a:cubicBezTo>
                <a:cubicBezTo>
                  <a:pt x="1104861" y="4720086"/>
                  <a:pt x="1595469" y="5896583"/>
                  <a:pt x="2400427" y="6782233"/>
                </a:cubicBezTo>
                <a:lnTo>
                  <a:pt x="2472664" y="6858000"/>
                </a:lnTo>
                <a:lnTo>
                  <a:pt x="1056708" y="6858000"/>
                </a:lnTo>
                <a:lnTo>
                  <a:pt x="1040416" y="6835090"/>
                </a:lnTo>
                <a:cubicBezTo>
                  <a:pt x="383551" y="5862802"/>
                  <a:pt x="0" y="4690693"/>
                  <a:pt x="0" y="3429000"/>
                </a:cubicBezTo>
                <a:cubicBezTo>
                  <a:pt x="0" y="2167308"/>
                  <a:pt x="383551" y="995199"/>
                  <a:pt x="1040416" y="22911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889824" y="1160061"/>
            <a:ext cx="3757229" cy="467435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600" b="1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  		 </a:t>
            </a:r>
            <a:r>
              <a:rPr lang="en-US" sz="4600" b="1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</a:t>
            </a:r>
            <a:r>
              <a:rPr lang="en-US" sz="4600" b="1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by</a:t>
            </a:r>
          </a:p>
        </p:txBody>
      </p:sp>
      <p:sp>
        <p:nvSpPr>
          <p:cNvPr id="78" name="Freeform: Shape 77">
            <a:extLst>
              <a:ext uri="{FF2B5EF4-FFF2-40B4-BE49-F238E27FC236}">
                <a16:creationId xmlns:a16="http://schemas.microsoft.com/office/drawing/2014/main" id="{93CFD3CC-5F48-4351-92B2-B8D02F08E4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703038" y="1992863"/>
            <a:ext cx="1488962" cy="2872274"/>
          </a:xfrm>
          <a:custGeom>
            <a:avLst/>
            <a:gdLst>
              <a:gd name="connsiteX0" fmla="*/ 1436137 w 1488962"/>
              <a:gd name="connsiteY0" fmla="*/ 0 h 2872274"/>
              <a:gd name="connsiteX1" fmla="*/ 1488962 w 1488962"/>
              <a:gd name="connsiteY1" fmla="*/ 2668 h 2872274"/>
              <a:gd name="connsiteX2" fmla="*/ 1488962 w 1488962"/>
              <a:gd name="connsiteY2" fmla="*/ 2869607 h 2872274"/>
              <a:gd name="connsiteX3" fmla="*/ 1436137 w 1488962"/>
              <a:gd name="connsiteY3" fmla="*/ 2872274 h 2872274"/>
              <a:gd name="connsiteX4" fmla="*/ 0 w 1488962"/>
              <a:gd name="connsiteY4" fmla="*/ 1436137 h 2872274"/>
              <a:gd name="connsiteX5" fmla="*/ 1436137 w 1488962"/>
              <a:gd name="connsiteY5" fmla="*/ 0 h 2872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8962" h="2872274">
                <a:moveTo>
                  <a:pt x="1436137" y="0"/>
                </a:moveTo>
                <a:lnTo>
                  <a:pt x="1488962" y="2668"/>
                </a:lnTo>
                <a:lnTo>
                  <a:pt x="1488962" y="2869607"/>
                </a:lnTo>
                <a:lnTo>
                  <a:pt x="1436137" y="2872274"/>
                </a:lnTo>
                <a:cubicBezTo>
                  <a:pt x="642980" y="2872274"/>
                  <a:pt x="0" y="2229294"/>
                  <a:pt x="0" y="1436137"/>
                </a:cubicBezTo>
                <a:cubicBezTo>
                  <a:pt x="0" y="642980"/>
                  <a:pt x="642980" y="0"/>
                  <a:pt x="1436137" y="0"/>
                </a:cubicBezTo>
                <a:close/>
              </a:path>
            </a:pathLst>
          </a:custGeom>
          <a:solidFill>
            <a:schemeClr val="accent6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6260220" y="1119117"/>
            <a:ext cx="5081061" cy="467435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  <a:latin typeface="+mn-lt"/>
                <a:ea typeface="+mn-ea"/>
              </a:rPr>
              <a:t>class A: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  <a:latin typeface="+mn-lt"/>
                <a:ea typeface="+mn-ea"/>
              </a:rPr>
              <a:t>     def __</a:t>
            </a:r>
            <a:r>
              <a:rPr lang="en-US" sz="2400" dirty="0" err="1">
                <a:solidFill>
                  <a:schemeClr val="bg1"/>
                </a:solidFill>
                <a:latin typeface="+mn-lt"/>
                <a:ea typeface="+mn-ea"/>
              </a:rPr>
              <a:t>init</a:t>
            </a:r>
            <a:r>
              <a:rPr lang="en-US" sz="2400" dirty="0">
                <a:solidFill>
                  <a:schemeClr val="bg1"/>
                </a:solidFill>
                <a:latin typeface="+mn-lt"/>
                <a:ea typeface="+mn-ea"/>
              </a:rPr>
              <a:t>__(self):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  <a:latin typeface="+mn-lt"/>
                <a:ea typeface="+mn-ea"/>
              </a:rPr>
              <a:t>	self.__</a:t>
            </a:r>
            <a:r>
              <a:rPr lang="en-US" sz="2400" dirty="0" err="1">
                <a:solidFill>
                  <a:schemeClr val="bg1"/>
                </a:solidFill>
                <a:latin typeface="+mn-lt"/>
                <a:ea typeface="+mn-ea"/>
              </a:rPr>
              <a:t>priv</a:t>
            </a:r>
            <a:r>
              <a:rPr lang="en-US" sz="2400" dirty="0">
                <a:solidFill>
                  <a:schemeClr val="bg1"/>
                </a:solidFill>
                <a:latin typeface="+mn-lt"/>
                <a:ea typeface="+mn-ea"/>
              </a:rPr>
              <a:t> = "I am </a:t>
            </a:r>
            <a:r>
              <a:rPr lang="en-US" sz="2400" b="1" dirty="0">
                <a:solidFill>
                  <a:schemeClr val="bg1"/>
                </a:solidFill>
                <a:latin typeface="+mn-lt"/>
                <a:ea typeface="+mn-ea"/>
              </a:rPr>
              <a:t>private</a:t>
            </a:r>
            <a:r>
              <a:rPr lang="en-US" sz="2400" dirty="0">
                <a:solidFill>
                  <a:schemeClr val="bg1"/>
                </a:solidFill>
                <a:latin typeface="+mn-lt"/>
                <a:ea typeface="+mn-ea"/>
              </a:rPr>
              <a:t>"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  <a:latin typeface="+mn-lt"/>
                <a:ea typeface="+mn-ea"/>
              </a:rPr>
              <a:t>	self._</a:t>
            </a:r>
            <a:r>
              <a:rPr lang="en-US" sz="2400" dirty="0" err="1">
                <a:solidFill>
                  <a:schemeClr val="bg1"/>
                </a:solidFill>
                <a:latin typeface="+mn-lt"/>
                <a:ea typeface="+mn-ea"/>
              </a:rPr>
              <a:t>prot</a:t>
            </a:r>
            <a:r>
              <a:rPr lang="en-US" sz="2400" dirty="0">
                <a:solidFill>
                  <a:schemeClr val="bg1"/>
                </a:solidFill>
                <a:latin typeface="+mn-lt"/>
                <a:ea typeface="+mn-ea"/>
              </a:rPr>
              <a:t>   = "I am </a:t>
            </a:r>
            <a:r>
              <a:rPr lang="en-US" sz="2400" b="1" dirty="0">
                <a:solidFill>
                  <a:schemeClr val="bg1"/>
                </a:solidFill>
                <a:latin typeface="+mn-lt"/>
                <a:ea typeface="+mn-ea"/>
              </a:rPr>
              <a:t>protected</a:t>
            </a:r>
            <a:r>
              <a:rPr lang="en-US" sz="2400" dirty="0">
                <a:solidFill>
                  <a:schemeClr val="bg1"/>
                </a:solidFill>
                <a:latin typeface="+mn-lt"/>
                <a:ea typeface="+mn-ea"/>
              </a:rPr>
              <a:t>"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  <a:latin typeface="+mn-lt"/>
                <a:ea typeface="+mn-ea"/>
              </a:rPr>
              <a:t>	self.pub     = "I am </a:t>
            </a:r>
            <a:r>
              <a:rPr lang="en-US" sz="2400" b="1" dirty="0">
                <a:solidFill>
                  <a:schemeClr val="bg1"/>
                </a:solidFill>
                <a:latin typeface="+mn-lt"/>
                <a:ea typeface="+mn-ea"/>
              </a:rPr>
              <a:t>public</a:t>
            </a:r>
            <a:r>
              <a:rPr lang="en-US" sz="2400" dirty="0">
                <a:solidFill>
                  <a:schemeClr val="bg1"/>
                </a:solidFill>
                <a:latin typeface="+mn-lt"/>
                <a:ea typeface="+mn-ea"/>
              </a:rPr>
              <a:t>" </a:t>
            </a:r>
          </a:p>
        </p:txBody>
      </p:sp>
      <p:sp>
        <p:nvSpPr>
          <p:cNvPr id="3" name="Rectangle 2"/>
          <p:cNvSpPr/>
          <p:nvPr/>
        </p:nvSpPr>
        <p:spPr>
          <a:xfrm>
            <a:off x="679267" y="2557566"/>
            <a:ext cx="286366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600"/>
              </a:spcAft>
            </a:pPr>
            <a:r>
              <a:rPr lang="en-GB" sz="3600" b="1" dirty="0"/>
              <a:t>Encapsulation</a:t>
            </a:r>
            <a:endParaRPr lang="en-US" sz="3200" dirty="0"/>
          </a:p>
        </p:txBody>
      </p:sp>
    </p:spTree>
  </p:cSld>
  <p:clrMapOvr>
    <a:masterClrMapping/>
  </p:clrMapOvr>
  <p:transition spd="med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1752600" y="-76200"/>
            <a:ext cx="8763000" cy="1136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rtl="0" hangingPunct="1">
              <a:lnSpc>
                <a:spcPct val="100000"/>
              </a:lnSpc>
            </a:pPr>
            <a:r>
              <a:rPr lang="en-US" sz="2800" b="1" dirty="0">
                <a:solidFill>
                  <a:schemeClr val="tx1"/>
                </a:solidFill>
                <a:latin typeface="Tahoma" panose="020B0604030504040204" pitchFamily="34" charset="0"/>
              </a:rPr>
              <a:t>Accessing private variables using </a:t>
            </a:r>
            <a:r>
              <a:rPr lang="en-US" sz="2800" b="1" dirty="0">
                <a:solidFill>
                  <a:srgbClr val="0000FF"/>
                </a:solidFill>
                <a:latin typeface="Tahoma" panose="020B0604030504040204" pitchFamily="34" charset="0"/>
              </a:rPr>
              <a:t>getter</a:t>
            </a:r>
            <a:r>
              <a:rPr lang="en-US" sz="2800" b="1" dirty="0">
                <a:solidFill>
                  <a:schemeClr val="tx1"/>
                </a:solidFill>
                <a:latin typeface="Tahoma" panose="020B0604030504040204" pitchFamily="34" charset="0"/>
              </a:rPr>
              <a:t>/</a:t>
            </a:r>
            <a:r>
              <a:rPr lang="en-US" sz="2800" b="1" dirty="0">
                <a:solidFill>
                  <a:srgbClr val="0000FF"/>
                </a:solidFill>
                <a:latin typeface="Tahoma" panose="020B0604030504040204" pitchFamily="34" charset="0"/>
              </a:rPr>
              <a:t>setter</a:t>
            </a:r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7467600" y="1395914"/>
            <a:ext cx="3200400" cy="3938086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 rtl="0" hangingPunct="1">
              <a:lnSpc>
                <a:spcPct val="100000"/>
              </a:lnSpc>
            </a:pPr>
            <a:r>
              <a:rPr lang="en-US" dirty="0">
                <a:latin typeface="Tahoma" panose="020B0604030504040204" pitchFamily="34" charset="0"/>
              </a:rPr>
              <a:t>class Point:</a:t>
            </a:r>
          </a:p>
          <a:p>
            <a:pPr algn="l" rtl="0" hangingPunct="1">
              <a:lnSpc>
                <a:spcPct val="100000"/>
              </a:lnSpc>
            </a:pPr>
            <a:r>
              <a:rPr lang="en-US" dirty="0">
                <a:latin typeface="Tahoma" panose="020B0604030504040204" pitchFamily="34" charset="0"/>
              </a:rPr>
              <a:t>    </a:t>
            </a:r>
            <a:r>
              <a:rPr lang="en-US" dirty="0" err="1">
                <a:latin typeface="Tahoma" panose="020B0604030504040204" pitchFamily="34" charset="0"/>
              </a:rPr>
              <a:t>def</a:t>
            </a:r>
            <a:r>
              <a:rPr lang="en-US" dirty="0">
                <a:latin typeface="Tahoma" panose="020B0604030504040204" pitchFamily="34" charset="0"/>
              </a:rPr>
              <a:t> __</a:t>
            </a:r>
            <a:r>
              <a:rPr lang="en-US" dirty="0" err="1">
                <a:latin typeface="Tahoma" panose="020B0604030504040204" pitchFamily="34" charset="0"/>
              </a:rPr>
              <a:t>init</a:t>
            </a:r>
            <a:r>
              <a:rPr lang="en-US" dirty="0">
                <a:latin typeface="Tahoma" panose="020B0604030504040204" pitchFamily="34" charset="0"/>
              </a:rPr>
              <a:t>__(self, x, y):</a:t>
            </a:r>
          </a:p>
          <a:p>
            <a:pPr algn="l" rtl="0" hangingPunct="1">
              <a:lnSpc>
                <a:spcPct val="100000"/>
              </a:lnSpc>
            </a:pPr>
            <a:r>
              <a:rPr lang="en-US" dirty="0">
                <a:latin typeface="Tahoma" panose="020B0604030504040204" pitchFamily="34" charset="0"/>
              </a:rPr>
              <a:t>        </a:t>
            </a:r>
            <a:r>
              <a:rPr lang="en-US" dirty="0" err="1">
                <a:latin typeface="Tahoma" panose="020B0604030504040204" pitchFamily="34" charset="0"/>
              </a:rPr>
              <a:t>self.__x</a:t>
            </a:r>
            <a:r>
              <a:rPr lang="en-US" dirty="0">
                <a:latin typeface="Tahoma" panose="020B0604030504040204" pitchFamily="34" charset="0"/>
              </a:rPr>
              <a:t> = x</a:t>
            </a:r>
          </a:p>
          <a:p>
            <a:pPr algn="l" rtl="0" hangingPunct="1">
              <a:lnSpc>
                <a:spcPct val="100000"/>
              </a:lnSpc>
            </a:pPr>
            <a:r>
              <a:rPr lang="en-US" dirty="0">
                <a:latin typeface="Tahoma" panose="020B0604030504040204" pitchFamily="34" charset="0"/>
              </a:rPr>
              <a:t>        </a:t>
            </a:r>
            <a:r>
              <a:rPr lang="en-US" dirty="0" err="1">
                <a:latin typeface="Tahoma" panose="020B0604030504040204" pitchFamily="34" charset="0"/>
              </a:rPr>
              <a:t>self.__y</a:t>
            </a:r>
            <a:r>
              <a:rPr lang="en-US" dirty="0">
                <a:latin typeface="Tahoma" panose="020B0604030504040204" pitchFamily="34" charset="0"/>
              </a:rPr>
              <a:t> = y</a:t>
            </a:r>
          </a:p>
          <a:p>
            <a:pPr algn="l" rtl="0" hangingPunct="1">
              <a:lnSpc>
                <a:spcPct val="100000"/>
              </a:lnSpc>
            </a:pPr>
            <a:endParaRPr lang="en-US" sz="800" dirty="0">
              <a:latin typeface="Tahoma" panose="020B0604030504040204" pitchFamily="34" charset="0"/>
            </a:endParaRPr>
          </a:p>
          <a:p>
            <a:pPr algn="l" rtl="0" hangingPunct="1">
              <a:lnSpc>
                <a:spcPct val="100000"/>
              </a:lnSpc>
            </a:pPr>
            <a:r>
              <a:rPr lang="en-US" dirty="0">
                <a:latin typeface="Tahoma" panose="020B0604030504040204" pitchFamily="34" charset="0"/>
              </a:rPr>
              <a:t> def </a:t>
            </a:r>
            <a:r>
              <a:rPr lang="en-US" b="1" dirty="0" err="1">
                <a:latin typeface="Tahoma" panose="020B0604030504040204" pitchFamily="34" charset="0"/>
              </a:rPr>
              <a:t>setX</a:t>
            </a:r>
            <a:r>
              <a:rPr lang="en-US" dirty="0">
                <a:latin typeface="Tahoma" panose="020B0604030504040204" pitchFamily="34" charset="0"/>
              </a:rPr>
              <a:t>(self, x):</a:t>
            </a:r>
          </a:p>
          <a:p>
            <a:pPr algn="l" rtl="0" hangingPunct="1">
              <a:lnSpc>
                <a:spcPct val="100000"/>
              </a:lnSpc>
            </a:pPr>
            <a:r>
              <a:rPr lang="en-US" dirty="0">
                <a:latin typeface="Tahoma" panose="020B0604030504040204" pitchFamily="34" charset="0"/>
              </a:rPr>
              <a:t>        </a:t>
            </a:r>
            <a:r>
              <a:rPr lang="en-US" dirty="0" err="1">
                <a:latin typeface="Tahoma" panose="020B0604030504040204" pitchFamily="34" charset="0"/>
              </a:rPr>
              <a:t>self.__x</a:t>
            </a:r>
            <a:r>
              <a:rPr lang="en-US" dirty="0">
                <a:latin typeface="Tahoma" panose="020B0604030504040204" pitchFamily="34" charset="0"/>
              </a:rPr>
              <a:t> = x</a:t>
            </a:r>
          </a:p>
          <a:p>
            <a:pPr algn="l" rtl="0" hangingPunct="1">
              <a:lnSpc>
                <a:spcPct val="100000"/>
              </a:lnSpc>
            </a:pPr>
            <a:r>
              <a:rPr lang="en-US" dirty="0">
                <a:latin typeface="Tahoma" panose="020B0604030504040204" pitchFamily="34" charset="0"/>
              </a:rPr>
              <a:t>def </a:t>
            </a:r>
            <a:r>
              <a:rPr lang="en-US" b="1" dirty="0" err="1">
                <a:latin typeface="Tahoma" panose="020B0604030504040204" pitchFamily="34" charset="0"/>
              </a:rPr>
              <a:t>getX</a:t>
            </a:r>
            <a:r>
              <a:rPr lang="en-US" dirty="0">
                <a:latin typeface="Tahoma" panose="020B0604030504040204" pitchFamily="34" charset="0"/>
              </a:rPr>
              <a:t>(self):</a:t>
            </a:r>
          </a:p>
          <a:p>
            <a:pPr algn="l" rtl="0" hangingPunct="1">
              <a:lnSpc>
                <a:spcPct val="100000"/>
              </a:lnSpc>
            </a:pPr>
            <a:r>
              <a:rPr lang="en-US" dirty="0">
                <a:latin typeface="Tahoma" panose="020B0604030504040204" pitchFamily="34" charset="0"/>
              </a:rPr>
              <a:t>        return </a:t>
            </a:r>
            <a:r>
              <a:rPr lang="en-US" dirty="0" err="1">
                <a:latin typeface="Tahoma" panose="020B0604030504040204" pitchFamily="34" charset="0"/>
              </a:rPr>
              <a:t>self.__x</a:t>
            </a:r>
            <a:endParaRPr lang="en-US" dirty="0">
              <a:latin typeface="Tahoma" panose="020B0604030504040204" pitchFamily="34" charset="0"/>
            </a:endParaRPr>
          </a:p>
          <a:p>
            <a:pPr algn="l" rtl="0" hangingPunct="1">
              <a:lnSpc>
                <a:spcPct val="100000"/>
              </a:lnSpc>
            </a:pPr>
            <a:endParaRPr lang="en-US" sz="800" dirty="0">
              <a:latin typeface="Tahoma" panose="020B0604030504040204" pitchFamily="34" charset="0"/>
            </a:endParaRPr>
          </a:p>
          <a:p>
            <a:pPr algn="l" rtl="0" hangingPunct="1">
              <a:lnSpc>
                <a:spcPct val="100000"/>
              </a:lnSpc>
            </a:pPr>
            <a:r>
              <a:rPr lang="en-US" dirty="0">
                <a:latin typeface="Tahoma" panose="020B0604030504040204" pitchFamily="34" charset="0"/>
              </a:rPr>
              <a:t> def </a:t>
            </a:r>
            <a:r>
              <a:rPr lang="en-US" dirty="0" err="1">
                <a:latin typeface="Tahoma" panose="020B0604030504040204" pitchFamily="34" charset="0"/>
              </a:rPr>
              <a:t>s</a:t>
            </a:r>
            <a:r>
              <a:rPr lang="en-US" b="1" dirty="0" err="1">
                <a:latin typeface="Tahoma" panose="020B0604030504040204" pitchFamily="34" charset="0"/>
              </a:rPr>
              <a:t>etY</a:t>
            </a:r>
            <a:r>
              <a:rPr lang="en-US" dirty="0">
                <a:latin typeface="Tahoma" panose="020B0604030504040204" pitchFamily="34" charset="0"/>
              </a:rPr>
              <a:t>(self, y):</a:t>
            </a:r>
          </a:p>
          <a:p>
            <a:pPr algn="l" rtl="0" hangingPunct="1">
              <a:lnSpc>
                <a:spcPct val="100000"/>
              </a:lnSpc>
            </a:pPr>
            <a:r>
              <a:rPr lang="en-US" dirty="0">
                <a:latin typeface="Tahoma" panose="020B0604030504040204" pitchFamily="34" charset="0"/>
              </a:rPr>
              <a:t>        </a:t>
            </a:r>
            <a:r>
              <a:rPr lang="en-US" dirty="0" err="1">
                <a:latin typeface="Tahoma" panose="020B0604030504040204" pitchFamily="34" charset="0"/>
              </a:rPr>
              <a:t>self.__y</a:t>
            </a:r>
            <a:r>
              <a:rPr lang="en-US" dirty="0">
                <a:latin typeface="Tahoma" panose="020B0604030504040204" pitchFamily="34" charset="0"/>
              </a:rPr>
              <a:t> = y</a:t>
            </a:r>
          </a:p>
          <a:p>
            <a:pPr algn="l" rtl="0" hangingPunct="1">
              <a:lnSpc>
                <a:spcPct val="100000"/>
              </a:lnSpc>
            </a:pPr>
            <a:r>
              <a:rPr lang="en-US" dirty="0">
                <a:latin typeface="Tahoma" panose="020B0604030504040204" pitchFamily="34" charset="0"/>
              </a:rPr>
              <a:t>    def </a:t>
            </a:r>
            <a:r>
              <a:rPr lang="en-US" b="1" dirty="0" err="1">
                <a:latin typeface="Tahoma" panose="020B0604030504040204" pitchFamily="34" charset="0"/>
              </a:rPr>
              <a:t>getY</a:t>
            </a:r>
            <a:r>
              <a:rPr lang="en-US" dirty="0">
                <a:latin typeface="Tahoma" panose="020B0604030504040204" pitchFamily="34" charset="0"/>
              </a:rPr>
              <a:t>(self):</a:t>
            </a:r>
          </a:p>
          <a:p>
            <a:pPr algn="l" rtl="0" hangingPunct="1">
              <a:lnSpc>
                <a:spcPct val="100000"/>
              </a:lnSpc>
            </a:pPr>
            <a:r>
              <a:rPr lang="en-US" dirty="0">
                <a:latin typeface="Tahoma" panose="020B0604030504040204" pitchFamily="34" charset="0"/>
              </a:rPr>
              <a:t>        return </a:t>
            </a:r>
            <a:r>
              <a:rPr lang="en-US" dirty="0" err="1">
                <a:latin typeface="Tahoma" panose="020B0604030504040204" pitchFamily="34" charset="0"/>
              </a:rPr>
              <a:t>self.__y</a:t>
            </a:r>
            <a:endParaRPr lang="en-US" dirty="0">
              <a:latin typeface="Tahoma" panose="020B0604030504040204" pitchFamily="34" charset="0"/>
            </a:endParaRPr>
          </a:p>
          <a:p>
            <a:pPr algn="l" rtl="0" hangingPunct="1">
              <a:lnSpc>
                <a:spcPct val="100000"/>
              </a:lnSpc>
            </a:pPr>
            <a:endParaRPr lang="en-US" dirty="0">
              <a:latin typeface="Tahoma" panose="020B0604030504040204" pitchFamily="34" charset="0"/>
            </a:endParaRPr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7599318" y="5553868"/>
            <a:ext cx="1981200" cy="921876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 rtl="0" hangingPunct="1">
              <a:lnSpc>
                <a:spcPct val="100000"/>
              </a:lnSpc>
            </a:pPr>
            <a:r>
              <a:rPr lang="en-US" b="1" i="1" dirty="0">
                <a:solidFill>
                  <a:srgbClr val="009900"/>
                </a:solidFill>
                <a:latin typeface="Tahoma" panose="020B0604030504040204" pitchFamily="34" charset="0"/>
              </a:rPr>
              <a:t># main code</a:t>
            </a:r>
          </a:p>
          <a:p>
            <a:pPr algn="l" rtl="0" hangingPunct="1">
              <a:lnSpc>
                <a:spcPct val="100000"/>
              </a:lnSpc>
            </a:pPr>
            <a:r>
              <a:rPr lang="en-US" dirty="0">
                <a:latin typeface="Tahoma" panose="020B0604030504040204" pitchFamily="34" charset="0"/>
              </a:rPr>
              <a:t>p1 = Point(3, 5)</a:t>
            </a:r>
          </a:p>
          <a:p>
            <a:pPr algn="l" rtl="0" hangingPunct="1">
              <a:lnSpc>
                <a:spcPct val="100000"/>
              </a:lnSpc>
            </a:pPr>
            <a:r>
              <a:rPr lang="en-US" dirty="0">
                <a:latin typeface="Tahoma" panose="020B0604030504040204" pitchFamily="34" charset="0"/>
              </a:rPr>
              <a:t>print(p1.GetX( ))</a:t>
            </a:r>
          </a:p>
        </p:txBody>
      </p:sp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5105400" y="5486401"/>
            <a:ext cx="2057400" cy="639763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 rtl="0" hangingPunct="1">
              <a:lnSpc>
                <a:spcPct val="100000"/>
              </a:lnSpc>
            </a:pPr>
            <a:r>
              <a:rPr lang="en-US" dirty="0">
                <a:latin typeface="Tahoma" panose="020B0604030504040204" pitchFamily="34" charset="0"/>
              </a:rPr>
              <a:t>p1 = Point(3, 5)</a:t>
            </a:r>
          </a:p>
          <a:p>
            <a:pPr algn="l" rtl="0" hangingPunct="1">
              <a:lnSpc>
                <a:spcPct val="100000"/>
              </a:lnSpc>
            </a:pPr>
            <a:r>
              <a:rPr lang="en-US" dirty="0">
                <a:latin typeface="Tahoma" panose="020B0604030504040204" pitchFamily="34" charset="0"/>
              </a:rPr>
              <a:t>print(p1.__x)</a:t>
            </a:r>
          </a:p>
        </p:txBody>
      </p:sp>
      <p:sp>
        <p:nvSpPr>
          <p:cNvPr id="32777" name="Rectangle 9"/>
          <p:cNvSpPr>
            <a:spLocks noChangeArrowheads="1"/>
          </p:cNvSpPr>
          <p:nvPr/>
        </p:nvSpPr>
        <p:spPr bwMode="auto">
          <a:xfrm rot="600000">
            <a:off x="6072189" y="6096001"/>
            <a:ext cx="992187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>
            <a:spAutoFit/>
          </a:bodyPr>
          <a:lstStyle>
            <a:lvl1pPr>
              <a:tabLst>
                <a:tab pos="723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 rtl="0" hangingPunct="1">
              <a:lnSpc>
                <a:spcPct val="100000"/>
              </a:lnSpc>
            </a:pPr>
            <a:r>
              <a:rPr lang="en-US" b="1">
                <a:latin typeface="Tahoma" panose="020B0604030504040204" pitchFamily="34" charset="0"/>
              </a:rPr>
              <a:t>private</a:t>
            </a:r>
          </a:p>
        </p:txBody>
      </p:sp>
      <p:cxnSp>
        <p:nvCxnSpPr>
          <p:cNvPr id="13" name="Straight Arrow Connector 12"/>
          <p:cNvCxnSpPr>
            <a:endCxn id="32772" idx="1"/>
          </p:cNvCxnSpPr>
          <p:nvPr/>
        </p:nvCxnSpPr>
        <p:spPr bwMode="auto">
          <a:xfrm flipV="1">
            <a:off x="6997901" y="3364957"/>
            <a:ext cx="469699" cy="172509"/>
          </a:xfrm>
          <a:prstGeom prst="straightConnector1">
            <a:avLst/>
          </a:prstGeom>
          <a:solidFill>
            <a:srgbClr val="00B8FF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Straight Arrow Connector 13"/>
          <p:cNvCxnSpPr/>
          <p:nvPr/>
        </p:nvCxnSpPr>
        <p:spPr bwMode="auto">
          <a:xfrm flipV="1">
            <a:off x="5175504" y="5248275"/>
            <a:ext cx="1600200" cy="762000"/>
          </a:xfrm>
          <a:prstGeom prst="straightConnector1">
            <a:avLst/>
          </a:prstGeom>
          <a:solidFill>
            <a:srgbClr val="00B8FF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Straight Arrow Connector 14"/>
          <p:cNvCxnSpPr/>
          <p:nvPr/>
        </p:nvCxnSpPr>
        <p:spPr bwMode="auto">
          <a:xfrm flipH="1" flipV="1">
            <a:off x="5480304" y="5248275"/>
            <a:ext cx="1143000" cy="762000"/>
          </a:xfrm>
          <a:prstGeom prst="straightConnector1">
            <a:avLst/>
          </a:prstGeom>
          <a:solidFill>
            <a:srgbClr val="00B8FF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Straight Arrow Connector 17"/>
          <p:cNvCxnSpPr/>
          <p:nvPr/>
        </p:nvCxnSpPr>
        <p:spPr bwMode="auto">
          <a:xfrm flipH="1" flipV="1">
            <a:off x="7043296" y="3499895"/>
            <a:ext cx="576704" cy="2806728"/>
          </a:xfrm>
          <a:prstGeom prst="straightConnector1">
            <a:avLst/>
          </a:prstGeom>
          <a:solidFill>
            <a:srgbClr val="00B8FF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Rectangle 15"/>
          <p:cNvSpPr/>
          <p:nvPr/>
        </p:nvSpPr>
        <p:spPr>
          <a:xfrm>
            <a:off x="2046243" y="3009902"/>
            <a:ext cx="2438400" cy="29119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 rtl="0"/>
            <a:r>
              <a:rPr lang="en-US" altLang="en-US" b="1" dirty="0">
                <a:solidFill>
                  <a:schemeClr val="tx1"/>
                </a:solidFill>
              </a:rPr>
              <a:t>  Point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046243" y="3314702"/>
            <a:ext cx="2438400" cy="8000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 rtl="0"/>
            <a:r>
              <a:rPr lang="en-US" altLang="en-US" b="1" dirty="0">
                <a:solidFill>
                  <a:schemeClr val="tx1"/>
                </a:solidFill>
              </a:rPr>
              <a:t>- x</a:t>
            </a:r>
            <a:r>
              <a:rPr lang="en-US" altLang="en-US" dirty="0">
                <a:solidFill>
                  <a:schemeClr val="tx1"/>
                </a:solidFill>
              </a:rPr>
              <a:t> : </a:t>
            </a:r>
            <a:r>
              <a:rPr lang="en-US" altLang="en-US" dirty="0" err="1">
                <a:solidFill>
                  <a:schemeClr val="tx1"/>
                </a:solidFill>
              </a:rPr>
              <a:t>int</a:t>
            </a:r>
            <a:r>
              <a:rPr lang="en-US" altLang="en-US" dirty="0">
                <a:solidFill>
                  <a:schemeClr val="tx1"/>
                </a:solidFill>
              </a:rPr>
              <a:t> (</a:t>
            </a:r>
            <a:r>
              <a:rPr lang="en-US" altLang="en-US" b="1" dirty="0">
                <a:solidFill>
                  <a:schemeClr val="tx1"/>
                </a:solidFill>
              </a:rPr>
              <a:t>private</a:t>
            </a:r>
            <a:r>
              <a:rPr lang="en-US" altLang="en-US" dirty="0">
                <a:solidFill>
                  <a:schemeClr val="tx1"/>
                </a:solidFill>
              </a:rPr>
              <a:t>)</a:t>
            </a:r>
            <a:endParaRPr lang="ar-JO" altLang="en-US" dirty="0">
              <a:solidFill>
                <a:schemeClr val="tx1"/>
              </a:solidFill>
            </a:endParaRPr>
          </a:p>
          <a:p>
            <a:pPr algn="l" rtl="0"/>
            <a:r>
              <a:rPr lang="en-US" altLang="en-US" b="1" dirty="0">
                <a:solidFill>
                  <a:schemeClr val="tx1"/>
                </a:solidFill>
              </a:rPr>
              <a:t>- y</a:t>
            </a:r>
            <a:r>
              <a:rPr lang="en-US" altLang="en-US" dirty="0">
                <a:solidFill>
                  <a:schemeClr val="tx1"/>
                </a:solidFill>
              </a:rPr>
              <a:t> : </a:t>
            </a:r>
            <a:r>
              <a:rPr lang="en-US" altLang="en-US" dirty="0" err="1">
                <a:solidFill>
                  <a:schemeClr val="tx1"/>
                </a:solidFill>
              </a:rPr>
              <a:t>int</a:t>
            </a:r>
            <a:r>
              <a:rPr lang="en-US" altLang="en-US" dirty="0">
                <a:solidFill>
                  <a:schemeClr val="tx1"/>
                </a:solidFill>
              </a:rPr>
              <a:t> (</a:t>
            </a:r>
            <a:r>
              <a:rPr lang="en-US" altLang="en-US" b="1" dirty="0">
                <a:solidFill>
                  <a:schemeClr val="tx1"/>
                </a:solidFill>
              </a:rPr>
              <a:t>private</a:t>
            </a:r>
            <a:r>
              <a:rPr lang="en-US" altLang="en-US" dirty="0">
                <a:solidFill>
                  <a:schemeClr val="tx1"/>
                </a:solidFill>
              </a:rPr>
              <a:t>)</a:t>
            </a:r>
            <a:endParaRPr lang="ar-JO" altLang="en-US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046243" y="4128408"/>
            <a:ext cx="2438400" cy="180725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 rtl="0"/>
            <a:r>
              <a:rPr lang="en-US" dirty="0">
                <a:solidFill>
                  <a:schemeClr val="tx1"/>
                </a:solidFill>
              </a:rPr>
              <a:t>+ </a:t>
            </a:r>
            <a:r>
              <a:rPr lang="en-US" dirty="0" err="1">
                <a:solidFill>
                  <a:schemeClr val="tx1"/>
                </a:solidFill>
              </a:rPr>
              <a:t>setX</a:t>
            </a:r>
            <a:r>
              <a:rPr lang="en-US" dirty="0">
                <a:solidFill>
                  <a:schemeClr val="tx1"/>
                </a:solidFill>
              </a:rPr>
              <a:t>(in x:int ): void</a:t>
            </a:r>
          </a:p>
          <a:p>
            <a:pPr algn="l" rtl="0"/>
            <a:r>
              <a:rPr lang="en-US" dirty="0">
                <a:solidFill>
                  <a:schemeClr val="tx1"/>
                </a:solidFill>
              </a:rPr>
              <a:t>+ </a:t>
            </a:r>
            <a:r>
              <a:rPr lang="en-US" dirty="0" err="1">
                <a:solidFill>
                  <a:schemeClr val="tx1"/>
                </a:solidFill>
              </a:rPr>
              <a:t>getX</a:t>
            </a:r>
            <a:r>
              <a:rPr lang="en-US" dirty="0">
                <a:solidFill>
                  <a:schemeClr val="tx1"/>
                </a:solidFill>
              </a:rPr>
              <a:t>(out x ): int</a:t>
            </a:r>
          </a:p>
          <a:p>
            <a:pPr algn="l" rtl="0"/>
            <a:endParaRPr lang="en-US" sz="1050" dirty="0">
              <a:solidFill>
                <a:schemeClr val="tx1"/>
              </a:solidFill>
            </a:endParaRPr>
          </a:p>
          <a:p>
            <a:pPr algn="l" rtl="0"/>
            <a:r>
              <a:rPr lang="en-US" dirty="0">
                <a:solidFill>
                  <a:schemeClr val="tx1"/>
                </a:solidFill>
              </a:rPr>
              <a:t>+ </a:t>
            </a:r>
            <a:r>
              <a:rPr lang="en-US" dirty="0" err="1">
                <a:solidFill>
                  <a:schemeClr val="tx1"/>
                </a:solidFill>
              </a:rPr>
              <a:t>setY</a:t>
            </a:r>
            <a:r>
              <a:rPr lang="en-US" dirty="0">
                <a:solidFill>
                  <a:schemeClr val="tx1"/>
                </a:solidFill>
              </a:rPr>
              <a:t>(in y:int ): void</a:t>
            </a:r>
          </a:p>
          <a:p>
            <a:pPr algn="l" rtl="0"/>
            <a:r>
              <a:rPr lang="en-US" dirty="0">
                <a:solidFill>
                  <a:schemeClr val="tx1"/>
                </a:solidFill>
              </a:rPr>
              <a:t>+ </a:t>
            </a:r>
            <a:r>
              <a:rPr lang="en-US" dirty="0" err="1">
                <a:solidFill>
                  <a:schemeClr val="tx1"/>
                </a:solidFill>
              </a:rPr>
              <a:t>getY</a:t>
            </a:r>
            <a:r>
              <a:rPr lang="en-US" dirty="0">
                <a:solidFill>
                  <a:schemeClr val="tx1"/>
                </a:solidFill>
              </a:rPr>
              <a:t>(out y ): int</a:t>
            </a:r>
          </a:p>
          <a:p>
            <a:pPr algn="l" rt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1568632" y="1143000"/>
            <a:ext cx="4603568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 rtl="0">
              <a:lnSpc>
                <a:spcPct val="100000"/>
              </a:lnSpc>
            </a:pPr>
            <a:r>
              <a:rPr lang="en-US" sz="2000" dirty="0">
                <a:latin typeface="Tahoma" panose="020B0604030504040204" pitchFamily="34" charset="0"/>
              </a:rPr>
              <a:t>class A:</a:t>
            </a:r>
          </a:p>
          <a:p>
            <a:pPr algn="l" rtl="0" hangingPunct="1">
              <a:lnSpc>
                <a:spcPct val="100000"/>
              </a:lnSpc>
            </a:pPr>
            <a:r>
              <a:rPr lang="en-US" sz="2000" dirty="0">
                <a:latin typeface="Tahoma" panose="020B0604030504040204" pitchFamily="34" charset="0"/>
              </a:rPr>
              <a:t>     </a:t>
            </a:r>
            <a:r>
              <a:rPr lang="en-US" sz="2000" dirty="0" err="1">
                <a:latin typeface="Tahoma" panose="020B0604030504040204" pitchFamily="34" charset="0"/>
              </a:rPr>
              <a:t>def</a:t>
            </a:r>
            <a:r>
              <a:rPr lang="en-US" sz="2000" dirty="0">
                <a:latin typeface="Tahoma" panose="020B0604030504040204" pitchFamily="34" charset="0"/>
              </a:rPr>
              <a:t> __</a:t>
            </a:r>
            <a:r>
              <a:rPr lang="en-US" sz="2000" dirty="0" err="1">
                <a:latin typeface="Tahoma" panose="020B0604030504040204" pitchFamily="34" charset="0"/>
              </a:rPr>
              <a:t>init</a:t>
            </a:r>
            <a:r>
              <a:rPr lang="en-US" sz="2000" dirty="0">
                <a:latin typeface="Tahoma" panose="020B0604030504040204" pitchFamily="34" charset="0"/>
              </a:rPr>
              <a:t>__(self): </a:t>
            </a:r>
          </a:p>
          <a:p>
            <a:pPr algn="l" rtl="0" hangingPunct="1">
              <a:lnSpc>
                <a:spcPct val="100000"/>
              </a:lnSpc>
            </a:pPr>
            <a:r>
              <a:rPr lang="en-US" sz="2000" dirty="0">
                <a:latin typeface="Tahoma" panose="020B0604030504040204" pitchFamily="34" charset="0"/>
              </a:rPr>
              <a:t>	self.__</a:t>
            </a:r>
            <a:r>
              <a:rPr lang="en-US" sz="2000" dirty="0" err="1">
                <a:latin typeface="Tahoma" panose="020B0604030504040204" pitchFamily="34" charset="0"/>
              </a:rPr>
              <a:t>priv</a:t>
            </a:r>
            <a:r>
              <a:rPr lang="en-US" sz="2000" dirty="0">
                <a:latin typeface="Tahoma" panose="020B0604030504040204" pitchFamily="34" charset="0"/>
              </a:rPr>
              <a:t> = "I am </a:t>
            </a:r>
            <a:r>
              <a:rPr lang="en-US" sz="2000" b="1" dirty="0">
                <a:latin typeface="Tahoma" panose="020B0604030504040204" pitchFamily="34" charset="0"/>
              </a:rPr>
              <a:t>private</a:t>
            </a:r>
            <a:r>
              <a:rPr lang="en-US" sz="2000" dirty="0">
                <a:latin typeface="Tahoma" panose="020B0604030504040204" pitchFamily="34" charset="0"/>
              </a:rPr>
              <a:t>" </a:t>
            </a:r>
          </a:p>
          <a:p>
            <a:pPr algn="l" rtl="0" hangingPunct="1">
              <a:lnSpc>
                <a:spcPct val="100000"/>
              </a:lnSpc>
            </a:pPr>
            <a:r>
              <a:rPr lang="en-US" sz="2000" dirty="0">
                <a:latin typeface="Tahoma" panose="020B0604030504040204" pitchFamily="34" charset="0"/>
              </a:rPr>
              <a:t>	self._</a:t>
            </a:r>
            <a:r>
              <a:rPr lang="en-US" sz="2000" dirty="0" err="1">
                <a:latin typeface="Tahoma" panose="020B0604030504040204" pitchFamily="34" charset="0"/>
              </a:rPr>
              <a:t>prot</a:t>
            </a:r>
            <a:r>
              <a:rPr lang="en-US" sz="2000" dirty="0">
                <a:latin typeface="Tahoma" panose="020B0604030504040204" pitchFamily="34" charset="0"/>
              </a:rPr>
              <a:t>   = "I am </a:t>
            </a:r>
            <a:r>
              <a:rPr lang="en-US" sz="2000" b="1" dirty="0">
                <a:latin typeface="Tahoma" panose="020B0604030504040204" pitchFamily="34" charset="0"/>
              </a:rPr>
              <a:t>protected</a:t>
            </a:r>
            <a:r>
              <a:rPr lang="en-US" sz="2000" dirty="0">
                <a:latin typeface="Tahoma" panose="020B0604030504040204" pitchFamily="34" charset="0"/>
              </a:rPr>
              <a:t>" </a:t>
            </a:r>
          </a:p>
          <a:p>
            <a:pPr algn="l" rtl="0" hangingPunct="1">
              <a:lnSpc>
                <a:spcPct val="100000"/>
              </a:lnSpc>
            </a:pPr>
            <a:r>
              <a:rPr lang="en-US" sz="2000" dirty="0">
                <a:latin typeface="Tahoma" panose="020B0604030504040204" pitchFamily="34" charset="0"/>
              </a:rPr>
              <a:t>	self.pub     = "I am </a:t>
            </a:r>
            <a:r>
              <a:rPr lang="en-US" sz="2000" b="1" dirty="0">
                <a:latin typeface="Tahoma" panose="020B0604030504040204" pitchFamily="34" charset="0"/>
              </a:rPr>
              <a:t>public</a:t>
            </a:r>
            <a:r>
              <a:rPr lang="en-US" sz="2000" dirty="0">
                <a:latin typeface="Tahoma" panose="020B0604030504040204" pitchFamily="34" charset="0"/>
              </a:rPr>
              <a:t>"</a:t>
            </a:r>
            <a:r>
              <a:rPr lang="en-US" sz="1600" dirty="0">
                <a:latin typeface="Tahom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7909818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9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EFD0E8E8-C530-4B2D-A01A-CCD47590B6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FD327E05-A7EF-4E1C-8C2C-4B4409A188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4762" y="0"/>
            <a:ext cx="6067238" cy="6858000"/>
          </a:xfrm>
          <a:custGeom>
            <a:avLst/>
            <a:gdLst>
              <a:gd name="connsiteX0" fmla="*/ 1619628 w 6067238"/>
              <a:gd name="connsiteY0" fmla="*/ 0 h 6858000"/>
              <a:gd name="connsiteX1" fmla="*/ 6067238 w 6067238"/>
              <a:gd name="connsiteY1" fmla="*/ 0 h 6858000"/>
              <a:gd name="connsiteX2" fmla="*/ 6067238 w 6067238"/>
              <a:gd name="connsiteY2" fmla="*/ 6858000 h 6858000"/>
              <a:gd name="connsiteX3" fmla="*/ 1619627 w 6067238"/>
              <a:gd name="connsiteY3" fmla="*/ 6858000 h 6858000"/>
              <a:gd name="connsiteX4" fmla="*/ 1615622 w 6067238"/>
              <a:gd name="connsiteY4" fmla="*/ 6854853 h 6858000"/>
              <a:gd name="connsiteX5" fmla="*/ 0 w 6067238"/>
              <a:gd name="connsiteY5" fmla="*/ 3429000 h 6858000"/>
              <a:gd name="connsiteX6" fmla="*/ 1615622 w 6067238"/>
              <a:gd name="connsiteY6" fmla="*/ 314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67238" h="6858000">
                <a:moveTo>
                  <a:pt x="1619628" y="0"/>
                </a:moveTo>
                <a:lnTo>
                  <a:pt x="6067238" y="0"/>
                </a:lnTo>
                <a:lnTo>
                  <a:pt x="6067238" y="6858000"/>
                </a:lnTo>
                <a:lnTo>
                  <a:pt x="1619627" y="6858000"/>
                </a:lnTo>
                <a:lnTo>
                  <a:pt x="1615622" y="6854853"/>
                </a:lnTo>
                <a:cubicBezTo>
                  <a:pt x="628921" y="6040555"/>
                  <a:pt x="0" y="4808224"/>
                  <a:pt x="0" y="3429000"/>
                </a:cubicBezTo>
                <a:cubicBezTo>
                  <a:pt x="0" y="2049777"/>
                  <a:pt x="628921" y="817446"/>
                  <a:pt x="1615622" y="3148"/>
                </a:cubicBezTo>
                <a:close/>
              </a:path>
            </a:pathLst>
          </a:cu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B2DDB937-68D3-4159-B17C-BE48C5DBD3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75957" y="0"/>
            <a:ext cx="2472664" cy="6858000"/>
          </a:xfrm>
          <a:custGeom>
            <a:avLst/>
            <a:gdLst>
              <a:gd name="connsiteX0" fmla="*/ 1056708 w 2472664"/>
              <a:gd name="connsiteY0" fmla="*/ 0 h 6858000"/>
              <a:gd name="connsiteX1" fmla="*/ 2472664 w 2472664"/>
              <a:gd name="connsiteY1" fmla="*/ 0 h 6858000"/>
              <a:gd name="connsiteX2" fmla="*/ 2400427 w 2472664"/>
              <a:gd name="connsiteY2" fmla="*/ 75768 h 6858000"/>
              <a:gd name="connsiteX3" fmla="*/ 1104861 w 2472664"/>
              <a:gd name="connsiteY3" fmla="*/ 3429000 h 6858000"/>
              <a:gd name="connsiteX4" fmla="*/ 2400427 w 2472664"/>
              <a:gd name="connsiteY4" fmla="*/ 6782233 h 6858000"/>
              <a:gd name="connsiteX5" fmla="*/ 2472664 w 2472664"/>
              <a:gd name="connsiteY5" fmla="*/ 6858000 h 6858000"/>
              <a:gd name="connsiteX6" fmla="*/ 1056708 w 2472664"/>
              <a:gd name="connsiteY6" fmla="*/ 6858000 h 6858000"/>
              <a:gd name="connsiteX7" fmla="*/ 1040416 w 2472664"/>
              <a:gd name="connsiteY7" fmla="*/ 6835090 h 6858000"/>
              <a:gd name="connsiteX8" fmla="*/ 0 w 2472664"/>
              <a:gd name="connsiteY8" fmla="*/ 3429000 h 6858000"/>
              <a:gd name="connsiteX9" fmla="*/ 1040416 w 2472664"/>
              <a:gd name="connsiteY9" fmla="*/ 2291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72664" h="6858000">
                <a:moveTo>
                  <a:pt x="1056708" y="0"/>
                </a:moveTo>
                <a:lnTo>
                  <a:pt x="2472664" y="0"/>
                </a:lnTo>
                <a:lnTo>
                  <a:pt x="2400427" y="75768"/>
                </a:lnTo>
                <a:cubicBezTo>
                  <a:pt x="1595469" y="961418"/>
                  <a:pt x="1104861" y="2137915"/>
                  <a:pt x="1104861" y="3429000"/>
                </a:cubicBezTo>
                <a:cubicBezTo>
                  <a:pt x="1104861" y="4720086"/>
                  <a:pt x="1595469" y="5896583"/>
                  <a:pt x="2400427" y="6782233"/>
                </a:cubicBezTo>
                <a:lnTo>
                  <a:pt x="2472664" y="6858000"/>
                </a:lnTo>
                <a:lnTo>
                  <a:pt x="1056708" y="6858000"/>
                </a:lnTo>
                <a:lnTo>
                  <a:pt x="1040416" y="6835090"/>
                </a:lnTo>
                <a:cubicBezTo>
                  <a:pt x="383551" y="5862802"/>
                  <a:pt x="0" y="4690693"/>
                  <a:pt x="0" y="3429000"/>
                </a:cubicBezTo>
                <a:cubicBezTo>
                  <a:pt x="0" y="2167308"/>
                  <a:pt x="383551" y="995199"/>
                  <a:pt x="1040416" y="22911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5B5B8939-2491-4A0F-9238-BF5D3CB8E8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3040" y="1091821"/>
            <a:ext cx="3757229" cy="467435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51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Write OOP Python code for the following UML class diagram:</a:t>
            </a:r>
          </a:p>
          <a:p>
            <a:endParaRPr lang="en-US" sz="5100" kern="120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93CFD3CC-5F48-4351-92B2-B8D02F08E4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703038" y="1992863"/>
            <a:ext cx="1488962" cy="2872274"/>
          </a:xfrm>
          <a:custGeom>
            <a:avLst/>
            <a:gdLst>
              <a:gd name="connsiteX0" fmla="*/ 1436137 w 1488962"/>
              <a:gd name="connsiteY0" fmla="*/ 0 h 2872274"/>
              <a:gd name="connsiteX1" fmla="*/ 1488962 w 1488962"/>
              <a:gd name="connsiteY1" fmla="*/ 2668 h 2872274"/>
              <a:gd name="connsiteX2" fmla="*/ 1488962 w 1488962"/>
              <a:gd name="connsiteY2" fmla="*/ 2869607 h 2872274"/>
              <a:gd name="connsiteX3" fmla="*/ 1436137 w 1488962"/>
              <a:gd name="connsiteY3" fmla="*/ 2872274 h 2872274"/>
              <a:gd name="connsiteX4" fmla="*/ 0 w 1488962"/>
              <a:gd name="connsiteY4" fmla="*/ 1436137 h 2872274"/>
              <a:gd name="connsiteX5" fmla="*/ 1436137 w 1488962"/>
              <a:gd name="connsiteY5" fmla="*/ 0 h 2872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8962" h="2872274">
                <a:moveTo>
                  <a:pt x="1436137" y="0"/>
                </a:moveTo>
                <a:lnTo>
                  <a:pt x="1488962" y="2668"/>
                </a:lnTo>
                <a:lnTo>
                  <a:pt x="1488962" y="2869607"/>
                </a:lnTo>
                <a:lnTo>
                  <a:pt x="1436137" y="2872274"/>
                </a:lnTo>
                <a:cubicBezTo>
                  <a:pt x="642980" y="2872274"/>
                  <a:pt x="0" y="2229294"/>
                  <a:pt x="0" y="1436137"/>
                </a:cubicBezTo>
                <a:cubicBezTo>
                  <a:pt x="0" y="642980"/>
                  <a:pt x="642980" y="0"/>
                  <a:pt x="1436137" y="0"/>
                </a:cubicBezTo>
                <a:close/>
              </a:path>
            </a:pathLst>
          </a:custGeom>
          <a:solidFill>
            <a:schemeClr val="accent6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7417838" y="767444"/>
            <a:ext cx="4249460" cy="170516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 rtl="0">
              <a:spcAft>
                <a:spcPts val="600"/>
              </a:spcAft>
            </a:pPr>
            <a:r>
              <a:rPr lang="en-US" altLang="en-US" b="1" dirty="0">
                <a:solidFill>
                  <a:schemeClr val="tx1"/>
                </a:solidFill>
              </a:rPr>
              <a:t>- id      </a:t>
            </a:r>
            <a:r>
              <a:rPr lang="en-US" altLang="en-US" dirty="0">
                <a:solidFill>
                  <a:schemeClr val="tx1"/>
                </a:solidFill>
              </a:rPr>
              <a:t> : int </a:t>
            </a:r>
            <a:endParaRPr lang="ar-JO" altLang="en-US" dirty="0">
              <a:solidFill>
                <a:schemeClr val="tx1"/>
              </a:solidFill>
            </a:endParaRPr>
          </a:p>
          <a:p>
            <a:pPr algn="l" rtl="0">
              <a:spcAft>
                <a:spcPts val="600"/>
              </a:spcAft>
            </a:pPr>
            <a:r>
              <a:rPr lang="en-US" altLang="en-US" b="1" dirty="0">
                <a:solidFill>
                  <a:schemeClr val="tx1"/>
                </a:solidFill>
              </a:rPr>
              <a:t>- name</a:t>
            </a:r>
            <a:r>
              <a:rPr lang="en-US" altLang="en-US" dirty="0">
                <a:solidFill>
                  <a:schemeClr val="tx1"/>
                </a:solidFill>
              </a:rPr>
              <a:t> : string </a:t>
            </a:r>
          </a:p>
          <a:p>
            <a:pPr algn="l" rtl="0">
              <a:spcAft>
                <a:spcPts val="600"/>
              </a:spcAft>
            </a:pPr>
            <a:r>
              <a:rPr lang="en-US" altLang="en-US" b="1" dirty="0">
                <a:solidFill>
                  <a:schemeClr val="tx1"/>
                </a:solidFill>
              </a:rPr>
              <a:t>- course</a:t>
            </a:r>
            <a:r>
              <a:rPr lang="en-US" altLang="en-US" dirty="0">
                <a:solidFill>
                  <a:schemeClr val="tx1"/>
                </a:solidFill>
              </a:rPr>
              <a:t>: [ ] string </a:t>
            </a:r>
          </a:p>
          <a:p>
            <a:pPr algn="l" rtl="0">
              <a:spcAft>
                <a:spcPts val="600"/>
              </a:spcAft>
            </a:pPr>
            <a:r>
              <a:rPr lang="en-US" altLang="en-US" b="1" dirty="0">
                <a:solidFill>
                  <a:schemeClr val="tx1"/>
                </a:solidFill>
              </a:rPr>
              <a:t>+ phone </a:t>
            </a:r>
            <a:r>
              <a:rPr lang="en-US" altLang="en-US" dirty="0">
                <a:solidFill>
                  <a:schemeClr val="tx1"/>
                </a:solidFill>
              </a:rPr>
              <a:t>: int </a:t>
            </a:r>
            <a:endParaRPr lang="ar-JO" altLang="en-US" dirty="0">
              <a:solidFill>
                <a:schemeClr val="tx1"/>
              </a:solidFill>
            </a:endParaRPr>
          </a:p>
          <a:p>
            <a:pPr algn="l" rtl="0">
              <a:spcAft>
                <a:spcPts val="600"/>
              </a:spcAft>
            </a:pPr>
            <a:r>
              <a:rPr lang="en-US" altLang="en-US" dirty="0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5" name="Rectangle 4"/>
          <p:cNvSpPr/>
          <p:nvPr/>
        </p:nvSpPr>
        <p:spPr>
          <a:xfrm>
            <a:off x="7417837" y="2472612"/>
            <a:ext cx="4249459" cy="27836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 rtl="0"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+ __</a:t>
            </a:r>
            <a:r>
              <a:rPr lang="en-US" dirty="0" err="1">
                <a:solidFill>
                  <a:schemeClr val="tx1"/>
                </a:solidFill>
              </a:rPr>
              <a:t>init</a:t>
            </a:r>
            <a:r>
              <a:rPr lang="en-US" dirty="0">
                <a:solidFill>
                  <a:schemeClr val="tx1"/>
                </a:solidFill>
              </a:rPr>
              <a:t>__( </a:t>
            </a:r>
            <a:r>
              <a:rPr lang="en-US" sz="1600" dirty="0">
                <a:solidFill>
                  <a:schemeClr val="tx1"/>
                </a:solidFill>
              </a:rPr>
              <a:t>in id, name , phone</a:t>
            </a:r>
            <a:r>
              <a:rPr lang="en-US" dirty="0">
                <a:solidFill>
                  <a:schemeClr val="tx1"/>
                </a:solidFill>
              </a:rPr>
              <a:t> ): void</a:t>
            </a:r>
          </a:p>
          <a:p>
            <a:pPr algn="l" rtl="0"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+ </a:t>
            </a:r>
            <a:r>
              <a:rPr lang="en-US" dirty="0" err="1">
                <a:solidFill>
                  <a:schemeClr val="tx1"/>
                </a:solidFill>
              </a:rPr>
              <a:t>setid</a:t>
            </a:r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en-US" dirty="0" err="1">
                <a:solidFill>
                  <a:schemeClr val="tx1"/>
                </a:solidFill>
              </a:rPr>
              <a:t>id:int</a:t>
            </a:r>
            <a:r>
              <a:rPr lang="en-US" dirty="0">
                <a:solidFill>
                  <a:schemeClr val="tx1"/>
                </a:solidFill>
              </a:rPr>
              <a:t> ): int</a:t>
            </a:r>
          </a:p>
          <a:p>
            <a:pPr algn="l" rtl="0"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+ </a:t>
            </a:r>
            <a:r>
              <a:rPr lang="en-US" dirty="0" err="1">
                <a:solidFill>
                  <a:schemeClr val="tx1"/>
                </a:solidFill>
              </a:rPr>
              <a:t>getid</a:t>
            </a:r>
            <a:r>
              <a:rPr lang="en-US" dirty="0">
                <a:solidFill>
                  <a:schemeClr val="tx1"/>
                </a:solidFill>
              </a:rPr>
              <a:t>( ): int</a:t>
            </a:r>
          </a:p>
          <a:p>
            <a:pPr algn="l" rtl="0"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…</a:t>
            </a:r>
          </a:p>
          <a:p>
            <a:pPr algn="l" rtl="0">
              <a:spcAft>
                <a:spcPts val="600"/>
              </a:spcAft>
            </a:pPr>
            <a:endParaRPr lang="en-US" sz="1050" dirty="0">
              <a:solidFill>
                <a:schemeClr val="tx1"/>
              </a:solidFill>
            </a:endParaRPr>
          </a:p>
          <a:p>
            <a:pPr algn="l" rtl="0">
              <a:spcAft>
                <a:spcPts val="600"/>
              </a:spcAft>
            </a:pPr>
            <a:r>
              <a:rPr lang="en-US" b="1" dirty="0">
                <a:solidFill>
                  <a:schemeClr val="tx1"/>
                </a:solidFill>
              </a:rPr>
              <a:t>+ </a:t>
            </a:r>
            <a:r>
              <a:rPr lang="en-US" b="1" dirty="0" err="1">
                <a:solidFill>
                  <a:schemeClr val="tx1"/>
                </a:solidFill>
              </a:rPr>
              <a:t>registerCrs</a:t>
            </a:r>
            <a:r>
              <a:rPr lang="en-US" dirty="0">
                <a:solidFill>
                  <a:schemeClr val="tx1"/>
                </a:solidFill>
              </a:rPr>
              <a:t>( in </a:t>
            </a:r>
            <a:r>
              <a:rPr lang="en-US" dirty="0" err="1">
                <a:solidFill>
                  <a:schemeClr val="tx1"/>
                </a:solidFill>
              </a:rPr>
              <a:t>crs:string</a:t>
            </a:r>
            <a:r>
              <a:rPr lang="en-US" dirty="0">
                <a:solidFill>
                  <a:schemeClr val="tx1"/>
                </a:solidFill>
              </a:rPr>
              <a:t> ): string</a:t>
            </a:r>
          </a:p>
          <a:p>
            <a:pPr algn="l" rtl="0"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+ display ( … ): void</a:t>
            </a:r>
          </a:p>
          <a:p>
            <a:pPr algn="l" rtl="0">
              <a:spcAft>
                <a:spcPts val="600"/>
              </a:spcAft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B81275F-64C3-4B80-B937-1DB076420D13}"/>
              </a:ext>
            </a:extLst>
          </p:cNvPr>
          <p:cNvSpPr/>
          <p:nvPr/>
        </p:nvSpPr>
        <p:spPr>
          <a:xfrm>
            <a:off x="7417836" y="500744"/>
            <a:ext cx="4249460" cy="25581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 rtl="0">
              <a:spcAft>
                <a:spcPts val="600"/>
              </a:spcAft>
            </a:pPr>
            <a:r>
              <a:rPr lang="en-US" altLang="en-US" b="1" dirty="0">
                <a:solidFill>
                  <a:schemeClr val="tx1"/>
                </a:solidFill>
              </a:rPr>
              <a:t>Student</a:t>
            </a:r>
            <a:endParaRPr lang="en-US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921260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5288" y="280630"/>
            <a:ext cx="5645426" cy="6540252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 algn="l" rtl="0"/>
            <a:r>
              <a:rPr lang="en-US" sz="2000" dirty="0"/>
              <a:t>class </a:t>
            </a:r>
            <a:r>
              <a:rPr lang="en-US" sz="2000" b="1" dirty="0"/>
              <a:t>Student</a:t>
            </a:r>
            <a:r>
              <a:rPr lang="en-US" sz="2000" dirty="0"/>
              <a:t>:</a:t>
            </a:r>
          </a:p>
          <a:p>
            <a:pPr algn="l" rtl="0"/>
            <a:r>
              <a:rPr lang="en-US" sz="2000" dirty="0"/>
              <a:t>    </a:t>
            </a:r>
            <a:r>
              <a:rPr lang="en-US" sz="2000" dirty="0" err="1"/>
              <a:t>def</a:t>
            </a:r>
            <a:r>
              <a:rPr lang="en-US" sz="2000" dirty="0"/>
              <a:t> __</a:t>
            </a:r>
            <a:r>
              <a:rPr lang="en-US" sz="2000" dirty="0" err="1"/>
              <a:t>init</a:t>
            </a:r>
            <a:r>
              <a:rPr lang="en-US" sz="2000" dirty="0"/>
              <a:t>__(self, </a:t>
            </a:r>
            <a:r>
              <a:rPr lang="en-US" sz="2000" dirty="0" err="1"/>
              <a:t>i</a:t>
            </a:r>
            <a:r>
              <a:rPr lang="en-US" sz="2000" dirty="0"/>
              <a:t>, n , t):</a:t>
            </a:r>
          </a:p>
          <a:p>
            <a:pPr algn="l" rtl="0"/>
            <a:r>
              <a:rPr lang="en-US" sz="2000" dirty="0"/>
              <a:t>        </a:t>
            </a:r>
            <a:r>
              <a:rPr lang="en-US" sz="2000" dirty="0" err="1"/>
              <a:t>self.__id</a:t>
            </a:r>
            <a:r>
              <a:rPr lang="en-US" sz="2000" dirty="0"/>
              <a:t> = </a:t>
            </a:r>
            <a:r>
              <a:rPr lang="en-US" sz="2000" dirty="0" err="1"/>
              <a:t>i</a:t>
            </a:r>
            <a:r>
              <a:rPr lang="en-US" sz="2000" dirty="0"/>
              <a:t>       </a:t>
            </a:r>
            <a:r>
              <a:rPr lang="en-US" sz="2000" b="1" i="1" dirty="0">
                <a:solidFill>
                  <a:srgbClr val="009900"/>
                </a:solidFill>
              </a:rPr>
              <a:t># private</a:t>
            </a:r>
          </a:p>
          <a:p>
            <a:pPr algn="l" rtl="0"/>
            <a:r>
              <a:rPr lang="en-US" sz="2000" dirty="0"/>
              <a:t>        </a:t>
            </a:r>
            <a:r>
              <a:rPr lang="en-US" sz="2000" dirty="0" err="1"/>
              <a:t>self.__name</a:t>
            </a:r>
            <a:r>
              <a:rPr lang="en-US" sz="2000" dirty="0"/>
              <a:t> = n     </a:t>
            </a:r>
            <a:r>
              <a:rPr lang="en-US" sz="2000" b="1" i="1" dirty="0">
                <a:solidFill>
                  <a:srgbClr val="009900"/>
                </a:solidFill>
              </a:rPr>
              <a:t># private</a:t>
            </a:r>
          </a:p>
          <a:p>
            <a:pPr algn="l" rtl="0"/>
            <a:r>
              <a:rPr lang="en-US" sz="2000" dirty="0"/>
              <a:t>        </a:t>
            </a:r>
            <a:r>
              <a:rPr lang="en-US" sz="2000" dirty="0" err="1"/>
              <a:t>self.phone</a:t>
            </a:r>
            <a:r>
              <a:rPr lang="en-US" sz="2000" dirty="0"/>
              <a:t> = t      </a:t>
            </a:r>
            <a:r>
              <a:rPr lang="en-US" sz="2000" b="1" i="1" dirty="0">
                <a:solidFill>
                  <a:srgbClr val="009900"/>
                </a:solidFill>
              </a:rPr>
              <a:t># public</a:t>
            </a:r>
          </a:p>
          <a:p>
            <a:pPr algn="l" rtl="0"/>
            <a:r>
              <a:rPr lang="en-US" sz="2000" dirty="0"/>
              <a:t>        </a:t>
            </a:r>
            <a:r>
              <a:rPr lang="en-US" sz="2000" dirty="0" err="1"/>
              <a:t>self.__courses</a:t>
            </a:r>
            <a:r>
              <a:rPr lang="en-US" sz="2000" dirty="0"/>
              <a:t> = [ ]  </a:t>
            </a:r>
            <a:r>
              <a:rPr lang="en-US" sz="2000" b="1" i="1" dirty="0">
                <a:solidFill>
                  <a:srgbClr val="009900"/>
                </a:solidFill>
              </a:rPr>
              <a:t># private and list</a:t>
            </a:r>
          </a:p>
          <a:p>
            <a:pPr algn="l" rtl="0"/>
            <a:r>
              <a:rPr lang="en-US" sz="800" dirty="0"/>
              <a:t>    </a:t>
            </a:r>
          </a:p>
          <a:p>
            <a:pPr algn="l" rtl="0"/>
            <a:r>
              <a:rPr lang="en-US" sz="2000" dirty="0"/>
              <a:t>    </a:t>
            </a:r>
            <a:r>
              <a:rPr lang="en-US" sz="2000" dirty="0" err="1"/>
              <a:t>def</a:t>
            </a:r>
            <a:r>
              <a:rPr lang="en-US" sz="2000" dirty="0"/>
              <a:t> </a:t>
            </a:r>
            <a:r>
              <a:rPr lang="en-US" sz="2000" dirty="0" err="1"/>
              <a:t>setid</a:t>
            </a:r>
            <a:r>
              <a:rPr lang="en-US" sz="2000" dirty="0"/>
              <a:t>(self, </a:t>
            </a:r>
            <a:r>
              <a:rPr lang="en-US" sz="2000" dirty="0" err="1"/>
              <a:t>i</a:t>
            </a:r>
            <a:r>
              <a:rPr lang="en-US" sz="2000" dirty="0"/>
              <a:t>):</a:t>
            </a:r>
          </a:p>
          <a:p>
            <a:pPr algn="l" rtl="0"/>
            <a:r>
              <a:rPr lang="en-US" sz="2000" dirty="0"/>
              <a:t>        </a:t>
            </a:r>
            <a:r>
              <a:rPr lang="en-US" sz="2000" dirty="0" err="1"/>
              <a:t>self.__id</a:t>
            </a:r>
            <a:r>
              <a:rPr lang="en-US" sz="2000" dirty="0"/>
              <a:t> = </a:t>
            </a:r>
            <a:r>
              <a:rPr lang="en-US" sz="2000" dirty="0" err="1"/>
              <a:t>i</a:t>
            </a:r>
            <a:endParaRPr lang="en-US" sz="2000" dirty="0"/>
          </a:p>
          <a:p>
            <a:pPr algn="l" rtl="0"/>
            <a:r>
              <a:rPr lang="en-US" sz="2000" dirty="0"/>
              <a:t>    </a:t>
            </a:r>
            <a:r>
              <a:rPr lang="en-US" sz="2000" dirty="0" err="1"/>
              <a:t>def</a:t>
            </a:r>
            <a:r>
              <a:rPr lang="en-US" sz="2000" dirty="0"/>
              <a:t> </a:t>
            </a:r>
            <a:r>
              <a:rPr lang="en-US" sz="2000" dirty="0" err="1"/>
              <a:t>getid</a:t>
            </a:r>
            <a:r>
              <a:rPr lang="en-US" sz="2000" dirty="0"/>
              <a:t>(self):</a:t>
            </a:r>
          </a:p>
          <a:p>
            <a:pPr algn="l" rtl="0"/>
            <a:r>
              <a:rPr lang="en-US" sz="2000" dirty="0"/>
              <a:t>        return </a:t>
            </a:r>
            <a:r>
              <a:rPr lang="en-US" sz="2000" dirty="0" err="1"/>
              <a:t>self.__id</a:t>
            </a:r>
            <a:endParaRPr lang="en-US" sz="2000" dirty="0"/>
          </a:p>
          <a:p>
            <a:pPr algn="l" rtl="0"/>
            <a:endParaRPr lang="en-US" sz="1000" dirty="0"/>
          </a:p>
          <a:p>
            <a:pPr algn="l" rtl="0"/>
            <a:r>
              <a:rPr lang="en-US" sz="2000" dirty="0"/>
              <a:t>    </a:t>
            </a:r>
            <a:r>
              <a:rPr lang="en-US" sz="2000" dirty="0" err="1"/>
              <a:t>def</a:t>
            </a:r>
            <a:r>
              <a:rPr lang="en-US" sz="2000" dirty="0"/>
              <a:t> </a:t>
            </a:r>
            <a:r>
              <a:rPr lang="en-US" sz="2000" dirty="0" err="1"/>
              <a:t>setname</a:t>
            </a:r>
            <a:r>
              <a:rPr lang="en-US" sz="2000" dirty="0"/>
              <a:t>(self, n):</a:t>
            </a:r>
          </a:p>
          <a:p>
            <a:pPr algn="l" rtl="0"/>
            <a:r>
              <a:rPr lang="en-US" sz="2000" dirty="0"/>
              <a:t>        </a:t>
            </a:r>
            <a:r>
              <a:rPr lang="en-US" sz="2000" dirty="0" err="1"/>
              <a:t>self.__name</a:t>
            </a:r>
            <a:r>
              <a:rPr lang="en-US" sz="2000" dirty="0"/>
              <a:t> = n</a:t>
            </a:r>
          </a:p>
          <a:p>
            <a:pPr algn="l" rtl="0"/>
            <a:r>
              <a:rPr lang="en-US" sz="2000" dirty="0"/>
              <a:t>    </a:t>
            </a:r>
            <a:r>
              <a:rPr lang="en-US" sz="2000" dirty="0" err="1"/>
              <a:t>def</a:t>
            </a:r>
            <a:r>
              <a:rPr lang="en-US" sz="2000" dirty="0"/>
              <a:t> </a:t>
            </a:r>
            <a:r>
              <a:rPr lang="en-US" sz="2000" dirty="0" err="1"/>
              <a:t>getname</a:t>
            </a:r>
            <a:r>
              <a:rPr lang="en-US" sz="2000" dirty="0"/>
              <a:t>(self):</a:t>
            </a:r>
          </a:p>
          <a:p>
            <a:pPr algn="l" rtl="0"/>
            <a:r>
              <a:rPr lang="en-US" sz="2000" dirty="0"/>
              <a:t>        return </a:t>
            </a:r>
            <a:r>
              <a:rPr lang="en-US" sz="2000" dirty="0" err="1"/>
              <a:t>self.__name</a:t>
            </a:r>
            <a:endParaRPr lang="en-US" sz="2000" dirty="0"/>
          </a:p>
          <a:p>
            <a:pPr algn="l" rtl="0"/>
            <a:r>
              <a:rPr lang="en-US" sz="700" dirty="0"/>
              <a:t>    </a:t>
            </a:r>
          </a:p>
          <a:p>
            <a:pPr algn="l" rtl="0"/>
            <a:r>
              <a:rPr lang="en-US" sz="2000" dirty="0"/>
              <a:t>    def </a:t>
            </a:r>
            <a:r>
              <a:rPr lang="en-US" sz="2000" b="1" dirty="0" err="1">
                <a:solidFill>
                  <a:schemeClr val="tx1"/>
                </a:solidFill>
              </a:rPr>
              <a:t>registerCrs</a:t>
            </a:r>
            <a:r>
              <a:rPr lang="en-US" sz="2000" dirty="0"/>
              <a:t>(self, c):</a:t>
            </a:r>
          </a:p>
          <a:p>
            <a:pPr algn="l" rtl="0"/>
            <a:r>
              <a:rPr lang="en-US" sz="2000" dirty="0"/>
              <a:t>        if not (c in </a:t>
            </a:r>
            <a:r>
              <a:rPr lang="en-US" sz="2000" dirty="0" err="1"/>
              <a:t>self.__courses</a:t>
            </a:r>
            <a:r>
              <a:rPr lang="en-US" sz="2000" dirty="0"/>
              <a:t>):</a:t>
            </a:r>
          </a:p>
          <a:p>
            <a:pPr algn="l" rtl="0"/>
            <a:r>
              <a:rPr lang="en-US" sz="2000" dirty="0"/>
              <a:t>            self.__</a:t>
            </a:r>
            <a:r>
              <a:rPr lang="en-US" sz="2000" dirty="0" err="1"/>
              <a:t>course.append</a:t>
            </a:r>
            <a:r>
              <a:rPr lang="en-US" sz="2000" dirty="0"/>
              <a:t>(c)</a:t>
            </a:r>
          </a:p>
          <a:p>
            <a:pPr algn="l" rtl="0"/>
            <a:r>
              <a:rPr lang="en-US" sz="2000" dirty="0"/>
              <a:t>        </a:t>
            </a:r>
            <a:r>
              <a:rPr lang="en-US" sz="2000" dirty="0" err="1"/>
              <a:t>elif</a:t>
            </a:r>
            <a:r>
              <a:rPr lang="en-US" sz="2000" dirty="0"/>
              <a:t> (c in </a:t>
            </a:r>
            <a:r>
              <a:rPr lang="en-US" sz="2000" dirty="0" err="1"/>
              <a:t>self.__courses</a:t>
            </a:r>
            <a:r>
              <a:rPr lang="en-US" sz="2000" dirty="0"/>
              <a:t>):</a:t>
            </a:r>
          </a:p>
          <a:p>
            <a:pPr algn="l" rtl="0"/>
            <a:r>
              <a:rPr lang="en-US" sz="2000" dirty="0"/>
              <a:t>            </a:t>
            </a:r>
            <a:r>
              <a:rPr lang="en-US" sz="1600" dirty="0"/>
              <a:t>print(c + " &lt;==This course is registered before")</a:t>
            </a:r>
          </a:p>
          <a:p>
            <a:pPr algn="l" rtl="0"/>
            <a:r>
              <a:rPr lang="en-US" sz="700" dirty="0"/>
              <a:t>            </a:t>
            </a:r>
          </a:p>
        </p:txBody>
      </p:sp>
      <p:sp>
        <p:nvSpPr>
          <p:cNvPr id="3" name="Rectangle 2"/>
          <p:cNvSpPr/>
          <p:nvPr/>
        </p:nvSpPr>
        <p:spPr>
          <a:xfrm>
            <a:off x="6096000" y="280630"/>
            <a:ext cx="5870712" cy="5816977"/>
          </a:xfrm>
          <a:prstGeom prst="rect">
            <a:avLst/>
          </a:prstGeom>
          <a:solidFill>
            <a:srgbClr val="FFFF99"/>
          </a:solidFill>
          <a:ln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pPr algn="l" rtl="0"/>
            <a:r>
              <a:rPr lang="en-US" sz="800" dirty="0"/>
              <a:t>            </a:t>
            </a:r>
          </a:p>
          <a:p>
            <a:pPr algn="l" rtl="0"/>
            <a:r>
              <a:rPr lang="en-US" sz="2400" dirty="0"/>
              <a:t>    </a:t>
            </a:r>
            <a:r>
              <a:rPr lang="en-US" sz="2400" dirty="0" err="1"/>
              <a:t>def</a:t>
            </a:r>
            <a:r>
              <a:rPr lang="en-US" sz="2400" dirty="0"/>
              <a:t> __</a:t>
            </a:r>
            <a:r>
              <a:rPr lang="en-US" sz="2400" dirty="0" err="1"/>
              <a:t>str</a:t>
            </a:r>
            <a:r>
              <a:rPr lang="en-US" sz="2400" dirty="0"/>
              <a:t>__(self):</a:t>
            </a:r>
          </a:p>
          <a:p>
            <a:pPr algn="l" rtl="0"/>
            <a:r>
              <a:rPr lang="en-US" sz="2400" dirty="0"/>
              <a:t>        return " id= \t  "+</a:t>
            </a:r>
            <a:r>
              <a:rPr lang="en-US" sz="2400" dirty="0" err="1"/>
              <a:t>str</a:t>
            </a:r>
            <a:r>
              <a:rPr lang="en-US" sz="2400" dirty="0"/>
              <a:t>(</a:t>
            </a:r>
            <a:r>
              <a:rPr lang="en-US" sz="2400" dirty="0" err="1"/>
              <a:t>self.__id</a:t>
            </a:r>
            <a:r>
              <a:rPr lang="en-US" sz="2400" dirty="0"/>
              <a:t>)\</a:t>
            </a:r>
          </a:p>
          <a:p>
            <a:pPr algn="l" rtl="0"/>
            <a:r>
              <a:rPr lang="en-US" sz="2400" dirty="0"/>
              <a:t>                + "\n name: \t  " + </a:t>
            </a:r>
            <a:r>
              <a:rPr lang="en-US" sz="2400" dirty="0" err="1"/>
              <a:t>str</a:t>
            </a:r>
            <a:r>
              <a:rPr lang="en-US" sz="2400" dirty="0"/>
              <a:t>(</a:t>
            </a:r>
            <a:r>
              <a:rPr lang="en-US" sz="2400" dirty="0" err="1"/>
              <a:t>self.__name</a:t>
            </a:r>
            <a:r>
              <a:rPr lang="en-US" sz="2400" dirty="0"/>
              <a:t>)\</a:t>
            </a:r>
          </a:p>
          <a:p>
            <a:pPr algn="l" rtl="0"/>
            <a:r>
              <a:rPr lang="en-US" sz="2400" dirty="0"/>
              <a:t>                + "\n courses: " + str(</a:t>
            </a:r>
            <a:r>
              <a:rPr lang="en-US" sz="2400" dirty="0" err="1"/>
              <a:t>self.__courses</a:t>
            </a:r>
            <a:r>
              <a:rPr lang="en-US" sz="2400" dirty="0"/>
              <a:t>)\</a:t>
            </a:r>
          </a:p>
          <a:p>
            <a:pPr algn="l" rtl="0"/>
            <a:r>
              <a:rPr lang="en-US" sz="2400" dirty="0"/>
              <a:t>                + "\n phone:   " + </a:t>
            </a:r>
            <a:r>
              <a:rPr lang="en-US" sz="2400" dirty="0" err="1"/>
              <a:t>str</a:t>
            </a:r>
            <a:r>
              <a:rPr lang="en-US" sz="2400" dirty="0"/>
              <a:t>(</a:t>
            </a:r>
            <a:r>
              <a:rPr lang="en-US" sz="2400" dirty="0" err="1"/>
              <a:t>self.phone</a:t>
            </a:r>
            <a:r>
              <a:rPr lang="en-US" sz="2400" dirty="0"/>
              <a:t>)</a:t>
            </a:r>
          </a:p>
          <a:p>
            <a:pPr algn="l" rtl="0"/>
            <a:r>
              <a:rPr lang="en-US" sz="2400" dirty="0"/>
              <a:t>    </a:t>
            </a:r>
            <a:r>
              <a:rPr lang="en-US" sz="2400" dirty="0" err="1"/>
              <a:t>def</a:t>
            </a:r>
            <a:r>
              <a:rPr lang="en-US" sz="2400" dirty="0"/>
              <a:t> display(self):</a:t>
            </a:r>
          </a:p>
          <a:p>
            <a:pPr algn="l" rtl="0"/>
            <a:r>
              <a:rPr lang="en-US" sz="2400" dirty="0"/>
              <a:t>        print(</a:t>
            </a:r>
            <a:r>
              <a:rPr lang="en-US" sz="2400" dirty="0" err="1"/>
              <a:t>str</a:t>
            </a:r>
            <a:r>
              <a:rPr lang="en-US" sz="2400" dirty="0"/>
              <a:t>(self))</a:t>
            </a:r>
          </a:p>
          <a:p>
            <a:pPr algn="l" rtl="0"/>
            <a:endParaRPr lang="en-US" sz="2400" dirty="0"/>
          </a:p>
          <a:p>
            <a:pPr algn="l" rtl="0"/>
            <a:r>
              <a:rPr lang="en-US" sz="2400" dirty="0"/>
              <a:t># main code</a:t>
            </a:r>
          </a:p>
          <a:p>
            <a:pPr algn="l" rtl="0"/>
            <a:r>
              <a:rPr lang="en-US" sz="2400" dirty="0"/>
              <a:t>s1 = Student(111, Ahmad', ‘0771111111' )</a:t>
            </a:r>
          </a:p>
          <a:p>
            <a:pPr algn="l" rtl="0"/>
            <a:r>
              <a:rPr lang="en-US" sz="2400" dirty="0"/>
              <a:t>s1.register(‘Python')</a:t>
            </a:r>
          </a:p>
          <a:p>
            <a:pPr algn="l" rtl="0"/>
            <a:r>
              <a:rPr lang="en-US" sz="2400" dirty="0"/>
              <a:t>s1.register(‘Java')</a:t>
            </a:r>
          </a:p>
          <a:p>
            <a:pPr algn="l" rtl="0"/>
            <a:r>
              <a:rPr lang="en-US" sz="2400" dirty="0"/>
              <a:t>s1.register(‘CPP')</a:t>
            </a:r>
          </a:p>
          <a:p>
            <a:pPr algn="l" rtl="0"/>
            <a:r>
              <a:rPr lang="en-US" sz="2400" dirty="0"/>
              <a:t>s1.register(‘Java') </a:t>
            </a:r>
            <a:r>
              <a:rPr lang="en-US" sz="2800" b="1" dirty="0">
                <a:solidFill>
                  <a:srgbClr val="FF0000"/>
                </a:solidFill>
              </a:rPr>
              <a:t> # error</a:t>
            </a:r>
            <a:endParaRPr lang="en-US" sz="2400" b="1" dirty="0">
              <a:solidFill>
                <a:srgbClr val="FF0000"/>
              </a:solidFill>
            </a:endParaRPr>
          </a:p>
          <a:p>
            <a:pPr algn="l" rtl="0"/>
            <a:r>
              <a:rPr lang="en-US" sz="2400" dirty="0"/>
              <a:t>s1.display()</a:t>
            </a:r>
          </a:p>
        </p:txBody>
      </p:sp>
    </p:spTree>
    <p:extLst>
      <p:ext uri="{BB962C8B-B14F-4D97-AF65-F5344CB8AC3E}">
        <p14:creationId xmlns:p14="http://schemas.microsoft.com/office/powerpoint/2010/main" val="94309958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60" y="146756"/>
            <a:ext cx="8273961" cy="6369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Rectangle 26"/>
          <p:cNvSpPr/>
          <p:nvPr/>
        </p:nvSpPr>
        <p:spPr>
          <a:xfrm>
            <a:off x="9251039" y="976761"/>
            <a:ext cx="2802621" cy="8794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4300">
              <a:spcAft>
                <a:spcPts val="600"/>
              </a:spcAft>
            </a:pPr>
            <a:r>
              <a:rPr lang="en-US" altLang="en-US" sz="1200" b="1" dirty="0">
                <a:solidFill>
                  <a:schemeClr val="tx1"/>
                </a:solidFill>
              </a:rPr>
              <a:t>+  </a:t>
            </a:r>
            <a:r>
              <a:rPr lang="en-US" altLang="en-US" sz="1200" b="1" dirty="0" err="1">
                <a:solidFill>
                  <a:schemeClr val="tx1"/>
                </a:solidFill>
              </a:rPr>
              <a:t>accno</a:t>
            </a:r>
            <a:r>
              <a:rPr lang="en-US" altLang="en-US" sz="1200" dirty="0">
                <a:solidFill>
                  <a:schemeClr val="tx1"/>
                </a:solidFill>
              </a:rPr>
              <a:t>    : </a:t>
            </a:r>
            <a:r>
              <a:rPr lang="en-US" altLang="en-US" sz="1200" dirty="0" err="1">
                <a:solidFill>
                  <a:schemeClr val="tx1"/>
                </a:solidFill>
              </a:rPr>
              <a:t>int</a:t>
            </a:r>
            <a:r>
              <a:rPr lang="en-US" altLang="en-US" sz="1200" dirty="0">
                <a:solidFill>
                  <a:schemeClr val="tx1"/>
                </a:solidFill>
              </a:rPr>
              <a:t> (</a:t>
            </a:r>
            <a:r>
              <a:rPr lang="en-US" altLang="en-US" sz="1200" b="1" dirty="0">
                <a:solidFill>
                  <a:srgbClr val="0000FF"/>
                </a:solidFill>
              </a:rPr>
              <a:t>public</a:t>
            </a:r>
            <a:r>
              <a:rPr lang="en-US" altLang="en-US" sz="1200" dirty="0">
                <a:solidFill>
                  <a:schemeClr val="tx1"/>
                </a:solidFill>
              </a:rPr>
              <a:t>)</a:t>
            </a:r>
            <a:endParaRPr lang="ar-JO" altLang="en-US" sz="1200" dirty="0">
              <a:solidFill>
                <a:schemeClr val="tx1"/>
              </a:solidFill>
            </a:endParaRPr>
          </a:p>
          <a:p>
            <a:pPr marL="114300">
              <a:spcAft>
                <a:spcPts val="600"/>
              </a:spcAft>
            </a:pPr>
            <a:r>
              <a:rPr lang="en-US" altLang="en-US" sz="1200" b="1" dirty="0">
                <a:solidFill>
                  <a:schemeClr val="tx1"/>
                </a:solidFill>
              </a:rPr>
              <a:t>+ name</a:t>
            </a:r>
            <a:r>
              <a:rPr lang="en-US" altLang="en-US" sz="1200" dirty="0">
                <a:solidFill>
                  <a:schemeClr val="tx1"/>
                </a:solidFill>
              </a:rPr>
              <a:t>      : string (</a:t>
            </a:r>
            <a:r>
              <a:rPr lang="en-US" altLang="en-US" sz="1200" b="1" dirty="0">
                <a:solidFill>
                  <a:srgbClr val="0000FF"/>
                </a:solidFill>
              </a:rPr>
              <a:t>public</a:t>
            </a:r>
            <a:r>
              <a:rPr lang="en-US" altLang="en-US" sz="1200" dirty="0">
                <a:solidFill>
                  <a:schemeClr val="tx1"/>
                </a:solidFill>
              </a:rPr>
              <a:t>)</a:t>
            </a:r>
          </a:p>
          <a:p>
            <a:pPr marL="114300">
              <a:spcAft>
                <a:spcPts val="600"/>
              </a:spcAft>
            </a:pPr>
            <a:r>
              <a:rPr lang="en-US" altLang="en-US" sz="1200" b="1" dirty="0">
                <a:solidFill>
                  <a:schemeClr val="tx1"/>
                </a:solidFill>
              </a:rPr>
              <a:t>+ salary    </a:t>
            </a:r>
            <a:r>
              <a:rPr lang="en-US" altLang="en-US" sz="1200" dirty="0">
                <a:solidFill>
                  <a:schemeClr val="tx1"/>
                </a:solidFill>
              </a:rPr>
              <a:t>: </a:t>
            </a:r>
            <a:r>
              <a:rPr lang="en-US" altLang="en-US" sz="1200" dirty="0" err="1">
                <a:solidFill>
                  <a:schemeClr val="tx1"/>
                </a:solidFill>
              </a:rPr>
              <a:t>int</a:t>
            </a:r>
            <a:r>
              <a:rPr lang="en-US" altLang="en-US" sz="1200" dirty="0">
                <a:solidFill>
                  <a:schemeClr val="tx1"/>
                </a:solidFill>
              </a:rPr>
              <a:t> (</a:t>
            </a:r>
            <a:r>
              <a:rPr lang="en-US" altLang="en-US" sz="1200" b="1" dirty="0">
                <a:solidFill>
                  <a:srgbClr val="0000FF"/>
                </a:solidFill>
              </a:rPr>
              <a:t>public</a:t>
            </a:r>
            <a:r>
              <a:rPr lang="en-US" altLang="en-US" sz="1200" dirty="0">
                <a:solidFill>
                  <a:schemeClr val="tx1"/>
                </a:solidFill>
              </a:rPr>
              <a:t>)</a:t>
            </a:r>
            <a:endParaRPr lang="ar-JO" altLang="en-US" sz="1200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9251039" y="1865762"/>
            <a:ext cx="2802621" cy="122872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4300" algn="l" rtl="0">
              <a:spcAft>
                <a:spcPts val="600"/>
              </a:spcAft>
            </a:pPr>
            <a:r>
              <a:rPr lang="en-US" sz="1200" dirty="0">
                <a:solidFill>
                  <a:schemeClr val="tx1"/>
                </a:solidFill>
              </a:rPr>
              <a:t>+ __</a:t>
            </a:r>
            <a:r>
              <a:rPr lang="en-US" sz="1200" dirty="0" err="1">
                <a:solidFill>
                  <a:schemeClr val="tx1"/>
                </a:solidFill>
              </a:rPr>
              <a:t>init</a:t>
            </a:r>
            <a:r>
              <a:rPr lang="en-US" sz="1200" dirty="0">
                <a:solidFill>
                  <a:schemeClr val="tx1"/>
                </a:solidFill>
              </a:rPr>
              <a:t>__( </a:t>
            </a:r>
            <a:r>
              <a:rPr lang="en-US" sz="1100" dirty="0">
                <a:solidFill>
                  <a:schemeClr val="tx1"/>
                </a:solidFill>
              </a:rPr>
              <a:t>in </a:t>
            </a:r>
            <a:r>
              <a:rPr lang="en-US" sz="1050" i="1" dirty="0" err="1">
                <a:solidFill>
                  <a:schemeClr val="tx1"/>
                </a:solidFill>
              </a:rPr>
              <a:t>acc</a:t>
            </a:r>
            <a:r>
              <a:rPr lang="en-US" sz="1050" i="1" dirty="0">
                <a:solidFill>
                  <a:schemeClr val="tx1"/>
                </a:solidFill>
              </a:rPr>
              <a:t> , n  ,m </a:t>
            </a:r>
            <a:r>
              <a:rPr lang="en-US" sz="1200" dirty="0">
                <a:solidFill>
                  <a:schemeClr val="tx1"/>
                </a:solidFill>
              </a:rPr>
              <a:t>): void</a:t>
            </a:r>
          </a:p>
          <a:p>
            <a:pPr marL="114300" algn="l" rtl="0">
              <a:spcAft>
                <a:spcPts val="600"/>
              </a:spcAft>
            </a:pPr>
            <a:r>
              <a:rPr lang="en-US" sz="1200" b="1" dirty="0">
                <a:solidFill>
                  <a:schemeClr val="tx1"/>
                </a:solidFill>
              </a:rPr>
              <a:t>+ </a:t>
            </a:r>
            <a:r>
              <a:rPr lang="en-US" sz="1200" b="1" dirty="0" err="1">
                <a:solidFill>
                  <a:schemeClr val="tx1"/>
                </a:solidFill>
              </a:rPr>
              <a:t>addmoney</a:t>
            </a:r>
            <a:r>
              <a:rPr lang="en-US" sz="1200" dirty="0">
                <a:solidFill>
                  <a:schemeClr val="tx1"/>
                </a:solidFill>
              </a:rPr>
              <a:t>( in a:int , m1: float ): void</a:t>
            </a:r>
          </a:p>
          <a:p>
            <a:pPr marL="114300">
              <a:spcAft>
                <a:spcPts val="600"/>
              </a:spcAft>
            </a:pPr>
            <a:r>
              <a:rPr lang="en-US" sz="1200" dirty="0">
                <a:solidFill>
                  <a:schemeClr val="tx1"/>
                </a:solidFill>
              </a:rPr>
              <a:t>+ __</a:t>
            </a:r>
            <a:r>
              <a:rPr lang="en-US" sz="1200" dirty="0" err="1">
                <a:solidFill>
                  <a:schemeClr val="tx1"/>
                </a:solidFill>
              </a:rPr>
              <a:t>str</a:t>
            </a:r>
            <a:r>
              <a:rPr lang="en-US" sz="1200" dirty="0">
                <a:solidFill>
                  <a:schemeClr val="tx1"/>
                </a:solidFill>
              </a:rPr>
              <a:t>__ ( … ): String</a:t>
            </a:r>
          </a:p>
          <a:p>
            <a:pPr marL="114300">
              <a:spcAft>
                <a:spcPts val="600"/>
              </a:spcAft>
            </a:pPr>
            <a:r>
              <a:rPr lang="en-US" sz="1200" dirty="0">
                <a:solidFill>
                  <a:schemeClr val="tx1"/>
                </a:solidFill>
              </a:rPr>
              <a:t>+ show( … ): void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1C823EF-B64B-464A-A541-A399380F3CEE}"/>
              </a:ext>
            </a:extLst>
          </p:cNvPr>
          <p:cNvSpPr/>
          <p:nvPr/>
        </p:nvSpPr>
        <p:spPr>
          <a:xfrm>
            <a:off x="9251039" y="468760"/>
            <a:ext cx="2802621" cy="52554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600"/>
              </a:spcAft>
            </a:pPr>
            <a:r>
              <a:rPr lang="en-US" altLang="en-US" sz="1200" b="1" dirty="0">
                <a:solidFill>
                  <a:schemeClr val="tx1"/>
                </a:solidFill>
              </a:rPr>
              <a:t>   </a:t>
            </a:r>
            <a:r>
              <a:rPr lang="en-US" altLang="en-US" b="1" dirty="0" err="1">
                <a:solidFill>
                  <a:srgbClr val="0000FF"/>
                </a:solidFill>
              </a:rPr>
              <a:t>SavingAccount</a:t>
            </a:r>
            <a:endParaRPr lang="en-US" altLang="en-US" sz="1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15957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EFD0E8E8-C530-4B2D-A01A-CCD47590B6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FD327E05-A7EF-4E1C-8C2C-4B4409A188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4762" y="0"/>
            <a:ext cx="6067238" cy="6858000"/>
          </a:xfrm>
          <a:custGeom>
            <a:avLst/>
            <a:gdLst>
              <a:gd name="connsiteX0" fmla="*/ 1619628 w 6067238"/>
              <a:gd name="connsiteY0" fmla="*/ 0 h 6858000"/>
              <a:gd name="connsiteX1" fmla="*/ 6067238 w 6067238"/>
              <a:gd name="connsiteY1" fmla="*/ 0 h 6858000"/>
              <a:gd name="connsiteX2" fmla="*/ 6067238 w 6067238"/>
              <a:gd name="connsiteY2" fmla="*/ 6858000 h 6858000"/>
              <a:gd name="connsiteX3" fmla="*/ 1619627 w 6067238"/>
              <a:gd name="connsiteY3" fmla="*/ 6858000 h 6858000"/>
              <a:gd name="connsiteX4" fmla="*/ 1615622 w 6067238"/>
              <a:gd name="connsiteY4" fmla="*/ 6854853 h 6858000"/>
              <a:gd name="connsiteX5" fmla="*/ 0 w 6067238"/>
              <a:gd name="connsiteY5" fmla="*/ 3429000 h 6858000"/>
              <a:gd name="connsiteX6" fmla="*/ 1615622 w 6067238"/>
              <a:gd name="connsiteY6" fmla="*/ 314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67238" h="6858000">
                <a:moveTo>
                  <a:pt x="1619628" y="0"/>
                </a:moveTo>
                <a:lnTo>
                  <a:pt x="6067238" y="0"/>
                </a:lnTo>
                <a:lnTo>
                  <a:pt x="6067238" y="6858000"/>
                </a:lnTo>
                <a:lnTo>
                  <a:pt x="1619627" y="6858000"/>
                </a:lnTo>
                <a:lnTo>
                  <a:pt x="1615622" y="6854853"/>
                </a:lnTo>
                <a:cubicBezTo>
                  <a:pt x="628921" y="6040555"/>
                  <a:pt x="0" y="4808224"/>
                  <a:pt x="0" y="3429000"/>
                </a:cubicBezTo>
                <a:cubicBezTo>
                  <a:pt x="0" y="2049777"/>
                  <a:pt x="628921" y="817446"/>
                  <a:pt x="1615622" y="3148"/>
                </a:cubicBezTo>
                <a:close/>
              </a:path>
            </a:pathLst>
          </a:cu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B2DDB937-68D3-4159-B17C-BE48C5DBD3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75957" y="0"/>
            <a:ext cx="2472664" cy="6858000"/>
          </a:xfrm>
          <a:custGeom>
            <a:avLst/>
            <a:gdLst>
              <a:gd name="connsiteX0" fmla="*/ 1056708 w 2472664"/>
              <a:gd name="connsiteY0" fmla="*/ 0 h 6858000"/>
              <a:gd name="connsiteX1" fmla="*/ 2472664 w 2472664"/>
              <a:gd name="connsiteY1" fmla="*/ 0 h 6858000"/>
              <a:gd name="connsiteX2" fmla="*/ 2400427 w 2472664"/>
              <a:gd name="connsiteY2" fmla="*/ 75768 h 6858000"/>
              <a:gd name="connsiteX3" fmla="*/ 1104861 w 2472664"/>
              <a:gd name="connsiteY3" fmla="*/ 3429000 h 6858000"/>
              <a:gd name="connsiteX4" fmla="*/ 2400427 w 2472664"/>
              <a:gd name="connsiteY4" fmla="*/ 6782233 h 6858000"/>
              <a:gd name="connsiteX5" fmla="*/ 2472664 w 2472664"/>
              <a:gd name="connsiteY5" fmla="*/ 6858000 h 6858000"/>
              <a:gd name="connsiteX6" fmla="*/ 1056708 w 2472664"/>
              <a:gd name="connsiteY6" fmla="*/ 6858000 h 6858000"/>
              <a:gd name="connsiteX7" fmla="*/ 1040416 w 2472664"/>
              <a:gd name="connsiteY7" fmla="*/ 6835090 h 6858000"/>
              <a:gd name="connsiteX8" fmla="*/ 0 w 2472664"/>
              <a:gd name="connsiteY8" fmla="*/ 3429000 h 6858000"/>
              <a:gd name="connsiteX9" fmla="*/ 1040416 w 2472664"/>
              <a:gd name="connsiteY9" fmla="*/ 2291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72664" h="6858000">
                <a:moveTo>
                  <a:pt x="1056708" y="0"/>
                </a:moveTo>
                <a:lnTo>
                  <a:pt x="2472664" y="0"/>
                </a:lnTo>
                <a:lnTo>
                  <a:pt x="2400427" y="75768"/>
                </a:lnTo>
                <a:cubicBezTo>
                  <a:pt x="1595469" y="961418"/>
                  <a:pt x="1104861" y="2137915"/>
                  <a:pt x="1104861" y="3429000"/>
                </a:cubicBezTo>
                <a:cubicBezTo>
                  <a:pt x="1104861" y="4720086"/>
                  <a:pt x="1595469" y="5896583"/>
                  <a:pt x="2400427" y="6782233"/>
                </a:cubicBezTo>
                <a:lnTo>
                  <a:pt x="2472664" y="6858000"/>
                </a:lnTo>
                <a:lnTo>
                  <a:pt x="1056708" y="6858000"/>
                </a:lnTo>
                <a:lnTo>
                  <a:pt x="1040416" y="6835090"/>
                </a:lnTo>
                <a:cubicBezTo>
                  <a:pt x="383551" y="5862802"/>
                  <a:pt x="0" y="4690693"/>
                  <a:pt x="0" y="3429000"/>
                </a:cubicBezTo>
                <a:cubicBezTo>
                  <a:pt x="0" y="2167308"/>
                  <a:pt x="383551" y="995199"/>
                  <a:pt x="1040416" y="22911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671470" y="313899"/>
            <a:ext cx="3757229" cy="467435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600" b="1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Defining a </a:t>
            </a:r>
            <a:r>
              <a:rPr lang="en-US" sz="6600" b="1" kern="1200" dirty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Class</a:t>
            </a:r>
          </a:p>
        </p:txBody>
      </p:sp>
      <p:sp>
        <p:nvSpPr>
          <p:cNvPr id="77" name="Freeform: Shape 76">
            <a:extLst>
              <a:ext uri="{FF2B5EF4-FFF2-40B4-BE49-F238E27FC236}">
                <a16:creationId xmlns:a16="http://schemas.microsoft.com/office/drawing/2014/main" id="{93CFD3CC-5F48-4351-92B2-B8D02F08E4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703038" y="1992863"/>
            <a:ext cx="1488962" cy="2872274"/>
          </a:xfrm>
          <a:custGeom>
            <a:avLst/>
            <a:gdLst>
              <a:gd name="connsiteX0" fmla="*/ 1436137 w 1488962"/>
              <a:gd name="connsiteY0" fmla="*/ 0 h 2872274"/>
              <a:gd name="connsiteX1" fmla="*/ 1488962 w 1488962"/>
              <a:gd name="connsiteY1" fmla="*/ 2668 h 2872274"/>
              <a:gd name="connsiteX2" fmla="*/ 1488962 w 1488962"/>
              <a:gd name="connsiteY2" fmla="*/ 2869607 h 2872274"/>
              <a:gd name="connsiteX3" fmla="*/ 1436137 w 1488962"/>
              <a:gd name="connsiteY3" fmla="*/ 2872274 h 2872274"/>
              <a:gd name="connsiteX4" fmla="*/ 0 w 1488962"/>
              <a:gd name="connsiteY4" fmla="*/ 1436137 h 2872274"/>
              <a:gd name="connsiteX5" fmla="*/ 1436137 w 1488962"/>
              <a:gd name="connsiteY5" fmla="*/ 0 h 2872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8962" h="2872274">
                <a:moveTo>
                  <a:pt x="1436137" y="0"/>
                </a:moveTo>
                <a:lnTo>
                  <a:pt x="1488962" y="2668"/>
                </a:lnTo>
                <a:lnTo>
                  <a:pt x="1488962" y="2869607"/>
                </a:lnTo>
                <a:lnTo>
                  <a:pt x="1436137" y="2872274"/>
                </a:lnTo>
                <a:cubicBezTo>
                  <a:pt x="642980" y="2872274"/>
                  <a:pt x="0" y="2229294"/>
                  <a:pt x="0" y="1436137"/>
                </a:cubicBezTo>
                <a:cubicBezTo>
                  <a:pt x="0" y="642980"/>
                  <a:pt x="642980" y="0"/>
                  <a:pt x="1436137" y="0"/>
                </a:cubicBezTo>
                <a:close/>
              </a:path>
            </a:pathLst>
          </a:custGeom>
          <a:solidFill>
            <a:schemeClr val="accent6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6946710" y="1091822"/>
            <a:ext cx="3916908" cy="389643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marL="557213" indent="-555625">
              <a:tabLst>
                <a:tab pos="1466850" algn="l"/>
                <a:tab pos="2381250" algn="l"/>
                <a:tab pos="3295650" algn="l"/>
                <a:tab pos="4210050" algn="l"/>
                <a:tab pos="5124450" algn="l"/>
                <a:tab pos="6038850" algn="l"/>
                <a:tab pos="6953250" algn="l"/>
                <a:tab pos="7867650" algn="l"/>
                <a:tab pos="8782050" algn="l"/>
                <a:tab pos="9696450" algn="l"/>
                <a:tab pos="106108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marL="1173163" indent="-498475">
              <a:tabLst>
                <a:tab pos="1466850" algn="l"/>
                <a:tab pos="2381250" algn="l"/>
                <a:tab pos="3295650" algn="l"/>
                <a:tab pos="4210050" algn="l"/>
                <a:tab pos="5124450" algn="l"/>
                <a:tab pos="6038850" algn="l"/>
                <a:tab pos="6953250" algn="l"/>
                <a:tab pos="7867650" algn="l"/>
                <a:tab pos="8782050" algn="l"/>
                <a:tab pos="9696450" algn="l"/>
                <a:tab pos="106108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1466850" algn="l"/>
                <a:tab pos="2381250" algn="l"/>
                <a:tab pos="3295650" algn="l"/>
                <a:tab pos="4210050" algn="l"/>
                <a:tab pos="5124450" algn="l"/>
                <a:tab pos="6038850" algn="l"/>
                <a:tab pos="6953250" algn="l"/>
                <a:tab pos="7867650" algn="l"/>
                <a:tab pos="8782050" algn="l"/>
                <a:tab pos="9696450" algn="l"/>
                <a:tab pos="106108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1466850" algn="l"/>
                <a:tab pos="2381250" algn="l"/>
                <a:tab pos="3295650" algn="l"/>
                <a:tab pos="4210050" algn="l"/>
                <a:tab pos="5124450" algn="l"/>
                <a:tab pos="6038850" algn="l"/>
                <a:tab pos="6953250" algn="l"/>
                <a:tab pos="7867650" algn="l"/>
                <a:tab pos="8782050" algn="l"/>
                <a:tab pos="9696450" algn="l"/>
                <a:tab pos="106108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1466850" algn="l"/>
                <a:tab pos="2381250" algn="l"/>
                <a:tab pos="3295650" algn="l"/>
                <a:tab pos="4210050" algn="l"/>
                <a:tab pos="5124450" algn="l"/>
                <a:tab pos="6038850" algn="l"/>
                <a:tab pos="6953250" algn="l"/>
                <a:tab pos="7867650" algn="l"/>
                <a:tab pos="8782050" algn="l"/>
                <a:tab pos="9696450" algn="l"/>
                <a:tab pos="106108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466850" algn="l"/>
                <a:tab pos="2381250" algn="l"/>
                <a:tab pos="3295650" algn="l"/>
                <a:tab pos="4210050" algn="l"/>
                <a:tab pos="5124450" algn="l"/>
                <a:tab pos="6038850" algn="l"/>
                <a:tab pos="6953250" algn="l"/>
                <a:tab pos="7867650" algn="l"/>
                <a:tab pos="8782050" algn="l"/>
                <a:tab pos="9696450" algn="l"/>
                <a:tab pos="106108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466850" algn="l"/>
                <a:tab pos="2381250" algn="l"/>
                <a:tab pos="3295650" algn="l"/>
                <a:tab pos="4210050" algn="l"/>
                <a:tab pos="5124450" algn="l"/>
                <a:tab pos="6038850" algn="l"/>
                <a:tab pos="6953250" algn="l"/>
                <a:tab pos="7867650" algn="l"/>
                <a:tab pos="8782050" algn="l"/>
                <a:tab pos="9696450" algn="l"/>
                <a:tab pos="106108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466850" algn="l"/>
                <a:tab pos="2381250" algn="l"/>
                <a:tab pos="3295650" algn="l"/>
                <a:tab pos="4210050" algn="l"/>
                <a:tab pos="5124450" algn="l"/>
                <a:tab pos="6038850" algn="l"/>
                <a:tab pos="6953250" algn="l"/>
                <a:tab pos="7867650" algn="l"/>
                <a:tab pos="8782050" algn="l"/>
                <a:tab pos="9696450" algn="l"/>
                <a:tab pos="106108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466850" algn="l"/>
                <a:tab pos="2381250" algn="l"/>
                <a:tab pos="3295650" algn="l"/>
                <a:tab pos="4210050" algn="l"/>
                <a:tab pos="5124450" algn="l"/>
                <a:tab pos="6038850" algn="l"/>
                <a:tab pos="6953250" algn="l"/>
                <a:tab pos="7867650" algn="l"/>
                <a:tab pos="8782050" algn="l"/>
                <a:tab pos="9696450" algn="l"/>
                <a:tab pos="106108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indent="-22860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latin typeface="+mn-lt"/>
                <a:ea typeface="+mn-ea"/>
              </a:rPr>
              <a:t>Python was built as a </a:t>
            </a:r>
            <a:r>
              <a:rPr lang="en-US" sz="2400" b="1" dirty="0">
                <a:solidFill>
                  <a:schemeClr val="bg1"/>
                </a:solidFill>
                <a:latin typeface="+mn-lt"/>
                <a:ea typeface="+mn-ea"/>
              </a:rPr>
              <a:t>procedural</a:t>
            </a:r>
            <a:r>
              <a:rPr lang="en-US" sz="2400" dirty="0">
                <a:solidFill>
                  <a:schemeClr val="bg1"/>
                </a:solidFill>
                <a:latin typeface="+mn-lt"/>
                <a:ea typeface="+mn-ea"/>
              </a:rPr>
              <a:t> language</a:t>
            </a:r>
          </a:p>
          <a:p>
            <a:pPr lvl="1" indent="-228600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latin typeface="+mn-lt"/>
                <a:ea typeface="+mn-ea"/>
              </a:rPr>
              <a:t>OOP exists and works fine, but Java probably does classes better than Python</a:t>
            </a:r>
          </a:p>
          <a:p>
            <a:pPr indent="-228600">
              <a:lnSpc>
                <a:spcPct val="90000"/>
              </a:lnSpc>
              <a:spcBef>
                <a:spcPts val="575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latin typeface="+mn-lt"/>
                <a:ea typeface="+mn-ea"/>
              </a:rPr>
              <a:t>Declaring a class in Python:</a:t>
            </a:r>
            <a:endParaRPr lang="en-US" sz="2400" b="1" dirty="0">
              <a:solidFill>
                <a:schemeClr val="bg1"/>
              </a:solidFill>
              <a:latin typeface="Courier New" pitchFamily="49" charset="0"/>
              <a:ea typeface="+mn-ea"/>
              <a:cs typeface="Courier New" pitchFamily="49" charset="0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7547599" y="4787270"/>
            <a:ext cx="3141791" cy="1218592"/>
          </a:xfrm>
          <a:prstGeom prst="rect">
            <a:avLst/>
          </a:prstGeom>
          <a:ln w="38100" cap="flat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marL="557213" indent="-555625">
              <a:tabLst>
                <a:tab pos="1466850" algn="l"/>
                <a:tab pos="2381250" algn="l"/>
                <a:tab pos="3295650" algn="l"/>
                <a:tab pos="4210050" algn="l"/>
                <a:tab pos="5124450" algn="l"/>
                <a:tab pos="6038850" algn="l"/>
                <a:tab pos="6953250" algn="l"/>
                <a:tab pos="7867650" algn="l"/>
                <a:tab pos="8782050" algn="l"/>
                <a:tab pos="9696450" algn="l"/>
                <a:tab pos="106108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marL="1173163" indent="-498475">
              <a:tabLst>
                <a:tab pos="1466850" algn="l"/>
                <a:tab pos="2381250" algn="l"/>
                <a:tab pos="3295650" algn="l"/>
                <a:tab pos="4210050" algn="l"/>
                <a:tab pos="5124450" algn="l"/>
                <a:tab pos="6038850" algn="l"/>
                <a:tab pos="6953250" algn="l"/>
                <a:tab pos="7867650" algn="l"/>
                <a:tab pos="8782050" algn="l"/>
                <a:tab pos="9696450" algn="l"/>
                <a:tab pos="106108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1466850" algn="l"/>
                <a:tab pos="2381250" algn="l"/>
                <a:tab pos="3295650" algn="l"/>
                <a:tab pos="4210050" algn="l"/>
                <a:tab pos="5124450" algn="l"/>
                <a:tab pos="6038850" algn="l"/>
                <a:tab pos="6953250" algn="l"/>
                <a:tab pos="7867650" algn="l"/>
                <a:tab pos="8782050" algn="l"/>
                <a:tab pos="9696450" algn="l"/>
                <a:tab pos="106108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1466850" algn="l"/>
                <a:tab pos="2381250" algn="l"/>
                <a:tab pos="3295650" algn="l"/>
                <a:tab pos="4210050" algn="l"/>
                <a:tab pos="5124450" algn="l"/>
                <a:tab pos="6038850" algn="l"/>
                <a:tab pos="6953250" algn="l"/>
                <a:tab pos="7867650" algn="l"/>
                <a:tab pos="8782050" algn="l"/>
                <a:tab pos="9696450" algn="l"/>
                <a:tab pos="106108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1466850" algn="l"/>
                <a:tab pos="2381250" algn="l"/>
                <a:tab pos="3295650" algn="l"/>
                <a:tab pos="4210050" algn="l"/>
                <a:tab pos="5124450" algn="l"/>
                <a:tab pos="6038850" algn="l"/>
                <a:tab pos="6953250" algn="l"/>
                <a:tab pos="7867650" algn="l"/>
                <a:tab pos="8782050" algn="l"/>
                <a:tab pos="9696450" algn="l"/>
                <a:tab pos="106108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466850" algn="l"/>
                <a:tab pos="2381250" algn="l"/>
                <a:tab pos="3295650" algn="l"/>
                <a:tab pos="4210050" algn="l"/>
                <a:tab pos="5124450" algn="l"/>
                <a:tab pos="6038850" algn="l"/>
                <a:tab pos="6953250" algn="l"/>
                <a:tab pos="7867650" algn="l"/>
                <a:tab pos="8782050" algn="l"/>
                <a:tab pos="9696450" algn="l"/>
                <a:tab pos="106108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466850" algn="l"/>
                <a:tab pos="2381250" algn="l"/>
                <a:tab pos="3295650" algn="l"/>
                <a:tab pos="4210050" algn="l"/>
                <a:tab pos="5124450" algn="l"/>
                <a:tab pos="6038850" algn="l"/>
                <a:tab pos="6953250" algn="l"/>
                <a:tab pos="7867650" algn="l"/>
                <a:tab pos="8782050" algn="l"/>
                <a:tab pos="9696450" algn="l"/>
                <a:tab pos="106108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466850" algn="l"/>
                <a:tab pos="2381250" algn="l"/>
                <a:tab pos="3295650" algn="l"/>
                <a:tab pos="4210050" algn="l"/>
                <a:tab pos="5124450" algn="l"/>
                <a:tab pos="6038850" algn="l"/>
                <a:tab pos="6953250" algn="l"/>
                <a:tab pos="7867650" algn="l"/>
                <a:tab pos="8782050" algn="l"/>
                <a:tab pos="9696450" algn="l"/>
                <a:tab pos="106108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466850" algn="l"/>
                <a:tab pos="2381250" algn="l"/>
                <a:tab pos="3295650" algn="l"/>
                <a:tab pos="4210050" algn="l"/>
                <a:tab pos="5124450" algn="l"/>
                <a:tab pos="6038850" algn="l"/>
                <a:tab pos="6953250" algn="l"/>
                <a:tab pos="7867650" algn="l"/>
                <a:tab pos="8782050" algn="l"/>
                <a:tab pos="9696450" algn="l"/>
                <a:tab pos="106108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114300" indent="0">
              <a:lnSpc>
                <a:spcPct val="90000"/>
              </a:lnSpc>
              <a:spcBef>
                <a:spcPts val="600"/>
              </a:spcBef>
            </a:pPr>
            <a:r>
              <a:rPr lang="en-US" sz="2400" dirty="0">
                <a:solidFill>
                  <a:schemeClr val="bg1"/>
                </a:solidFill>
                <a:latin typeface="Courier New" pitchFamily="49" charset="0"/>
                <a:ea typeface="+mn-ea"/>
                <a:cs typeface="Courier New" pitchFamily="49" charset="0"/>
              </a:rPr>
              <a:t>class </a:t>
            </a:r>
            <a:r>
              <a:rPr lang="en-US" sz="2400" b="1" dirty="0">
                <a:solidFill>
                  <a:schemeClr val="bg1"/>
                </a:solidFill>
                <a:latin typeface="Courier New" pitchFamily="49" charset="0"/>
                <a:ea typeface="+mn-ea"/>
                <a:cs typeface="Courier New" pitchFamily="49" charset="0"/>
              </a:rPr>
              <a:t>name</a:t>
            </a:r>
            <a:r>
              <a:rPr lang="en-US" sz="2400" dirty="0">
                <a:solidFill>
                  <a:schemeClr val="bg1"/>
                </a:solidFill>
                <a:latin typeface="Courier New" pitchFamily="49" charset="0"/>
                <a:ea typeface="+mn-ea"/>
                <a:cs typeface="Courier New" pitchFamily="49" charset="0"/>
              </a:rPr>
              <a:t>:</a:t>
            </a:r>
          </a:p>
          <a:p>
            <a:pPr marL="114300" indent="0">
              <a:lnSpc>
                <a:spcPct val="90000"/>
              </a:lnSpc>
              <a:spcBef>
                <a:spcPts val="600"/>
              </a:spcBef>
            </a:pPr>
            <a:r>
              <a:rPr lang="en-US" sz="2400" dirty="0">
                <a:solidFill>
                  <a:schemeClr val="bg1"/>
                </a:solidFill>
                <a:latin typeface="Courier New" pitchFamily="49" charset="0"/>
                <a:ea typeface="+mn-ea"/>
                <a:cs typeface="Courier New" pitchFamily="49" charset="0"/>
              </a:rPr>
              <a:t>    </a:t>
            </a:r>
            <a:r>
              <a:rPr lang="en-US" sz="2400" b="1" dirty="0">
                <a:solidFill>
                  <a:schemeClr val="bg1"/>
                </a:solidFill>
                <a:latin typeface="Courier New" pitchFamily="49" charset="0"/>
                <a:ea typeface="+mn-ea"/>
                <a:cs typeface="Courier New" pitchFamily="49" charset="0"/>
              </a:rPr>
              <a:t>statements</a:t>
            </a:r>
          </a:p>
        </p:txBody>
      </p:sp>
      <p:sp>
        <p:nvSpPr>
          <p:cNvPr id="9" name="Rectangle 8"/>
          <p:cNvSpPr/>
          <p:nvPr/>
        </p:nvSpPr>
        <p:spPr>
          <a:xfrm>
            <a:off x="1173707" y="4122798"/>
            <a:ext cx="2524836" cy="1792798"/>
          </a:xfrm>
          <a:prstGeom prst="rect">
            <a:avLst/>
          </a:prstGeom>
          <a:ln>
            <a:solidFill>
              <a:srgbClr val="0000FF"/>
            </a:solidFill>
          </a:ln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24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Point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 algn="l" rtl="0"/>
            <a:r>
              <a:rPr lang="en-US" sz="2400" dirty="0">
                <a:latin typeface="Courier New" pitchFamily="49" charset="0"/>
                <a:cs typeface="Courier New" pitchFamily="49" charset="0"/>
              </a:rPr>
              <a:t>    x = 0 </a:t>
            </a:r>
          </a:p>
          <a:p>
            <a:pPr algn="l" rtl="0"/>
            <a:r>
              <a:rPr lang="en-US" sz="2400" dirty="0">
                <a:latin typeface="Courier New" pitchFamily="49" charset="0"/>
                <a:cs typeface="Courier New" pitchFamily="49" charset="0"/>
              </a:rPr>
              <a:t>    y = 0</a:t>
            </a:r>
          </a:p>
          <a:p>
            <a:pPr algn="l" rtl="0"/>
            <a:r>
              <a:rPr lang="en-US" sz="1050" dirty="0"/>
              <a:t> </a:t>
            </a:r>
            <a:endParaRPr lang="en-US" sz="600" dirty="0"/>
          </a:p>
          <a:p>
            <a:pPr algn="l" rtl="0"/>
            <a:endParaRPr lang="en-US" sz="1000" dirty="0"/>
          </a:p>
          <a:p>
            <a:pPr algn="l" rtl="0"/>
            <a:r>
              <a:rPr lang="en-US" i="1" dirty="0"/>
              <a:t>#main code</a:t>
            </a:r>
          </a:p>
        </p:txBody>
      </p:sp>
      <p:cxnSp>
        <p:nvCxnSpPr>
          <p:cNvPr id="10" name="Straight Arrow Connector 9"/>
          <p:cNvCxnSpPr>
            <a:cxnSpLocks/>
          </p:cNvCxnSpPr>
          <p:nvPr/>
        </p:nvCxnSpPr>
        <p:spPr bwMode="auto">
          <a:xfrm flipH="1" flipV="1">
            <a:off x="3620961" y="4353637"/>
            <a:ext cx="3926638" cy="634620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E35A04CF-97D4-4FF7-B359-C546B1F6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1DE7243B-5109-444B-8FAF-7437C66BC0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4421332" cy="6858000"/>
          </a:xfrm>
          <a:custGeom>
            <a:avLst/>
            <a:gdLst>
              <a:gd name="connsiteX0" fmla="*/ 4421332 w 4421332"/>
              <a:gd name="connsiteY0" fmla="*/ 0 h 6858000"/>
              <a:gd name="connsiteX1" fmla="*/ 69075 w 4421332"/>
              <a:gd name="connsiteY1" fmla="*/ 0 h 6858000"/>
              <a:gd name="connsiteX2" fmla="*/ 35131 w 4421332"/>
              <a:gd name="connsiteY2" fmla="*/ 267128 h 6858000"/>
              <a:gd name="connsiteX3" fmla="*/ 0 w 4421332"/>
              <a:gd name="connsiteY3" fmla="*/ 962845 h 6858000"/>
              <a:gd name="connsiteX4" fmla="*/ 3276103 w 4421332"/>
              <a:gd name="connsiteY4" fmla="*/ 6782205 h 6858000"/>
              <a:gd name="connsiteX5" fmla="*/ 3407923 w 4421332"/>
              <a:gd name="connsiteY5" fmla="*/ 6858000 h 6858000"/>
              <a:gd name="connsiteX6" fmla="*/ 4421332 w 442133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21332" h="6858000">
                <a:moveTo>
                  <a:pt x="442133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442133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4C5D6221-DA7B-4611-AA26-7D8E349FDE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232227" cy="6858000"/>
          </a:xfrm>
          <a:custGeom>
            <a:avLst/>
            <a:gdLst>
              <a:gd name="connsiteX0" fmla="*/ 0 w 4232227"/>
              <a:gd name="connsiteY0" fmla="*/ 0 h 6858000"/>
              <a:gd name="connsiteX1" fmla="*/ 4161853 w 4232227"/>
              <a:gd name="connsiteY1" fmla="*/ 0 h 6858000"/>
              <a:gd name="connsiteX2" fmla="*/ 4197953 w 4232227"/>
              <a:gd name="connsiteY2" fmla="*/ 284091 h 6858000"/>
              <a:gd name="connsiteX3" fmla="*/ 4232227 w 4232227"/>
              <a:gd name="connsiteY3" fmla="*/ 962844 h 6858000"/>
              <a:gd name="connsiteX4" fmla="*/ 758007 w 4232227"/>
              <a:gd name="connsiteY4" fmla="*/ 6800152 h 6858000"/>
              <a:gd name="connsiteX5" fmla="*/ 645060 w 4232227"/>
              <a:gd name="connsiteY5" fmla="*/ 6858000 h 6858000"/>
              <a:gd name="connsiteX6" fmla="*/ 0 w 423222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232227" h="6858000">
                <a:moveTo>
                  <a:pt x="0" y="0"/>
                </a:moveTo>
                <a:lnTo>
                  <a:pt x="4161853" y="0"/>
                </a:lnTo>
                <a:lnTo>
                  <a:pt x="4197953" y="284091"/>
                </a:lnTo>
                <a:cubicBezTo>
                  <a:pt x="4220617" y="507260"/>
                  <a:pt x="4232227" y="733696"/>
                  <a:pt x="4232227" y="962844"/>
                </a:cubicBezTo>
                <a:cubicBezTo>
                  <a:pt x="4232227" y="3483472"/>
                  <a:pt x="2827409" y="5675986"/>
                  <a:pt x="758007" y="6800152"/>
                </a:cubicBezTo>
                <a:lnTo>
                  <a:pt x="64506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6D55ABDE-7A9F-4596-A4DB-5C5FC1A33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1412489"/>
            <a:ext cx="2871095" cy="2156621"/>
          </a:xfrm>
        </p:spPr>
        <p:txBody>
          <a:bodyPr anchor="t">
            <a:normAutofit/>
          </a:bodyPr>
          <a:lstStyle/>
          <a:p>
            <a:r>
              <a:rPr lang="en-US" sz="3600" dirty="0">
                <a:solidFill>
                  <a:srgbClr val="FFFFFF"/>
                </a:solidFill>
              </a:rPr>
              <a:t>UML vs. Python</a:t>
            </a:r>
          </a:p>
        </p:txBody>
      </p:sp>
      <p:sp>
        <p:nvSpPr>
          <p:cNvPr id="17" name="Rectangle 8">
            <a:extLst>
              <a:ext uri="{FF2B5EF4-FFF2-40B4-BE49-F238E27FC236}">
                <a16:creationId xmlns:a16="http://schemas.microsoft.com/office/drawing/2014/main" id="{219F12B2-FEA8-407B-A2F1-7E10A674053A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 bwMode="auto">
          <a:xfrm>
            <a:off x="7492621" y="559558"/>
            <a:ext cx="4517409" cy="5015304"/>
          </a:xfrm>
          <a:solidFill>
            <a:schemeClr val="bg1"/>
          </a:solidFill>
          <a:ln>
            <a:noFill/>
          </a:ln>
          <a:effectLst/>
        </p:spPr>
        <p:txBody>
          <a:bodyPr wrap="square" lIns="90000" tIns="45000" rIns="90000" bIns="4500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class </a:t>
            </a:r>
            <a:r>
              <a:rPr lang="en-US" sz="2000" b="1" dirty="0"/>
              <a:t>Point</a:t>
            </a:r>
            <a:r>
              <a:rPr lang="en-US" sz="2000" dirty="0"/>
              <a:t>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    x = 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    y = 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    </a:t>
            </a:r>
            <a:r>
              <a:rPr lang="en-US" sz="2000" dirty="0" err="1"/>
              <a:t>def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00FF"/>
                </a:solidFill>
              </a:rPr>
              <a:t>translate</a:t>
            </a:r>
            <a:r>
              <a:rPr lang="en-US" sz="2000" dirty="0"/>
              <a:t>(self, a , b):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        </a:t>
            </a:r>
            <a:r>
              <a:rPr lang="en-US" sz="2000" dirty="0" err="1"/>
              <a:t>self.x</a:t>
            </a:r>
            <a:r>
              <a:rPr lang="en-US" sz="2000" dirty="0"/>
              <a:t> = </a:t>
            </a:r>
            <a:r>
              <a:rPr lang="en-US" sz="2000" dirty="0" err="1"/>
              <a:t>self.x</a:t>
            </a:r>
            <a:r>
              <a:rPr lang="en-US" sz="2000" dirty="0"/>
              <a:t> + a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        </a:t>
            </a:r>
            <a:r>
              <a:rPr lang="en-US" sz="2000" dirty="0" err="1"/>
              <a:t>self.y</a:t>
            </a:r>
            <a:r>
              <a:rPr lang="en-US" sz="2000" dirty="0"/>
              <a:t> += b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 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#------ ------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i="1" dirty="0"/>
              <a:t># main code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p1 = Point()  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print("p1 ==&gt; x= "+ </a:t>
            </a:r>
            <a:r>
              <a:rPr lang="en-US" sz="2000" dirty="0" err="1"/>
              <a:t>str</a:t>
            </a:r>
            <a:r>
              <a:rPr lang="en-US" sz="2000" dirty="0"/>
              <a:t>(p1.x))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print("p1 ==&gt; y= "+ </a:t>
            </a:r>
            <a:r>
              <a:rPr lang="en-US" sz="2000" dirty="0" err="1"/>
              <a:t>str</a:t>
            </a:r>
            <a:r>
              <a:rPr lang="en-US" sz="2000" dirty="0"/>
              <a:t>(p1.y))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p1.translate(2 , 5)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print("p1 ==&gt; x= "+ </a:t>
            </a:r>
            <a:r>
              <a:rPr lang="en-US" sz="2000" dirty="0" err="1"/>
              <a:t>str</a:t>
            </a:r>
            <a:r>
              <a:rPr lang="en-US" sz="2000" dirty="0"/>
              <a:t>(p1.x))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print("p1 ==&gt; y= "+ </a:t>
            </a:r>
            <a:r>
              <a:rPr lang="en-US" sz="2000" dirty="0" err="1"/>
              <a:t>str</a:t>
            </a:r>
            <a:r>
              <a:rPr lang="en-US" sz="2000" dirty="0"/>
              <a:t>(p1.y))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B2B139E-32A5-F75C-DA6C-779E7F9857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04" y="2769704"/>
            <a:ext cx="6898505" cy="3578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5866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0" name="Rectangle 69">
            <a:extLst>
              <a:ext uri="{FF2B5EF4-FFF2-40B4-BE49-F238E27FC236}">
                <a16:creationId xmlns:a16="http://schemas.microsoft.com/office/drawing/2014/main" id="{458C1BCA-247F-4480-B78C-924FEBA5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Freeform: Shape 71">
            <a:extLst>
              <a:ext uri="{FF2B5EF4-FFF2-40B4-BE49-F238E27FC236}">
                <a16:creationId xmlns:a16="http://schemas.microsoft.com/office/drawing/2014/main" id="{E1A4C6A2-F740-4EA3-AB34-6C5A7A6419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4762" y="6137"/>
            <a:ext cx="6067238" cy="6858000"/>
          </a:xfrm>
          <a:custGeom>
            <a:avLst/>
            <a:gdLst>
              <a:gd name="connsiteX0" fmla="*/ 1619628 w 6067238"/>
              <a:gd name="connsiteY0" fmla="*/ 0 h 6858000"/>
              <a:gd name="connsiteX1" fmla="*/ 6067238 w 6067238"/>
              <a:gd name="connsiteY1" fmla="*/ 0 h 6858000"/>
              <a:gd name="connsiteX2" fmla="*/ 6067238 w 6067238"/>
              <a:gd name="connsiteY2" fmla="*/ 6858000 h 6858000"/>
              <a:gd name="connsiteX3" fmla="*/ 1619627 w 6067238"/>
              <a:gd name="connsiteY3" fmla="*/ 6858000 h 6858000"/>
              <a:gd name="connsiteX4" fmla="*/ 1615622 w 6067238"/>
              <a:gd name="connsiteY4" fmla="*/ 6854853 h 6858000"/>
              <a:gd name="connsiteX5" fmla="*/ 0 w 6067238"/>
              <a:gd name="connsiteY5" fmla="*/ 3429000 h 6858000"/>
              <a:gd name="connsiteX6" fmla="*/ 1615622 w 6067238"/>
              <a:gd name="connsiteY6" fmla="*/ 314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67238" h="6858000">
                <a:moveTo>
                  <a:pt x="1619628" y="0"/>
                </a:moveTo>
                <a:lnTo>
                  <a:pt x="6067238" y="0"/>
                </a:lnTo>
                <a:lnTo>
                  <a:pt x="6067238" y="6858000"/>
                </a:lnTo>
                <a:lnTo>
                  <a:pt x="1619627" y="6858000"/>
                </a:lnTo>
                <a:lnTo>
                  <a:pt x="1615622" y="6854853"/>
                </a:lnTo>
                <a:cubicBezTo>
                  <a:pt x="628921" y="6040555"/>
                  <a:pt x="0" y="4808224"/>
                  <a:pt x="0" y="3429000"/>
                </a:cubicBezTo>
                <a:cubicBezTo>
                  <a:pt x="0" y="2049777"/>
                  <a:pt x="628921" y="817446"/>
                  <a:pt x="1615622" y="3148"/>
                </a:cubicBezTo>
                <a:close/>
              </a:path>
            </a:pathLst>
          </a:cu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4" name="Freeform: Shape 73">
            <a:extLst>
              <a:ext uri="{FF2B5EF4-FFF2-40B4-BE49-F238E27FC236}">
                <a16:creationId xmlns:a16="http://schemas.microsoft.com/office/drawing/2014/main" id="{9C6A5528-4F9B-4B2D-8D1F-0C69B26FE7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75957" y="0"/>
            <a:ext cx="2472664" cy="6858000"/>
          </a:xfrm>
          <a:custGeom>
            <a:avLst/>
            <a:gdLst>
              <a:gd name="connsiteX0" fmla="*/ 1056708 w 2472664"/>
              <a:gd name="connsiteY0" fmla="*/ 0 h 6858000"/>
              <a:gd name="connsiteX1" fmla="*/ 2472664 w 2472664"/>
              <a:gd name="connsiteY1" fmla="*/ 0 h 6858000"/>
              <a:gd name="connsiteX2" fmla="*/ 2400427 w 2472664"/>
              <a:gd name="connsiteY2" fmla="*/ 75768 h 6858000"/>
              <a:gd name="connsiteX3" fmla="*/ 1104861 w 2472664"/>
              <a:gd name="connsiteY3" fmla="*/ 3429000 h 6858000"/>
              <a:gd name="connsiteX4" fmla="*/ 2400427 w 2472664"/>
              <a:gd name="connsiteY4" fmla="*/ 6782233 h 6858000"/>
              <a:gd name="connsiteX5" fmla="*/ 2472664 w 2472664"/>
              <a:gd name="connsiteY5" fmla="*/ 6858000 h 6858000"/>
              <a:gd name="connsiteX6" fmla="*/ 1056708 w 2472664"/>
              <a:gd name="connsiteY6" fmla="*/ 6858000 h 6858000"/>
              <a:gd name="connsiteX7" fmla="*/ 1040416 w 2472664"/>
              <a:gd name="connsiteY7" fmla="*/ 6835090 h 6858000"/>
              <a:gd name="connsiteX8" fmla="*/ 0 w 2472664"/>
              <a:gd name="connsiteY8" fmla="*/ 3429000 h 6858000"/>
              <a:gd name="connsiteX9" fmla="*/ 1040416 w 2472664"/>
              <a:gd name="connsiteY9" fmla="*/ 2291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72664" h="6858000">
                <a:moveTo>
                  <a:pt x="1056708" y="0"/>
                </a:moveTo>
                <a:lnTo>
                  <a:pt x="2472664" y="0"/>
                </a:lnTo>
                <a:lnTo>
                  <a:pt x="2400427" y="75768"/>
                </a:lnTo>
                <a:cubicBezTo>
                  <a:pt x="1595469" y="961418"/>
                  <a:pt x="1104861" y="2137915"/>
                  <a:pt x="1104861" y="3429000"/>
                </a:cubicBezTo>
                <a:cubicBezTo>
                  <a:pt x="1104861" y="4720086"/>
                  <a:pt x="1595469" y="5896583"/>
                  <a:pt x="2400427" y="6782233"/>
                </a:cubicBezTo>
                <a:lnTo>
                  <a:pt x="2472664" y="6858000"/>
                </a:lnTo>
                <a:lnTo>
                  <a:pt x="1056708" y="6858000"/>
                </a:lnTo>
                <a:lnTo>
                  <a:pt x="1040416" y="6835090"/>
                </a:lnTo>
                <a:cubicBezTo>
                  <a:pt x="383551" y="5862802"/>
                  <a:pt x="0" y="4690693"/>
                  <a:pt x="0" y="3429000"/>
                </a:cubicBezTo>
                <a:cubicBezTo>
                  <a:pt x="0" y="2167308"/>
                  <a:pt x="383551" y="995199"/>
                  <a:pt x="1040416" y="22911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1463040" y="764275"/>
            <a:ext cx="4228494" cy="53294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0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declare</a:t>
            </a:r>
            <a:r>
              <a:rPr lang="en-US" sz="5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or </a:t>
            </a:r>
            <a:r>
              <a:rPr lang="en-US" sz="50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add fields</a:t>
            </a:r>
            <a:r>
              <a:rPr lang="en-US" sz="5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: 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which are the</a:t>
            </a:r>
            <a:r>
              <a:rPr lang="en-US" sz="50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      </a:t>
            </a:r>
            <a:r>
              <a:rPr lang="en-US" sz="5000" b="1" kern="1200" dirty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attributes</a:t>
            </a:r>
            <a:r>
              <a:rPr lang="en-US" sz="5000" kern="1200" dirty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, </a:t>
            </a:r>
            <a:r>
              <a:rPr lang="en-US" sz="5000" b="1" kern="1200" dirty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properties</a:t>
            </a:r>
            <a:r>
              <a:rPr lang="en-US" sz="5000" kern="1200" dirty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or </a:t>
            </a:r>
            <a:r>
              <a:rPr lang="en-US" sz="5000" b="1" kern="1200" dirty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data members</a:t>
            </a:r>
          </a:p>
        </p:txBody>
      </p:sp>
      <p:sp>
        <p:nvSpPr>
          <p:cNvPr id="76" name="Freeform: Shape 75">
            <a:extLst>
              <a:ext uri="{FF2B5EF4-FFF2-40B4-BE49-F238E27FC236}">
                <a16:creationId xmlns:a16="http://schemas.microsoft.com/office/drawing/2014/main" id="{FC1F7A61-83BA-4E3D-8E8D-4FCFDDE123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703038" y="1992863"/>
            <a:ext cx="1488962" cy="2872274"/>
          </a:xfrm>
          <a:custGeom>
            <a:avLst/>
            <a:gdLst>
              <a:gd name="connsiteX0" fmla="*/ 1436137 w 1488962"/>
              <a:gd name="connsiteY0" fmla="*/ 0 h 2872274"/>
              <a:gd name="connsiteX1" fmla="*/ 1488962 w 1488962"/>
              <a:gd name="connsiteY1" fmla="*/ 2668 h 2872274"/>
              <a:gd name="connsiteX2" fmla="*/ 1488962 w 1488962"/>
              <a:gd name="connsiteY2" fmla="*/ 2869607 h 2872274"/>
              <a:gd name="connsiteX3" fmla="*/ 1436137 w 1488962"/>
              <a:gd name="connsiteY3" fmla="*/ 2872274 h 2872274"/>
              <a:gd name="connsiteX4" fmla="*/ 0 w 1488962"/>
              <a:gd name="connsiteY4" fmla="*/ 1436137 h 2872274"/>
              <a:gd name="connsiteX5" fmla="*/ 1436137 w 1488962"/>
              <a:gd name="connsiteY5" fmla="*/ 0 h 2872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8962" h="2872274">
                <a:moveTo>
                  <a:pt x="1436137" y="0"/>
                </a:moveTo>
                <a:lnTo>
                  <a:pt x="1488962" y="2668"/>
                </a:lnTo>
                <a:lnTo>
                  <a:pt x="1488962" y="2869607"/>
                </a:lnTo>
                <a:lnTo>
                  <a:pt x="1436137" y="2872274"/>
                </a:lnTo>
                <a:cubicBezTo>
                  <a:pt x="642980" y="2872274"/>
                  <a:pt x="0" y="2229294"/>
                  <a:pt x="0" y="1436137"/>
                </a:cubicBezTo>
                <a:cubicBezTo>
                  <a:pt x="0" y="642980"/>
                  <a:pt x="642980" y="0"/>
                  <a:pt x="1436137" y="0"/>
                </a:cubicBezTo>
                <a:close/>
              </a:path>
            </a:pathLst>
          </a:custGeom>
          <a:solidFill>
            <a:schemeClr val="accent6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6537023" y="141552"/>
            <a:ext cx="5006336" cy="132556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Fields</a:t>
            </a:r>
          </a:p>
        </p:txBody>
      </p:sp>
      <p:sp>
        <p:nvSpPr>
          <p:cNvPr id="72" name="Freeform: Shape 71">
            <a:extLst>
              <a:ext uri="{FF2B5EF4-FFF2-40B4-BE49-F238E27FC236}">
                <a16:creationId xmlns:a16="http://schemas.microsoft.com/office/drawing/2014/main" id="{4F74D28C-3268-4E35-8EE1-D92CB4A85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4" name="Freeform: Shape 73">
            <a:extLst>
              <a:ext uri="{FF2B5EF4-FFF2-40B4-BE49-F238E27FC236}">
                <a16:creationId xmlns:a16="http://schemas.microsoft.com/office/drawing/2014/main" id="{58D44E42-C462-4105-BC86-FE75B4E3C4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6388395" y="998402"/>
            <a:ext cx="5006336" cy="5743591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>
              <a:tabLst>
                <a:tab pos="685800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marL="1173163" indent="-498475">
              <a:tabLst>
                <a:tab pos="685800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marL="1562100" indent="-442913">
              <a:tabLst>
                <a:tab pos="685800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685800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685800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85800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85800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85800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85800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85750" indent="-285750">
              <a:lnSpc>
                <a:spcPct val="90000"/>
              </a:lnSpc>
              <a:spcBef>
                <a:spcPts val="550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  <a:latin typeface="+mn-lt"/>
                <a:ea typeface="+mn-ea"/>
              </a:rPr>
              <a:t>Fields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can be </a:t>
            </a:r>
            <a:r>
              <a:rPr lang="en-US" b="1" dirty="0">
                <a:solidFill>
                  <a:schemeClr val="tx1"/>
                </a:solidFill>
                <a:latin typeface="+mn-lt"/>
                <a:ea typeface="+mn-ea"/>
              </a:rPr>
              <a:t>declared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 </a:t>
            </a:r>
            <a:r>
              <a:rPr lang="en-US" b="1" dirty="0">
                <a:solidFill>
                  <a:srgbClr val="FFFF00"/>
                </a:solidFill>
                <a:latin typeface="+mn-lt"/>
                <a:ea typeface="+mn-ea"/>
              </a:rPr>
              <a:t>directly inside class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(as shown here)</a:t>
            </a:r>
            <a:br>
              <a:rPr lang="en-US" dirty="0">
                <a:solidFill>
                  <a:schemeClr val="tx1"/>
                </a:solidFill>
                <a:latin typeface="+mn-lt"/>
                <a:ea typeface="+mn-ea"/>
              </a:rPr>
            </a:br>
            <a:endParaRPr lang="en-US" dirty="0">
              <a:solidFill>
                <a:schemeClr val="tx1"/>
              </a:solidFill>
              <a:latin typeface="+mn-lt"/>
              <a:ea typeface="+mn-ea"/>
            </a:endParaRPr>
          </a:p>
          <a:p>
            <a:pPr indent="-228600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Example:</a:t>
            </a:r>
          </a:p>
          <a:p>
            <a:pPr marL="741363" indent="-228600">
              <a:lnSpc>
                <a:spcPct val="90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  <a:latin typeface="+mn-lt"/>
              <a:ea typeface="+mn-ea"/>
            </a:endParaRPr>
          </a:p>
          <a:p>
            <a:pPr marL="512763">
              <a:lnSpc>
                <a:spcPct val="90000"/>
              </a:lnSpc>
              <a:spcBef>
                <a:spcPts val="525"/>
              </a:spcBef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	class Point:</a:t>
            </a:r>
          </a:p>
          <a:p>
            <a:pPr marL="512763">
              <a:lnSpc>
                <a:spcPct val="90000"/>
              </a:lnSpc>
              <a:spcBef>
                <a:spcPts val="525"/>
              </a:spcBef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	    x = 0</a:t>
            </a:r>
          </a:p>
          <a:p>
            <a:pPr marL="512763">
              <a:lnSpc>
                <a:spcPct val="90000"/>
              </a:lnSpc>
              <a:spcBef>
                <a:spcPts val="525"/>
              </a:spcBef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	    y = 0</a:t>
            </a:r>
          </a:p>
          <a:p>
            <a:pPr marL="512763">
              <a:lnSpc>
                <a:spcPct val="90000"/>
              </a:lnSpc>
              <a:spcBef>
                <a:spcPts val="525"/>
              </a:spcBef>
            </a:pPr>
            <a:endParaRPr lang="en-US" dirty="0">
              <a:solidFill>
                <a:schemeClr val="tx1"/>
              </a:solidFill>
              <a:latin typeface="+mn-lt"/>
              <a:ea typeface="+mn-ea"/>
            </a:endParaRPr>
          </a:p>
          <a:p>
            <a:pPr marL="512763">
              <a:lnSpc>
                <a:spcPct val="90000"/>
              </a:lnSpc>
              <a:spcBef>
                <a:spcPts val="525"/>
              </a:spcBef>
            </a:pPr>
            <a:r>
              <a:rPr lang="en-US" b="1" dirty="0">
                <a:solidFill>
                  <a:schemeClr val="tx1"/>
                </a:solidFill>
                <a:latin typeface="+mn-lt"/>
                <a:ea typeface="+mn-ea"/>
              </a:rPr>
              <a:t>	# main program</a:t>
            </a:r>
          </a:p>
          <a:p>
            <a:pPr marL="512763">
              <a:lnSpc>
                <a:spcPct val="90000"/>
              </a:lnSpc>
              <a:spcBef>
                <a:spcPts val="525"/>
              </a:spcBef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	p1 = Point()</a:t>
            </a:r>
          </a:p>
          <a:p>
            <a:pPr marL="512763">
              <a:lnSpc>
                <a:spcPct val="90000"/>
              </a:lnSpc>
              <a:spcBef>
                <a:spcPts val="525"/>
              </a:spcBef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	p1.x = 2</a:t>
            </a:r>
          </a:p>
          <a:p>
            <a:pPr marL="512763">
              <a:lnSpc>
                <a:spcPct val="90000"/>
              </a:lnSpc>
              <a:spcBef>
                <a:spcPts val="525"/>
              </a:spcBef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	p1.y = -5</a:t>
            </a:r>
          </a:p>
          <a:p>
            <a:pPr marL="285750" indent="-285750">
              <a:lnSpc>
                <a:spcPct val="90000"/>
              </a:lnSpc>
              <a:spcBef>
                <a:spcPts val="550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  <a:latin typeface="+mn-lt"/>
                <a:ea typeface="+mn-ea"/>
              </a:rPr>
              <a:t>Or fields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can be </a:t>
            </a:r>
            <a:r>
              <a:rPr lang="en-US" b="1" dirty="0">
                <a:solidFill>
                  <a:schemeClr val="tx1"/>
                </a:solidFill>
                <a:latin typeface="+mn-lt"/>
                <a:ea typeface="+mn-ea"/>
              </a:rPr>
              <a:t>declared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 </a:t>
            </a:r>
            <a:r>
              <a:rPr lang="en-US" b="1" dirty="0">
                <a:solidFill>
                  <a:schemeClr val="tx1"/>
                </a:solidFill>
                <a:latin typeface="+mn-lt"/>
                <a:ea typeface="+mn-ea"/>
              </a:rPr>
              <a:t>in </a:t>
            </a:r>
            <a:r>
              <a:rPr lang="en-US" b="1" dirty="0">
                <a:solidFill>
                  <a:srgbClr val="FFFF00"/>
                </a:solidFill>
                <a:latin typeface="+mn-lt"/>
                <a:ea typeface="+mn-ea"/>
              </a:rPr>
              <a:t>constructors</a:t>
            </a:r>
            <a:r>
              <a:rPr lang="en-US" b="1" dirty="0">
                <a:solidFill>
                  <a:schemeClr val="tx1"/>
                </a:solidFill>
                <a:latin typeface="+mn-lt"/>
                <a:ea typeface="+mn-ea"/>
              </a:rPr>
              <a:t>  (more common)</a:t>
            </a:r>
          </a:p>
          <a:p>
            <a:pPr marL="914400" indent="-228600">
              <a:lnSpc>
                <a:spcPct val="90000"/>
              </a:lnSpc>
              <a:spcBef>
                <a:spcPts val="475"/>
              </a:spcBef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  <a:latin typeface="+mn-lt"/>
              <a:ea typeface="+mn-ea"/>
            </a:endParaRPr>
          </a:p>
        </p:txBody>
      </p:sp>
      <p:graphicFrame>
        <p:nvGraphicFramePr>
          <p:cNvPr id="10243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8055260"/>
              </p:ext>
            </p:extLst>
          </p:nvPr>
        </p:nvGraphicFramePr>
        <p:xfrm>
          <a:off x="364241" y="1087391"/>
          <a:ext cx="4105276" cy="3217427"/>
        </p:xfrm>
        <a:graphic>
          <a:graphicData uri="http://schemas.openxmlformats.org/drawingml/2006/table">
            <a:tbl>
              <a:tblPr firstRow="1" bandRow="1"/>
              <a:tblGrid>
                <a:gridCol w="1012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923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15974">
                <a:tc gridSpan="2">
                  <a:txBody>
                    <a:bodyPr/>
                    <a:lstStyle>
                      <a:lvl1pPr algn="l" rtl="0">
                        <a:lnSpc>
                          <a:spcPct val="101000"/>
                        </a:lnSpc>
                        <a:spcAft>
                          <a:spcPts val="1425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 sz="200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1pPr>
                      <a:lvl2pPr algn="l" rtl="0">
                        <a:lnSpc>
                          <a:spcPct val="101000"/>
                        </a:lnSpc>
                        <a:spcAft>
                          <a:spcPts val="1138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2pPr>
                      <a:lvl3pPr algn="l" rtl="0">
                        <a:lnSpc>
                          <a:spcPct val="101000"/>
                        </a:lnSpc>
                        <a:spcAft>
                          <a:spcPts val="850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3pPr>
                      <a:lvl4pPr algn="l" rtl="0">
                        <a:lnSpc>
                          <a:spcPct val="101000"/>
                        </a:lnSpc>
                        <a:spcAft>
                          <a:spcPts val="575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4pPr>
                      <a:lvl5pPr algn="l" rtl="0">
                        <a:lnSpc>
                          <a:spcPct val="101000"/>
                        </a:lnSpc>
                        <a:spcAft>
                          <a:spcPts val="288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106363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3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Microsoft YaHei" panose="020B0503020204020204" pitchFamily="34" charset="-122"/>
                        </a:rPr>
                        <a:t>point_class.py</a:t>
                      </a:r>
                    </a:p>
                  </a:txBody>
                  <a:tcPr marL="73246" marR="73246" marT="73246" marB="73246" horzOverflow="overflow">
                    <a:lnL w="7632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32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32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01453">
                <a:tc>
                  <a:txBody>
                    <a:bodyPr/>
                    <a:lstStyle>
                      <a:lvl1pPr algn="l" rtl="0">
                        <a:lnSpc>
                          <a:spcPct val="101000"/>
                        </a:lnSpc>
                        <a:spcAft>
                          <a:spcPts val="1425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 sz="200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1pPr>
                      <a:lvl2pPr algn="l" rtl="0">
                        <a:lnSpc>
                          <a:spcPct val="101000"/>
                        </a:lnSpc>
                        <a:spcAft>
                          <a:spcPts val="1138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2pPr>
                      <a:lvl3pPr algn="l" rtl="0">
                        <a:lnSpc>
                          <a:spcPct val="101000"/>
                        </a:lnSpc>
                        <a:spcAft>
                          <a:spcPts val="850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3pPr>
                      <a:lvl4pPr algn="l" rtl="0">
                        <a:lnSpc>
                          <a:spcPct val="101000"/>
                        </a:lnSpc>
                        <a:spcAft>
                          <a:spcPts val="575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4pPr>
                      <a:lvl5pPr algn="l" rtl="0">
                        <a:lnSpc>
                          <a:spcPct val="101000"/>
                        </a:lnSpc>
                        <a:spcAft>
                          <a:spcPts val="288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106363" marR="0" lvl="0" indent="0" algn="r" defTabSz="449263" rtl="0" eaLnBrk="1" fontAlgn="base" latinLnBrk="0" hangingPunct="1">
                        <a:lnSpc>
                          <a:spcPct val="54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1</a:t>
                      </a:r>
                    </a:p>
                    <a:p>
                      <a:pPr marL="106363" marR="0" lvl="0" indent="0" algn="r" defTabSz="449263" rtl="0" eaLnBrk="1" fontAlgn="base" latinLnBrk="0" hangingPunct="1">
                        <a:lnSpc>
                          <a:spcPct val="54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2</a:t>
                      </a:r>
                    </a:p>
                    <a:p>
                      <a:pPr marL="106363" marR="0" lvl="0" indent="0" algn="r" defTabSz="449263" rtl="0" eaLnBrk="1" fontAlgn="base" latinLnBrk="0" hangingPunct="1">
                        <a:lnSpc>
                          <a:spcPct val="54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3</a:t>
                      </a:r>
                    </a:p>
                  </a:txBody>
                  <a:tcPr marL="73246" marR="146492" marT="711950" marB="366867" horzOverflow="overflow">
                    <a:lnL w="7632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7632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32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784A3"/>
                    </a:solidFill>
                  </a:tcPr>
                </a:tc>
                <a:tc>
                  <a:txBody>
                    <a:bodyPr/>
                    <a:lstStyle>
                      <a:lvl1pPr algn="l" rtl="0">
                        <a:lnSpc>
                          <a:spcPct val="101000"/>
                        </a:lnSpc>
                        <a:spcAft>
                          <a:spcPts val="1425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 sz="200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1pPr>
                      <a:lvl2pPr algn="l" rtl="0">
                        <a:lnSpc>
                          <a:spcPct val="101000"/>
                        </a:lnSpc>
                        <a:spcAft>
                          <a:spcPts val="1138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2pPr>
                      <a:lvl3pPr algn="l" rtl="0">
                        <a:lnSpc>
                          <a:spcPct val="101000"/>
                        </a:lnSpc>
                        <a:spcAft>
                          <a:spcPts val="850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3pPr>
                      <a:lvl4pPr algn="l" rtl="0">
                        <a:lnSpc>
                          <a:spcPct val="101000"/>
                        </a:lnSpc>
                        <a:spcAft>
                          <a:spcPts val="575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4pPr>
                      <a:lvl5pPr algn="l" rtl="0">
                        <a:lnSpc>
                          <a:spcPct val="101000"/>
                        </a:lnSpc>
                        <a:spcAft>
                          <a:spcPts val="288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106363" marR="0" lvl="0" indent="0" algn="l" defTabSz="449263" rtl="0" eaLnBrk="1" fontAlgn="base" latinLnBrk="0" hangingPunct="1">
                        <a:lnSpc>
                          <a:spcPct val="54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class 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Point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:</a:t>
                      </a:r>
                    </a:p>
                    <a:p>
                      <a:pPr marL="106363" marR="0" lvl="0" indent="0" algn="l" defTabSz="449263" rtl="0" eaLnBrk="1" fontAlgn="base" latinLnBrk="0" hangingPunct="1">
                        <a:lnSpc>
                          <a:spcPct val="54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    x = 0</a:t>
                      </a:r>
                    </a:p>
                    <a:p>
                      <a:pPr marL="106363" marR="0" lvl="0" indent="0" algn="l" defTabSz="449263" rtl="0" eaLnBrk="1" fontAlgn="base" latinLnBrk="0" hangingPunct="1">
                        <a:lnSpc>
                          <a:spcPct val="54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    y = 0</a:t>
                      </a:r>
                    </a:p>
                  </a:txBody>
                  <a:tcPr marL="73246" marR="293621" marT="711950" marB="366867" horzOverflow="overflow">
                    <a:lnL>
                      <a:noFill/>
                    </a:lnL>
                    <a:lnR w="7632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32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32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2286000" y="-152400"/>
            <a:ext cx="5410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rtl="0" hangingPunct="1">
              <a:lnSpc>
                <a:spcPct val="100000"/>
              </a:lnSpc>
            </a:pPr>
            <a:r>
              <a:rPr lang="en-US" sz="4400" b="1" dirty="0">
                <a:solidFill>
                  <a:schemeClr val="bg1"/>
                </a:solidFill>
                <a:latin typeface="Tahoma" panose="020B0604030504040204" pitchFamily="34" charset="0"/>
              </a:rPr>
              <a:t>Using a Class</a:t>
            </a: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1524000" y="1109664"/>
            <a:ext cx="6400800" cy="1557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685800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marL="342900" indent="-342900">
              <a:tabLst>
                <a:tab pos="685800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685800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685800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685800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85800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85800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85800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85800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342900" indent="-339725">
              <a:spcBef>
                <a:spcPts val="600"/>
              </a:spcBef>
            </a:pPr>
            <a:r>
              <a:rPr lang="en-US" sz="2400" dirty="0">
                <a:latin typeface="Courier New" panose="02070309020205020404" pitchFamily="49" charset="0"/>
              </a:rPr>
              <a:t>   </a:t>
            </a:r>
            <a:r>
              <a:rPr lang="en-US" sz="2400" b="1" dirty="0">
                <a:solidFill>
                  <a:srgbClr val="0000FF"/>
                </a:solidFill>
                <a:latin typeface="Courier New" panose="02070309020205020404" pitchFamily="49" charset="0"/>
              </a:rPr>
              <a:t>import</a:t>
            </a:r>
            <a:r>
              <a:rPr lang="en-US" sz="2400" dirty="0">
                <a:solidFill>
                  <a:srgbClr val="0000FF"/>
                </a:solidFill>
                <a:latin typeface="Courier New" panose="02070309020205020404" pitchFamily="49" charset="0"/>
              </a:rPr>
              <a:t> </a:t>
            </a:r>
            <a:r>
              <a:rPr lang="en-US" sz="2400" b="1" dirty="0" err="1">
                <a:latin typeface="Courier New" panose="02070309020205020404" pitchFamily="49" charset="0"/>
              </a:rPr>
              <a:t>point_class</a:t>
            </a:r>
            <a:endParaRPr lang="en-US" sz="2400" b="1" dirty="0">
              <a:latin typeface="Tahoma" panose="020B0604030504040204" pitchFamily="34" charset="0"/>
            </a:endParaRPr>
          </a:p>
          <a:p>
            <a:pPr marL="342900" indent="-339725">
              <a:spcBef>
                <a:spcPts val="600"/>
              </a:spcBef>
            </a:pPr>
            <a:r>
              <a:rPr lang="en-US" sz="2400" b="1" dirty="0">
                <a:latin typeface="Tahoma" panose="020B0604030504040204" pitchFamily="34" charset="0"/>
              </a:rPr>
              <a:t>  or </a:t>
            </a:r>
            <a:r>
              <a:rPr lang="en-US" sz="2400" b="1" dirty="0">
                <a:latin typeface="Courier New" panose="02070309020205020404" pitchFamily="49" charset="0"/>
              </a:rPr>
              <a:t>from </a:t>
            </a:r>
            <a:r>
              <a:rPr lang="en-US" sz="2400" b="1" dirty="0" err="1">
                <a:latin typeface="Courier New" panose="02070309020205020404" pitchFamily="49" charset="0"/>
              </a:rPr>
              <a:t>point_class</a:t>
            </a:r>
            <a:r>
              <a:rPr lang="ar-JO" sz="2400" b="1" dirty="0">
                <a:latin typeface="Courier New" panose="02070309020205020404" pitchFamily="49" charset="0"/>
              </a:rPr>
              <a:t> </a:t>
            </a:r>
            <a:r>
              <a:rPr lang="en-US" sz="2400" b="1" dirty="0">
                <a:solidFill>
                  <a:srgbClr val="0000FF"/>
                </a:solidFill>
                <a:latin typeface="Courier New" panose="02070309020205020404" pitchFamily="49" charset="0"/>
              </a:rPr>
              <a:t>import</a:t>
            </a:r>
            <a:r>
              <a:rPr lang="en-US" sz="2400" b="1" dirty="0">
                <a:latin typeface="Courier New" panose="02070309020205020404" pitchFamily="49" charset="0"/>
              </a:rPr>
              <a:t> *</a:t>
            </a:r>
          </a:p>
          <a:p>
            <a:pPr marL="741363" indent="-282575">
              <a:spcBef>
                <a:spcPts val="200"/>
              </a:spcBef>
            </a:pPr>
            <a:endParaRPr lang="en-US" sz="800" b="1" dirty="0">
              <a:latin typeface="Tahoma" panose="020B0604030504040204" pitchFamily="34" charset="0"/>
            </a:endParaRPr>
          </a:p>
          <a:p>
            <a:pPr lvl="1">
              <a:spcBef>
                <a:spcPts val="550"/>
              </a:spcBef>
              <a:buFont typeface="Tahoma" panose="020B0604030504040204" pitchFamily="34" charset="0"/>
              <a:buChar char="–"/>
            </a:pPr>
            <a:r>
              <a:rPr lang="en-US" sz="2000" dirty="0">
                <a:latin typeface="Tahoma" panose="020B0604030504040204" pitchFamily="34" charset="0"/>
              </a:rPr>
              <a:t>client programs must import the classes they use</a:t>
            </a:r>
          </a:p>
        </p:txBody>
      </p:sp>
      <p:graphicFrame>
        <p:nvGraphicFramePr>
          <p:cNvPr id="11267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7365928"/>
              </p:ext>
            </p:extLst>
          </p:nvPr>
        </p:nvGraphicFramePr>
        <p:xfrm>
          <a:off x="1760538" y="2667001"/>
          <a:ext cx="5377380" cy="3737891"/>
        </p:xfrm>
        <a:graphic>
          <a:graphicData uri="http://schemas.openxmlformats.org/drawingml/2006/table">
            <a:tbl>
              <a:tblPr/>
              <a:tblGrid>
                <a:gridCol w="5991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782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1616">
                <a:tc gridSpan="2">
                  <a:txBody>
                    <a:bodyPr/>
                    <a:lstStyle>
                      <a:lvl1pPr algn="l" rtl="0">
                        <a:lnSpc>
                          <a:spcPct val="101000"/>
                        </a:lnSpc>
                        <a:spcAft>
                          <a:spcPts val="1425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 sz="200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1pPr>
                      <a:lvl2pPr algn="l" rtl="0">
                        <a:lnSpc>
                          <a:spcPct val="101000"/>
                        </a:lnSpc>
                        <a:spcAft>
                          <a:spcPts val="1138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2pPr>
                      <a:lvl3pPr algn="l" rtl="0">
                        <a:lnSpc>
                          <a:spcPct val="101000"/>
                        </a:lnSpc>
                        <a:spcAft>
                          <a:spcPts val="850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3pPr>
                      <a:lvl4pPr algn="l" rtl="0">
                        <a:lnSpc>
                          <a:spcPct val="101000"/>
                        </a:lnSpc>
                        <a:spcAft>
                          <a:spcPts val="575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4pPr>
                      <a:lvl5pPr algn="l" rtl="0">
                        <a:lnSpc>
                          <a:spcPct val="101000"/>
                        </a:lnSpc>
                        <a:spcAft>
                          <a:spcPts val="288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106363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Microsoft YaHei" panose="020B0503020204020204" pitchFamily="34" charset="-122"/>
                        </a:rPr>
                        <a:t>point_main.py</a:t>
                      </a:r>
                    </a:p>
                  </a:txBody>
                  <a:tcPr marL="41400" marR="41400" marT="41400" marB="41400" horzOverflow="overflow">
                    <a:lnL w="7632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32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32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76199">
                <a:tc>
                  <a:txBody>
                    <a:bodyPr/>
                    <a:lstStyle>
                      <a:lvl1pPr algn="l" rtl="0">
                        <a:lnSpc>
                          <a:spcPct val="101000"/>
                        </a:lnSpc>
                        <a:spcAft>
                          <a:spcPts val="1425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 sz="200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1pPr>
                      <a:lvl2pPr algn="l" rtl="0">
                        <a:lnSpc>
                          <a:spcPct val="101000"/>
                        </a:lnSpc>
                        <a:spcAft>
                          <a:spcPts val="1138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2pPr>
                      <a:lvl3pPr algn="l" rtl="0">
                        <a:lnSpc>
                          <a:spcPct val="101000"/>
                        </a:lnSpc>
                        <a:spcAft>
                          <a:spcPts val="850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3pPr>
                      <a:lvl4pPr algn="l" rtl="0">
                        <a:lnSpc>
                          <a:spcPct val="101000"/>
                        </a:lnSpc>
                        <a:spcAft>
                          <a:spcPts val="575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4pPr>
                      <a:lvl5pPr algn="l" rtl="0">
                        <a:lnSpc>
                          <a:spcPct val="101000"/>
                        </a:lnSpc>
                        <a:spcAft>
                          <a:spcPts val="288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106363" marR="0" lvl="0" indent="0" algn="r" defTabSz="449263" rtl="0" eaLnBrk="1" fontAlgn="base" latinLnBrk="0" hangingPunct="1">
                        <a:lnSpc>
                          <a:spcPct val="62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1</a:t>
                      </a:r>
                    </a:p>
                    <a:p>
                      <a:pPr marL="106363" marR="0" lvl="0" indent="0" algn="r" defTabSz="449263" rtl="0" eaLnBrk="1" fontAlgn="base" latinLnBrk="0" hangingPunct="1">
                        <a:lnSpc>
                          <a:spcPct val="62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2</a:t>
                      </a:r>
                    </a:p>
                    <a:p>
                      <a:pPr marL="106363" marR="0" lvl="0" indent="0" algn="r" defTabSz="449263" rtl="0" eaLnBrk="1" fontAlgn="base" latinLnBrk="0" hangingPunct="1">
                        <a:lnSpc>
                          <a:spcPct val="62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3</a:t>
                      </a:r>
                    </a:p>
                    <a:p>
                      <a:pPr marL="106363" marR="0" lvl="0" indent="0" algn="r" defTabSz="449263" rtl="0" eaLnBrk="1" fontAlgn="base" latinLnBrk="0" hangingPunct="1">
                        <a:lnSpc>
                          <a:spcPct val="62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4</a:t>
                      </a:r>
                    </a:p>
                    <a:p>
                      <a:pPr marL="106363" marR="0" lvl="0" indent="0" algn="r" defTabSz="449263" rtl="0" eaLnBrk="1" fontAlgn="base" latinLnBrk="0" hangingPunct="1">
                        <a:lnSpc>
                          <a:spcPct val="62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5</a:t>
                      </a:r>
                    </a:p>
                    <a:p>
                      <a:pPr marL="106363" marR="0" lvl="0" indent="0" algn="r" defTabSz="449263" rtl="0" eaLnBrk="1" fontAlgn="base" latinLnBrk="0" hangingPunct="1">
                        <a:lnSpc>
                          <a:spcPct val="62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6</a:t>
                      </a:r>
                    </a:p>
                    <a:p>
                      <a:pPr marL="106363" marR="0" lvl="0" indent="0" algn="r" defTabSz="449263" rtl="0" eaLnBrk="1" fontAlgn="base" latinLnBrk="0" hangingPunct="1">
                        <a:lnSpc>
                          <a:spcPct val="62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7</a:t>
                      </a:r>
                    </a:p>
                    <a:p>
                      <a:pPr marL="106363" marR="0" lvl="0" indent="0" algn="r" defTabSz="449263" rtl="0" eaLnBrk="1" fontAlgn="base" latinLnBrk="0" hangingPunct="1">
                        <a:lnSpc>
                          <a:spcPct val="62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8</a:t>
                      </a:r>
                    </a:p>
                    <a:p>
                      <a:pPr marL="106363" marR="0" lvl="0" indent="0" algn="r" defTabSz="449263" rtl="0" eaLnBrk="1" fontAlgn="base" latinLnBrk="0" hangingPunct="1">
                        <a:lnSpc>
                          <a:spcPct val="62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9</a:t>
                      </a:r>
                    </a:p>
                    <a:p>
                      <a:pPr marL="106363" marR="0" lvl="0" indent="0" algn="r" defTabSz="449263" rtl="0" eaLnBrk="1" fontAlgn="base" latinLnBrk="0" hangingPunct="1">
                        <a:lnSpc>
                          <a:spcPct val="62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10</a:t>
                      </a:r>
                    </a:p>
                    <a:p>
                      <a:pPr marL="106363" marR="0" lvl="0" indent="0" algn="r" defTabSz="449263" rtl="0" eaLnBrk="1" fontAlgn="base" latinLnBrk="0" hangingPunct="1">
                        <a:lnSpc>
                          <a:spcPct val="62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11</a:t>
                      </a:r>
                    </a:p>
                    <a:p>
                      <a:pPr marL="106363" marR="0" lvl="0" indent="0" algn="r" defTabSz="449263" rtl="0" eaLnBrk="1" fontAlgn="base" latinLnBrk="0" hangingPunct="1">
                        <a:lnSpc>
                          <a:spcPct val="62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12</a:t>
                      </a:r>
                    </a:p>
                  </a:txBody>
                  <a:tcPr marL="41400" marR="82800" marT="363744" marB="207360" horzOverflow="overflow">
                    <a:lnL w="7632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7632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32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784A3"/>
                    </a:solidFill>
                  </a:tcPr>
                </a:tc>
                <a:tc>
                  <a:txBody>
                    <a:bodyPr/>
                    <a:lstStyle>
                      <a:lvl1pPr algn="l" rtl="0">
                        <a:lnSpc>
                          <a:spcPct val="101000"/>
                        </a:lnSpc>
                        <a:spcAft>
                          <a:spcPts val="1425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 sz="200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1pPr>
                      <a:lvl2pPr algn="l" rtl="0">
                        <a:lnSpc>
                          <a:spcPct val="101000"/>
                        </a:lnSpc>
                        <a:spcAft>
                          <a:spcPts val="1138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2pPr>
                      <a:lvl3pPr algn="l" rtl="0">
                        <a:lnSpc>
                          <a:spcPct val="101000"/>
                        </a:lnSpc>
                        <a:spcAft>
                          <a:spcPts val="850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3pPr>
                      <a:lvl4pPr algn="l" rtl="0">
                        <a:lnSpc>
                          <a:spcPct val="101000"/>
                        </a:lnSpc>
                        <a:spcAft>
                          <a:spcPts val="575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4pPr>
                      <a:lvl5pPr algn="l" rtl="0">
                        <a:lnSpc>
                          <a:spcPct val="101000"/>
                        </a:lnSpc>
                        <a:spcAft>
                          <a:spcPts val="288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106363" marR="0" lvl="0" indent="0" algn="l" defTabSz="449263" rtl="0" eaLnBrk="1" fontAlgn="base" latinLnBrk="0" hangingPunct="1">
                        <a:lnSpc>
                          <a:spcPct val="62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from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point_class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 import * </a:t>
                      </a:r>
                    </a:p>
                    <a:p>
                      <a:pPr marL="106363" marR="0" lvl="0" indent="0" algn="l" defTabSz="449263" rtl="0" eaLnBrk="1" fontAlgn="base" latinLnBrk="0" hangingPunct="1">
                        <a:lnSpc>
                          <a:spcPct val="62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# import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point_class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 </a:t>
                      </a:r>
                    </a:p>
                    <a:p>
                      <a:pPr marL="106363" marR="0" lvl="0" indent="0" algn="l" defTabSz="449263" rtl="0" eaLnBrk="1" fontAlgn="base" latinLnBrk="0" hangingPunct="1">
                        <a:lnSpc>
                          <a:spcPct val="62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Microsoft YaHei" panose="020B0503020204020204" pitchFamily="34" charset="-122"/>
                      </a:endParaRPr>
                    </a:p>
                    <a:p>
                      <a:pPr marL="106363" marR="0" lvl="0" indent="0" algn="l" defTabSz="449263" rtl="0" eaLnBrk="1" fontAlgn="base" latinLnBrk="0" hangingPunct="1">
                        <a:lnSpc>
                          <a:spcPct val="62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# main</a:t>
                      </a:r>
                    </a:p>
                    <a:p>
                      <a:pPr marL="106363" marR="0" lvl="0" indent="0" algn="l" defTabSz="449263" rtl="0" eaLnBrk="1" fontAlgn="base" latinLnBrk="0" hangingPunct="1">
                        <a:lnSpc>
                          <a:spcPct val="62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p1 = Point()</a:t>
                      </a:r>
                    </a:p>
                    <a:p>
                      <a:pPr marL="106363" marR="0" lvl="0" indent="0" algn="l" defTabSz="449263" rtl="0" eaLnBrk="1" fontAlgn="base" latinLnBrk="0" hangingPunct="1">
                        <a:lnSpc>
                          <a:spcPct val="62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p1.x = 7</a:t>
                      </a:r>
                    </a:p>
                    <a:p>
                      <a:pPr marL="106363" marR="0" lvl="0" indent="0" algn="l" defTabSz="449263" rtl="0" eaLnBrk="1" fontAlgn="base" latinLnBrk="0" hangingPunct="1">
                        <a:lnSpc>
                          <a:spcPct val="62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p1.y = -3</a:t>
                      </a:r>
                    </a:p>
                    <a:p>
                      <a:pPr marL="106363" marR="0" lvl="0" indent="0" algn="l" defTabSz="449263" rtl="0" eaLnBrk="1" fontAlgn="base" latinLnBrk="0" hangingPunct="1">
                        <a:lnSpc>
                          <a:spcPct val="62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...</a:t>
                      </a:r>
                    </a:p>
                    <a:p>
                      <a:pPr marL="106363" marR="0" lvl="0" indent="0" algn="l" defTabSz="449263" rtl="0" eaLnBrk="1" fontAlgn="base" latinLnBrk="0" hangingPunct="1">
                        <a:lnSpc>
                          <a:spcPct val="6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print(p1.x)</a:t>
                      </a:r>
                    </a:p>
                    <a:p>
                      <a:pPr marL="106363" marR="0" lvl="0" indent="0" algn="l" defTabSz="449263" rtl="0" eaLnBrk="1" fontAlgn="base" latinLnBrk="0" hangingPunct="1">
                        <a:lnSpc>
                          <a:spcPct val="6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p2 = Point()</a:t>
                      </a:r>
                    </a:p>
                    <a:p>
                      <a:pPr marL="106363" marR="0" lvl="0" indent="0" algn="l" defTabSz="449263" rtl="0" eaLnBrk="1" fontAlgn="base" latinLnBrk="0" hangingPunct="1">
                        <a:lnSpc>
                          <a:spcPct val="6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print(p2.y)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#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Wingdings" panose="05000000000000000000" pitchFamily="2" charset="2"/>
                          <a:ea typeface="Microsoft YaHei" panose="020B0503020204020204" pitchFamily="34" charset="-122"/>
                        </a:rPr>
                        <a:t>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 0</a:t>
                      </a:r>
                    </a:p>
                    <a:p>
                      <a:pPr marL="106363" marR="0" lvl="0" indent="0" algn="l" defTabSz="449263" rtl="0" eaLnBrk="1" fontAlgn="base" latinLnBrk="0" hangingPunct="1">
                        <a:lnSpc>
                          <a:spcPct val="6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print(p1.y)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#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Wingdings" panose="05000000000000000000" pitchFamily="2" charset="2"/>
                          <a:ea typeface="Microsoft YaHei" panose="020B0503020204020204" pitchFamily="34" charset="-122"/>
                        </a:rPr>
                        <a:t>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 -3</a:t>
                      </a:r>
                    </a:p>
                    <a:p>
                      <a:pPr marL="106363" marR="0" lvl="0" indent="0" algn="l" defTabSz="449263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Microsoft YaHei" panose="020B0503020204020204" pitchFamily="34" charset="-122"/>
                      </a:endParaRPr>
                    </a:p>
                  </a:txBody>
                  <a:tcPr marL="41400" marR="165960" marT="363744" marB="207360" horzOverflow="overflow">
                    <a:lnL>
                      <a:noFill/>
                    </a:lnL>
                    <a:lnR w="7632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32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32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1280" name="Group 16"/>
          <p:cNvGraphicFramePr>
            <a:graphicFrameLocks noGrp="1"/>
          </p:cNvGraphicFramePr>
          <p:nvPr/>
        </p:nvGraphicFramePr>
        <p:xfrm>
          <a:off x="7924800" y="1676401"/>
          <a:ext cx="2719388" cy="1601639"/>
        </p:xfrm>
        <a:graphic>
          <a:graphicData uri="http://schemas.openxmlformats.org/drawingml/2006/table">
            <a:tbl>
              <a:tblPr/>
              <a:tblGrid>
                <a:gridCol w="5064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2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8938">
                <a:tc gridSpan="2">
                  <a:txBody>
                    <a:bodyPr/>
                    <a:lstStyle>
                      <a:lvl1pPr algn="l" rtl="0">
                        <a:lnSpc>
                          <a:spcPct val="101000"/>
                        </a:lnSpc>
                        <a:spcAft>
                          <a:spcPts val="1425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 sz="200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1pPr>
                      <a:lvl2pPr algn="l" rtl="0">
                        <a:lnSpc>
                          <a:spcPct val="101000"/>
                        </a:lnSpc>
                        <a:spcAft>
                          <a:spcPts val="1138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2pPr>
                      <a:lvl3pPr algn="l" rtl="0">
                        <a:lnSpc>
                          <a:spcPct val="101000"/>
                        </a:lnSpc>
                        <a:spcAft>
                          <a:spcPts val="850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3pPr>
                      <a:lvl4pPr algn="l" rtl="0">
                        <a:lnSpc>
                          <a:spcPct val="101000"/>
                        </a:lnSpc>
                        <a:spcAft>
                          <a:spcPts val="575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4pPr>
                      <a:lvl5pPr algn="l" rtl="0">
                        <a:lnSpc>
                          <a:spcPct val="101000"/>
                        </a:lnSpc>
                        <a:spcAft>
                          <a:spcPts val="288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106363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Microsoft YaHei" panose="020B0503020204020204" pitchFamily="34" charset="-122"/>
                        </a:rPr>
                        <a:t>point_class.py</a:t>
                      </a:r>
                    </a:p>
                  </a:txBody>
                  <a:tcPr marL="41400" marR="41400" marT="41400" marB="41400" horzOverflow="overflow">
                    <a:lnL w="115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32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90625">
                <a:tc>
                  <a:txBody>
                    <a:bodyPr/>
                    <a:lstStyle>
                      <a:lvl1pPr algn="l" rtl="0">
                        <a:lnSpc>
                          <a:spcPct val="101000"/>
                        </a:lnSpc>
                        <a:spcAft>
                          <a:spcPts val="1425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 sz="200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1pPr>
                      <a:lvl2pPr algn="l" rtl="0">
                        <a:lnSpc>
                          <a:spcPct val="101000"/>
                        </a:lnSpc>
                        <a:spcAft>
                          <a:spcPts val="1138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2pPr>
                      <a:lvl3pPr algn="l" rtl="0">
                        <a:lnSpc>
                          <a:spcPct val="101000"/>
                        </a:lnSpc>
                        <a:spcAft>
                          <a:spcPts val="850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3pPr>
                      <a:lvl4pPr algn="l" rtl="0">
                        <a:lnSpc>
                          <a:spcPct val="101000"/>
                        </a:lnSpc>
                        <a:spcAft>
                          <a:spcPts val="575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4pPr>
                      <a:lvl5pPr algn="l" rtl="0">
                        <a:lnSpc>
                          <a:spcPct val="101000"/>
                        </a:lnSpc>
                        <a:spcAft>
                          <a:spcPts val="288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106363" marR="0" lvl="0" indent="0" algn="r" defTabSz="449263" rtl="0" eaLnBrk="1" fontAlgn="base" latinLnBrk="0" hangingPunct="1">
                        <a:lnSpc>
                          <a:spcPct val="54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1</a:t>
                      </a:r>
                    </a:p>
                    <a:p>
                      <a:pPr marL="106363" marR="0" lvl="0" indent="0" algn="r" defTabSz="449263" rtl="0" eaLnBrk="1" fontAlgn="base" latinLnBrk="0" hangingPunct="1">
                        <a:lnSpc>
                          <a:spcPct val="54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2</a:t>
                      </a:r>
                    </a:p>
                    <a:p>
                      <a:pPr marL="106363" marR="0" lvl="0" indent="0" algn="r" defTabSz="449263" rtl="0" eaLnBrk="1" fontAlgn="base" latinLnBrk="0" hangingPunct="1">
                        <a:lnSpc>
                          <a:spcPct val="54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3</a:t>
                      </a:r>
                    </a:p>
                  </a:txBody>
                  <a:tcPr marL="41400" marR="82800" marT="402408" marB="207360" horzOverflow="overflow">
                    <a:lnL w="115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7632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784A3"/>
                    </a:solidFill>
                  </a:tcPr>
                </a:tc>
                <a:tc>
                  <a:txBody>
                    <a:bodyPr/>
                    <a:lstStyle>
                      <a:lvl1pPr algn="l" rtl="0">
                        <a:lnSpc>
                          <a:spcPct val="101000"/>
                        </a:lnSpc>
                        <a:spcAft>
                          <a:spcPts val="1425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 sz="200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1pPr>
                      <a:lvl2pPr algn="l" rtl="0">
                        <a:lnSpc>
                          <a:spcPct val="101000"/>
                        </a:lnSpc>
                        <a:spcAft>
                          <a:spcPts val="1138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2pPr>
                      <a:lvl3pPr algn="l" rtl="0">
                        <a:lnSpc>
                          <a:spcPct val="101000"/>
                        </a:lnSpc>
                        <a:spcAft>
                          <a:spcPts val="850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3pPr>
                      <a:lvl4pPr algn="l" rtl="0">
                        <a:lnSpc>
                          <a:spcPct val="101000"/>
                        </a:lnSpc>
                        <a:spcAft>
                          <a:spcPts val="575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4pPr>
                      <a:lvl5pPr algn="l" rtl="0">
                        <a:lnSpc>
                          <a:spcPct val="101000"/>
                        </a:lnSpc>
                        <a:spcAft>
                          <a:spcPts val="288"/>
                        </a:spcAft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fontAlgn="base" hangingPunct="0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  <a:defRPr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106363" marR="0" lvl="0" indent="0" algn="l" defTabSz="449263" rtl="0" eaLnBrk="1" fontAlgn="base" latinLnBrk="0" hangingPunct="1">
                        <a:lnSpc>
                          <a:spcPct val="54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class Point:</a:t>
                      </a:r>
                    </a:p>
                    <a:p>
                      <a:pPr marL="106363" marR="0" lvl="0" indent="0" algn="l" defTabSz="449263" rtl="0" eaLnBrk="1" fontAlgn="base" latinLnBrk="0" hangingPunct="1">
                        <a:lnSpc>
                          <a:spcPct val="54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    x = 0</a:t>
                      </a:r>
                    </a:p>
                    <a:p>
                      <a:pPr marL="106363" marR="0" lvl="0" indent="0" algn="l" defTabSz="449263" rtl="0" eaLnBrk="1" fontAlgn="base" latinLnBrk="0" hangingPunct="1">
                        <a:lnSpc>
                          <a:spcPct val="54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211138" algn="l"/>
                          <a:tab pos="1125538" algn="l"/>
                          <a:tab pos="2039938" algn="l"/>
                          <a:tab pos="2954338" algn="l"/>
                          <a:tab pos="3868738" algn="l"/>
                          <a:tab pos="4783138" algn="l"/>
                          <a:tab pos="5697538" algn="l"/>
                          <a:tab pos="6611938" algn="l"/>
                          <a:tab pos="7526338" algn="l"/>
                          <a:tab pos="8440738" algn="l"/>
                          <a:tab pos="9355138" algn="l"/>
                          <a:tab pos="10269538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Microsoft YaHei" panose="020B0503020204020204" pitchFamily="34" charset="-122"/>
                        </a:rPr>
                        <a:t>    y = 0</a:t>
                      </a:r>
                    </a:p>
                  </a:txBody>
                  <a:tcPr marL="41400" marR="165960" marT="402408" marB="207360" horzOverflow="overflow">
                    <a:lnL>
                      <a:noFill/>
                    </a:lnL>
                    <a:lnR w="115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32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11" name="Straight Arrow Connector 10"/>
          <p:cNvCxnSpPr/>
          <p:nvPr/>
        </p:nvCxnSpPr>
        <p:spPr bwMode="auto">
          <a:xfrm flipV="1">
            <a:off x="4343400" y="2238233"/>
            <a:ext cx="3831609" cy="1171434"/>
          </a:xfrm>
          <a:prstGeom prst="straightConnector1">
            <a:avLst/>
          </a:prstGeom>
          <a:solidFill>
            <a:srgbClr val="00B8FF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" name="Rectangle 2"/>
          <p:cNvSpPr/>
          <p:nvPr/>
        </p:nvSpPr>
        <p:spPr>
          <a:xfrm>
            <a:off x="8175009" y="990600"/>
            <a:ext cx="1957908" cy="3516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06363" lvl="0" defTabSz="449263" fontAlgn="base">
              <a:lnSpc>
                <a:spcPct val="102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211138" algn="l"/>
                <a:tab pos="1125538" algn="l"/>
                <a:tab pos="2039938" algn="l"/>
                <a:tab pos="2954338" algn="l"/>
                <a:tab pos="3868738" algn="l"/>
                <a:tab pos="4783138" algn="l"/>
                <a:tab pos="5697538" algn="l"/>
                <a:tab pos="6611938" algn="l"/>
                <a:tab pos="7526338" algn="l"/>
                <a:tab pos="8440738" algn="l"/>
                <a:tab pos="9355138" algn="l"/>
                <a:tab pos="10269538" algn="l"/>
              </a:tabLst>
            </a:pPr>
            <a:r>
              <a:rPr lang="en-US" b="1" dirty="0">
                <a:latin typeface="Tahoma" panose="020B0604030504040204" pitchFamily="34" charset="0"/>
                <a:ea typeface="Microsoft YaHei" panose="020B0503020204020204" pitchFamily="34" charset="-122"/>
              </a:rPr>
              <a:t>point_class.py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FD0E8E8-C530-4B2D-A01A-CCD47590B6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D327E05-A7EF-4E1C-8C2C-4B4409A188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4762" y="0"/>
            <a:ext cx="6067238" cy="6858000"/>
          </a:xfrm>
          <a:custGeom>
            <a:avLst/>
            <a:gdLst>
              <a:gd name="connsiteX0" fmla="*/ 1619628 w 6067238"/>
              <a:gd name="connsiteY0" fmla="*/ 0 h 6858000"/>
              <a:gd name="connsiteX1" fmla="*/ 6067238 w 6067238"/>
              <a:gd name="connsiteY1" fmla="*/ 0 h 6858000"/>
              <a:gd name="connsiteX2" fmla="*/ 6067238 w 6067238"/>
              <a:gd name="connsiteY2" fmla="*/ 6858000 h 6858000"/>
              <a:gd name="connsiteX3" fmla="*/ 1619627 w 6067238"/>
              <a:gd name="connsiteY3" fmla="*/ 6858000 h 6858000"/>
              <a:gd name="connsiteX4" fmla="*/ 1615622 w 6067238"/>
              <a:gd name="connsiteY4" fmla="*/ 6854853 h 6858000"/>
              <a:gd name="connsiteX5" fmla="*/ 0 w 6067238"/>
              <a:gd name="connsiteY5" fmla="*/ 3429000 h 6858000"/>
              <a:gd name="connsiteX6" fmla="*/ 1615622 w 6067238"/>
              <a:gd name="connsiteY6" fmla="*/ 314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67238" h="6858000">
                <a:moveTo>
                  <a:pt x="1619628" y="0"/>
                </a:moveTo>
                <a:lnTo>
                  <a:pt x="6067238" y="0"/>
                </a:lnTo>
                <a:lnTo>
                  <a:pt x="6067238" y="6858000"/>
                </a:lnTo>
                <a:lnTo>
                  <a:pt x="1619627" y="6858000"/>
                </a:lnTo>
                <a:lnTo>
                  <a:pt x="1615622" y="6854853"/>
                </a:lnTo>
                <a:cubicBezTo>
                  <a:pt x="628921" y="6040555"/>
                  <a:pt x="0" y="4808224"/>
                  <a:pt x="0" y="3429000"/>
                </a:cubicBezTo>
                <a:cubicBezTo>
                  <a:pt x="0" y="2049777"/>
                  <a:pt x="628921" y="817446"/>
                  <a:pt x="1615622" y="3148"/>
                </a:cubicBezTo>
                <a:close/>
              </a:path>
            </a:pathLst>
          </a:cu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B2DDB937-68D3-4159-B17C-BE48C5DBD3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75957" y="0"/>
            <a:ext cx="2472664" cy="6858000"/>
          </a:xfrm>
          <a:custGeom>
            <a:avLst/>
            <a:gdLst>
              <a:gd name="connsiteX0" fmla="*/ 1056708 w 2472664"/>
              <a:gd name="connsiteY0" fmla="*/ 0 h 6858000"/>
              <a:gd name="connsiteX1" fmla="*/ 2472664 w 2472664"/>
              <a:gd name="connsiteY1" fmla="*/ 0 h 6858000"/>
              <a:gd name="connsiteX2" fmla="*/ 2400427 w 2472664"/>
              <a:gd name="connsiteY2" fmla="*/ 75768 h 6858000"/>
              <a:gd name="connsiteX3" fmla="*/ 1104861 w 2472664"/>
              <a:gd name="connsiteY3" fmla="*/ 3429000 h 6858000"/>
              <a:gd name="connsiteX4" fmla="*/ 2400427 w 2472664"/>
              <a:gd name="connsiteY4" fmla="*/ 6782233 h 6858000"/>
              <a:gd name="connsiteX5" fmla="*/ 2472664 w 2472664"/>
              <a:gd name="connsiteY5" fmla="*/ 6858000 h 6858000"/>
              <a:gd name="connsiteX6" fmla="*/ 1056708 w 2472664"/>
              <a:gd name="connsiteY6" fmla="*/ 6858000 h 6858000"/>
              <a:gd name="connsiteX7" fmla="*/ 1040416 w 2472664"/>
              <a:gd name="connsiteY7" fmla="*/ 6835090 h 6858000"/>
              <a:gd name="connsiteX8" fmla="*/ 0 w 2472664"/>
              <a:gd name="connsiteY8" fmla="*/ 3429000 h 6858000"/>
              <a:gd name="connsiteX9" fmla="*/ 1040416 w 2472664"/>
              <a:gd name="connsiteY9" fmla="*/ 2291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72664" h="6858000">
                <a:moveTo>
                  <a:pt x="1056708" y="0"/>
                </a:moveTo>
                <a:lnTo>
                  <a:pt x="2472664" y="0"/>
                </a:lnTo>
                <a:lnTo>
                  <a:pt x="2400427" y="75768"/>
                </a:lnTo>
                <a:cubicBezTo>
                  <a:pt x="1595469" y="961418"/>
                  <a:pt x="1104861" y="2137915"/>
                  <a:pt x="1104861" y="3429000"/>
                </a:cubicBezTo>
                <a:cubicBezTo>
                  <a:pt x="1104861" y="4720086"/>
                  <a:pt x="1595469" y="5896583"/>
                  <a:pt x="2400427" y="6782233"/>
                </a:cubicBezTo>
                <a:lnTo>
                  <a:pt x="2472664" y="6858000"/>
                </a:lnTo>
                <a:lnTo>
                  <a:pt x="1056708" y="6858000"/>
                </a:lnTo>
                <a:lnTo>
                  <a:pt x="1040416" y="6835090"/>
                </a:lnTo>
                <a:cubicBezTo>
                  <a:pt x="383551" y="5862802"/>
                  <a:pt x="0" y="4690693"/>
                  <a:pt x="0" y="3429000"/>
                </a:cubicBezTo>
                <a:cubicBezTo>
                  <a:pt x="0" y="2167308"/>
                  <a:pt x="383551" y="995199"/>
                  <a:pt x="1040416" y="22911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7668AD5-DE7F-4A06-B4D8-62082BDA2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8566" y="1091821"/>
            <a:ext cx="4431704" cy="2961564"/>
          </a:xfrm>
        </p:spPr>
        <p:txBody>
          <a:bodyPr anchor="ctr">
            <a:noAutofit/>
          </a:bodyPr>
          <a:lstStyle/>
          <a:p>
            <a:pPr rtl="0" hangingPunct="1">
              <a:lnSpc>
                <a:spcPct val="100000"/>
              </a:lnSpc>
            </a:pPr>
            <a:r>
              <a:rPr lang="en-US" sz="3200" b="1" dirty="0">
                <a:latin typeface="Tahoma" panose="020B0604030504040204" pitchFamily="34" charset="0"/>
              </a:rPr>
              <a:t>Dynamic new </a:t>
            </a:r>
            <a:r>
              <a:rPr lang="en-US" sz="3200" b="1" dirty="0">
                <a:solidFill>
                  <a:srgbClr val="0000FF"/>
                </a:solidFill>
                <a:latin typeface="Tahoma" panose="020B0604030504040204" pitchFamily="34" charset="0"/>
              </a:rPr>
              <a:t>Attribute</a:t>
            </a:r>
            <a:r>
              <a:rPr lang="en-US" sz="3200" b="1" dirty="0">
                <a:latin typeface="Tahoma" panose="020B0604030504040204" pitchFamily="34" charset="0"/>
              </a:rPr>
              <a:t> for Object</a:t>
            </a:r>
            <a:br>
              <a:rPr lang="en-US" sz="3200" b="1" dirty="0">
                <a:latin typeface="Tahoma" panose="020B0604030504040204" pitchFamily="34" charset="0"/>
              </a:rPr>
            </a:br>
            <a:br>
              <a:rPr lang="en-US" sz="1600" dirty="0">
                <a:latin typeface="Tahoma" panose="020B0604030504040204" pitchFamily="34" charset="0"/>
              </a:rPr>
            </a:br>
            <a:r>
              <a:rPr lang="en-US" sz="3600" dirty="0">
                <a:latin typeface="Tahoma" panose="020B0604030504040204" pitchFamily="34" charset="0"/>
              </a:rPr>
              <a:t>in Python</a:t>
            </a:r>
            <a:br>
              <a:rPr lang="en-US" sz="1800" b="1" dirty="0">
                <a:latin typeface="Courier New" panose="02070309020205020404" pitchFamily="49" charset="0"/>
              </a:rPr>
            </a:br>
            <a:endParaRPr lang="en-US" sz="2000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3CFD3CC-5F48-4351-92B2-B8D02F08E4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703038" y="1992863"/>
            <a:ext cx="1488962" cy="2872274"/>
          </a:xfrm>
          <a:custGeom>
            <a:avLst/>
            <a:gdLst>
              <a:gd name="connsiteX0" fmla="*/ 1436137 w 1488962"/>
              <a:gd name="connsiteY0" fmla="*/ 0 h 2872274"/>
              <a:gd name="connsiteX1" fmla="*/ 1488962 w 1488962"/>
              <a:gd name="connsiteY1" fmla="*/ 2668 h 2872274"/>
              <a:gd name="connsiteX2" fmla="*/ 1488962 w 1488962"/>
              <a:gd name="connsiteY2" fmla="*/ 2869607 h 2872274"/>
              <a:gd name="connsiteX3" fmla="*/ 1436137 w 1488962"/>
              <a:gd name="connsiteY3" fmla="*/ 2872274 h 2872274"/>
              <a:gd name="connsiteX4" fmla="*/ 0 w 1488962"/>
              <a:gd name="connsiteY4" fmla="*/ 1436137 h 2872274"/>
              <a:gd name="connsiteX5" fmla="*/ 1436137 w 1488962"/>
              <a:gd name="connsiteY5" fmla="*/ 0 h 2872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8962" h="2872274">
                <a:moveTo>
                  <a:pt x="1436137" y="0"/>
                </a:moveTo>
                <a:lnTo>
                  <a:pt x="1488962" y="2668"/>
                </a:lnTo>
                <a:lnTo>
                  <a:pt x="1488962" y="2869607"/>
                </a:lnTo>
                <a:lnTo>
                  <a:pt x="1436137" y="2872274"/>
                </a:lnTo>
                <a:cubicBezTo>
                  <a:pt x="642980" y="2872274"/>
                  <a:pt x="0" y="2229294"/>
                  <a:pt x="0" y="1436137"/>
                </a:cubicBezTo>
                <a:cubicBezTo>
                  <a:pt x="0" y="642980"/>
                  <a:pt x="642980" y="0"/>
                  <a:pt x="1436137" y="0"/>
                </a:cubicBezTo>
                <a:close/>
              </a:path>
            </a:pathLst>
          </a:custGeom>
          <a:solidFill>
            <a:schemeClr val="accent6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2D5AF65-4696-4E1F-87DE-2AD2A013FF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9189" y="1091821"/>
            <a:ext cx="4293850" cy="4674357"/>
          </a:xfrm>
        </p:spPr>
        <p:txBody>
          <a:bodyPr anchor="ctr">
            <a:norm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</a:rPr>
              <a:t>you can add fields anytime to the object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3336</TotalTime>
  <Words>3710</Words>
  <Application>Microsoft Office PowerPoint</Application>
  <PresentationFormat>Widescreen</PresentationFormat>
  <Paragraphs>691</Paragraphs>
  <Slides>38</Slides>
  <Notes>28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7" baseType="lpstr">
      <vt:lpstr>Arial</vt:lpstr>
      <vt:lpstr>Calibri</vt:lpstr>
      <vt:lpstr>Calibri Light</vt:lpstr>
      <vt:lpstr>Courier New</vt:lpstr>
      <vt:lpstr>Tahoma</vt:lpstr>
      <vt:lpstr>Times New Roman</vt:lpstr>
      <vt:lpstr>Wingdings</vt:lpstr>
      <vt:lpstr>Office Theme</vt:lpstr>
      <vt:lpstr>Picture</vt:lpstr>
      <vt:lpstr>Classes and Objects</vt:lpstr>
      <vt:lpstr>Overview</vt:lpstr>
      <vt:lpstr>PowerPoint Presentation</vt:lpstr>
      <vt:lpstr>PowerPoint Presentation</vt:lpstr>
      <vt:lpstr>UML vs. Python</vt:lpstr>
      <vt:lpstr>PowerPoint Presentation</vt:lpstr>
      <vt:lpstr>PowerPoint Presentation</vt:lpstr>
      <vt:lpstr>PowerPoint Presentation</vt:lpstr>
      <vt:lpstr>Dynamic new Attribute for Object  in Python </vt:lpstr>
      <vt:lpstr>PowerPoint Presentation</vt:lpstr>
      <vt:lpstr>PowerPoint Presentation</vt:lpstr>
      <vt:lpstr>Object Methods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Classes: Constructors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Write OOP Python code for the following UML class diagram: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Abedalraoof Khaled M. Bsoul</dc:creator>
  <cp:lastModifiedBy>Mohammad Klaib</cp:lastModifiedBy>
  <cp:revision>202</cp:revision>
  <dcterms:created xsi:type="dcterms:W3CDTF">2021-02-19T22:56:15Z</dcterms:created>
  <dcterms:modified xsi:type="dcterms:W3CDTF">2022-12-28T09:44:27Z</dcterms:modified>
</cp:coreProperties>
</file>