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8"/>
  </p:notesMasterIdLst>
  <p:sldIdLst>
    <p:sldId id="305" r:id="rId2"/>
    <p:sldId id="293" r:id="rId3"/>
    <p:sldId id="330" r:id="rId4"/>
    <p:sldId id="287" r:id="rId5"/>
    <p:sldId id="288" r:id="rId6"/>
    <p:sldId id="292" r:id="rId7"/>
    <p:sldId id="291" r:id="rId8"/>
    <p:sldId id="290" r:id="rId9"/>
    <p:sldId id="289" r:id="rId10"/>
    <p:sldId id="295" r:id="rId11"/>
    <p:sldId id="296" r:id="rId12"/>
    <p:sldId id="294" r:id="rId13"/>
    <p:sldId id="297" r:id="rId14"/>
    <p:sldId id="298" r:id="rId15"/>
    <p:sldId id="300" r:id="rId16"/>
    <p:sldId id="301" r:id="rId17"/>
    <p:sldId id="302" r:id="rId18"/>
    <p:sldId id="303" r:id="rId19"/>
    <p:sldId id="304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5" r:id="rId30"/>
    <p:sldId id="327" r:id="rId31"/>
    <p:sldId id="316" r:id="rId32"/>
    <p:sldId id="317" r:id="rId33"/>
    <p:sldId id="318" r:id="rId34"/>
    <p:sldId id="319" r:id="rId35"/>
    <p:sldId id="321" r:id="rId36"/>
    <p:sldId id="322" r:id="rId37"/>
    <p:sldId id="328" r:id="rId38"/>
    <p:sldId id="329" r:id="rId39"/>
    <p:sldId id="331" r:id="rId40"/>
    <p:sldId id="332" r:id="rId41"/>
    <p:sldId id="334" r:id="rId42"/>
    <p:sldId id="333" r:id="rId43"/>
    <p:sldId id="335" r:id="rId44"/>
    <p:sldId id="336" r:id="rId45"/>
    <p:sldId id="337" r:id="rId46"/>
    <p:sldId id="338" r:id="rId47"/>
    <p:sldId id="339" r:id="rId48"/>
    <p:sldId id="340" r:id="rId49"/>
    <p:sldId id="341" r:id="rId50"/>
    <p:sldId id="342" r:id="rId51"/>
    <p:sldId id="343" r:id="rId52"/>
    <p:sldId id="344" r:id="rId53"/>
    <p:sldId id="345" r:id="rId54"/>
    <p:sldId id="347" r:id="rId55"/>
    <p:sldId id="346" r:id="rId56"/>
    <p:sldId id="348" r:id="rId5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845" autoAdjust="0"/>
  </p:normalViewPr>
  <p:slideViewPr>
    <p:cSldViewPr snapToGrid="0">
      <p:cViewPr varScale="1">
        <p:scale>
          <a:sx n="64" d="100"/>
          <a:sy n="64" d="100"/>
        </p:scale>
        <p:origin x="97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61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CB2990-5362-4D42-9ED4-0519DB9D0CE4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83E1DE-2B17-4578-A58C-9A1EF32B9C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455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83E1DE-2B17-4578-A58C-9A1EF32B9CC0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64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6A905-FBC7-48C4-60FC-5B8E2A024F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8A22AA-B431-C4B4-C950-CFD34B158C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C6A262-A11F-BA15-FE7D-466CB1F5C1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9A6630-1ED9-C51E-458D-62E988BD3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6BB87-B53B-721A-45C1-3AFE53DC3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478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E8610-76AD-07B3-A95A-FB5E495ED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DC9D0-2E09-2FAB-0203-AB8C8FAF5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260A1-0A4B-632A-0C2F-DAAA8CBC3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B64388-EEEE-DC11-E2F7-29C20ACF2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05DED-592B-C3EA-5AD2-A354F60F8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8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424A00-90DD-8E21-912E-443F28EB3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E2211F-E727-26A4-945F-182761CF13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9BB6D-6B01-833C-94C6-EC25286B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63CC0-2E46-8B8E-8DB2-54070080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BDE82B-7242-A08F-52BD-5B049F39B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99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5468F-84D0-5A6D-64C4-58044D2FD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8D7CD-AF79-8C02-629B-27C1D7958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E85E4-B27C-967E-17BC-C497F62AD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2C2144-5AF8-AD89-C7D9-AD4EC92F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65341-0EDF-605A-9F97-AA722446D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2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E08AD-10E9-9DE2-0722-4C8D41AC0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C2D92D-64B1-EAD2-5FBB-58F977BBE2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96E27-FB3D-9C89-5F61-88D6A753D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10AD-A037-1AE6-337D-612436682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430F2-6424-E013-D5DF-FCFE15DB6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4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42FCE-5C46-FF28-DD69-49D45D2D6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DB2C7C-3AE1-C753-004C-2E3E8B66CE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75ADE-279A-1618-0182-AAC3DFDEB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928DCA-A102-F3DA-7D24-779C69E6A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2C06E-56DA-4048-A8E0-40FD03B94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791A5-5EE2-D6C4-E0C2-8B0AE4FA9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15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5680D-0737-8FD5-1C80-498A1D4C0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143035-DDFC-F9D8-3CC7-338407B66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59588-2574-8A52-47AE-CFBD7F8962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CFF93A-D780-0948-CD76-48BF6CCDF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E2730-A9B8-3A3D-EEEB-7BE10EA8E2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082C49-F719-29B2-90A8-2F4821DBD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401A1F-53B0-B783-4473-383346D3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7D28C7-0F7F-4C7B-5BB9-B063D72B0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37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60476-2A6E-1D5B-7A3A-7CF198863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2BABC9-3929-48EA-7580-554D7043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AA6DE2-BC9D-7D85-9073-093D05C04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534C5F-C9B0-5D6E-76BB-A63879EE6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69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36F654-E532-645C-2FC7-A29C58DA5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B2D16-2036-B483-3958-132AA806D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EE0B0F-08AA-E4A6-4FBB-439E685AC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61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CDC50-817E-48DE-7009-24FD78E1A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8DB8D-BD27-82D2-684C-E40371548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6574E6-7C07-E159-24EB-FF8E39E22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72A38-9D7D-3DF1-6129-2577B8167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922619-37EF-4EE2-2486-3E5D2121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5E6A9-DF28-6E31-4EBA-9FF8E237C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EF937-0364-53DE-1F8D-1E600C4DD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931D60-3C19-965E-A6A0-0F4AB565A2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CD3498-9F0C-4543-B6EF-F1E97A3218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0C200F-485A-5524-3EFD-AB9AD385F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7B2675-94DF-574E-FF19-47665C10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92FE5A-3976-87A4-2D26-A51722BF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6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C8F3ED-BAA9-0E43-6AED-DACAC1523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3C65B-0AFA-297D-44A6-8FCFD6F1BC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561FE7-8B80-D7A9-5A74-D9F877C2C9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65D284-ED42-458B-88D5-8F7DDC9761EE}" type="datetimeFigureOut">
              <a:rPr lang="en-US" smtClean="0"/>
              <a:t>11/21/2022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274A56-88E6-1E71-93F6-B2E37FC72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0EA3B7-DB47-5E96-8226-83F6D25A7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A89D2-3B7C-45C1-A5D7-3BC6A2D6BB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71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python/default.as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17639-2E1E-C92D-42FA-4FDCC36D0A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 Collections (Arrays)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EA7029-6B60-F199-0EB3-34CFB26105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358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415F6-4591-1070-5B84-905174B09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33" y="374754"/>
            <a:ext cx="11527435" cy="5802209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2600" b="1" dirty="0"/>
              <a:t>By leaving out the start value</a:t>
            </a:r>
            <a:r>
              <a:rPr lang="en-US" sz="2600" dirty="0"/>
              <a:t>, </a:t>
            </a:r>
            <a:r>
              <a:rPr lang="en-US" sz="2600" dirty="0">
                <a:solidFill>
                  <a:srgbClr val="0070C0"/>
                </a:solidFill>
              </a:rPr>
              <a:t>the range will start at the first item</a:t>
            </a:r>
            <a:r>
              <a:rPr lang="en-US" sz="2600" dirty="0"/>
              <a:t>:</a:t>
            </a:r>
          </a:p>
          <a:p>
            <a:pPr>
              <a:lnSpc>
                <a:spcPct val="140000"/>
              </a:lnSpc>
            </a:pPr>
            <a:r>
              <a:rPr lang="en-US" sz="2600" dirty="0"/>
              <a:t>Example: This example returns the items from the beginning to, but NOT including, "kiwi"</a:t>
            </a:r>
          </a:p>
          <a:p>
            <a:pPr marL="457200" lvl="1" indent="0">
              <a:buNone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(A[: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>
              <a:lnSpc>
                <a:spcPct val="140000"/>
              </a:lnSpc>
            </a:pPr>
            <a:r>
              <a:rPr lang="en-US" sz="2600" b="1" dirty="0"/>
              <a:t>By leaving out the end value</a:t>
            </a:r>
            <a:r>
              <a:rPr lang="en-US" sz="2600" dirty="0"/>
              <a:t>, </a:t>
            </a:r>
            <a:r>
              <a:rPr lang="en-US" sz="2600" dirty="0">
                <a:solidFill>
                  <a:srgbClr val="0070C0"/>
                </a:solidFill>
              </a:rPr>
              <a:t>the range will go on to the end of the list:</a:t>
            </a:r>
          </a:p>
          <a:p>
            <a:pPr>
              <a:lnSpc>
                <a:spcPct val="140000"/>
              </a:lnSpc>
            </a:pPr>
            <a:r>
              <a:rPr lang="en-US" sz="2600" dirty="0"/>
              <a:t>Example: This example returns the items from "cherry" to the end</a:t>
            </a:r>
          </a:p>
          <a:p>
            <a:pPr marL="457200" lvl="1" indent="0">
              <a:buNone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(A[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:])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09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A2F3-FADF-8364-6618-6818569FA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33" y="119921"/>
            <a:ext cx="11227633" cy="6520721"/>
          </a:xfrm>
        </p:spPr>
        <p:txBody>
          <a:bodyPr>
            <a:noAutofit/>
          </a:bodyPr>
          <a:lstStyle/>
          <a:p>
            <a:pPr>
              <a:lnSpc>
                <a:spcPct val="160000"/>
              </a:lnSpc>
            </a:pPr>
            <a:r>
              <a:rPr lang="en-US" sz="2400" b="1" dirty="0"/>
              <a:t>Range of Negative Indexes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Specify negative indexes if you want to start the search from the end of the list: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Example: This example returns the items from "orange" (-4) to, but NOT including "mango" (-1)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[-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:-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>
              <a:lnSpc>
                <a:spcPct val="160000"/>
              </a:lnSpc>
            </a:pPr>
            <a:r>
              <a:rPr lang="en-US" sz="2400" b="1" dirty="0"/>
              <a:t>Check if Item Exists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To determine if a specified item is present in a list use the </a:t>
            </a:r>
            <a:r>
              <a:rPr lang="en-US" b="1" dirty="0">
                <a:solidFill>
                  <a:srgbClr val="FF0000"/>
                </a:solidFill>
              </a:rPr>
              <a:t>in</a:t>
            </a:r>
            <a:r>
              <a:rPr lang="en-US" dirty="0"/>
              <a:t> keyword: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Example: Check if "apple" is present in the list</a:t>
            </a:r>
          </a:p>
          <a:p>
            <a:pPr marL="914400" lvl="2" indent="0">
              <a:lnSpc>
                <a:spcPct val="160000"/>
              </a:lnSpc>
              <a:spcBef>
                <a:spcPts val="1000"/>
              </a:spcBef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"Yes, 'apple' is in the fruits list"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618479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F624A-569D-ACAE-A4C7-5A9686B3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813" y="0"/>
            <a:ext cx="11542426" cy="6625652"/>
          </a:xfrm>
        </p:spPr>
        <p:txBody>
          <a:bodyPr>
            <a:noAutofit/>
          </a:bodyPr>
          <a:lstStyle/>
          <a:p>
            <a:pPr>
              <a:lnSpc>
                <a:spcPct val="180000"/>
              </a:lnSpc>
            </a:pPr>
            <a:r>
              <a:rPr lang="en-US" sz="2400" b="1" dirty="0"/>
              <a:t>Change Item Value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To change the value of a specific item, refer to the index number: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Change the second item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"blackcurrant"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ct val="180000"/>
              </a:lnSpc>
            </a:pPr>
            <a:r>
              <a:rPr lang="en-US" sz="2400" b="1" dirty="0"/>
              <a:t>Change a Range of Item Values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To change the value of items within a specific range, define a list with the new values, and refer to the range of index numbers where you want to insert the new values: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Change the values "banana" and "cherry" with the values "blackcurrant" and "watermelon"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"blackcurrant"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"watermelon"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541276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90F72-9326-C7BA-1B93-9FA0B3AC4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53" y="299803"/>
            <a:ext cx="11587396" cy="6205928"/>
          </a:xfrm>
        </p:spPr>
        <p:txBody>
          <a:bodyPr>
            <a:noAutofit/>
          </a:bodyPr>
          <a:lstStyle/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If you insert more items than you replace, the new items will be inserted where you specified, and the remaining items will move accordingly.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Change the second value by replacing it with two new values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"blackcurrant"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"watermelon"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Note: The length of the list will change when the number of items inserted does not match the number of items replaced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If you insert less items than you replace, the new items will be inserted where you specified, and the remaining items will move accordingly.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Change the second and third value by replacing it with one value: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"watermelon"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40315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415F6-4591-1070-5B84-905174B09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3" y="0"/>
            <a:ext cx="11452485" cy="6700603"/>
          </a:xfrm>
        </p:spPr>
        <p:txBody>
          <a:bodyPr>
            <a:noAutofit/>
          </a:bodyPr>
          <a:lstStyle/>
          <a:p>
            <a:pPr>
              <a:lnSpc>
                <a:spcPct val="180000"/>
              </a:lnSpc>
            </a:pPr>
            <a:r>
              <a:rPr lang="en-US" sz="2400" b="1" dirty="0"/>
              <a:t>Insert Items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To insert a new list item, without replacing any of the existing values, we can use the insert() method.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The insert() method inserts an item at the specified index: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Insert "watermelon" as the third item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thislist.insert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"watermelon"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00000"/>
              </a:lnSpc>
              <a:spcBef>
                <a:spcPts val="1000"/>
              </a:spcBef>
            </a:pPr>
            <a:r>
              <a:rPr lang="en-US" b="1" dirty="0"/>
              <a:t>Note</a:t>
            </a:r>
            <a:r>
              <a:rPr lang="en-US" dirty="0"/>
              <a:t>: As a result of the example above, the list will now contain 4 items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Append Items</a:t>
            </a:r>
          </a:p>
          <a:p>
            <a:pPr lvl="1"/>
            <a:r>
              <a:rPr lang="en-US" dirty="0"/>
              <a:t>To add an item to the </a:t>
            </a:r>
            <a:r>
              <a:rPr lang="en-US" dirty="0">
                <a:solidFill>
                  <a:srgbClr val="FF0000"/>
                </a:solidFill>
              </a:rPr>
              <a:t>end of the list</a:t>
            </a:r>
            <a:r>
              <a:rPr lang="en-US" dirty="0"/>
              <a:t>, use the </a:t>
            </a:r>
            <a:r>
              <a:rPr lang="en-US" b="1" dirty="0"/>
              <a:t>append() </a:t>
            </a:r>
            <a:r>
              <a:rPr lang="en-US" dirty="0"/>
              <a:t>method:</a:t>
            </a:r>
          </a:p>
          <a:p>
            <a:pPr lvl="1"/>
            <a:r>
              <a:rPr lang="en-US" dirty="0"/>
              <a:t>Example: Using the append() method to append an item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thislist.append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457200" lvl="1" indent="0">
              <a:lnSpc>
                <a:spcPct val="120000"/>
              </a:lnSpc>
              <a:spcBef>
                <a:spcPts val="1000"/>
              </a:spcBef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124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F624A-569D-ACAE-A4C7-5A9686B3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03" y="0"/>
            <a:ext cx="11437495" cy="6685613"/>
          </a:xfrm>
        </p:spPr>
        <p:txBody>
          <a:bodyPr>
            <a:noAutofit/>
          </a:bodyPr>
          <a:lstStyle/>
          <a:p>
            <a:pPr>
              <a:lnSpc>
                <a:spcPct val="180000"/>
              </a:lnSpc>
            </a:pPr>
            <a:r>
              <a:rPr lang="en-US" sz="2400" b="1" dirty="0"/>
              <a:t>Extend List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To </a:t>
            </a:r>
            <a:r>
              <a:rPr lang="en-US" dirty="0">
                <a:solidFill>
                  <a:srgbClr val="0070C0"/>
                </a:solidFill>
              </a:rPr>
              <a:t>append elements from another list </a:t>
            </a:r>
            <a:r>
              <a:rPr lang="en-US" dirty="0"/>
              <a:t>to the current list, use the </a:t>
            </a:r>
            <a:r>
              <a:rPr lang="en-US" b="1" dirty="0"/>
              <a:t>extend() </a:t>
            </a:r>
            <a:r>
              <a:rPr lang="en-US" dirty="0"/>
              <a:t>method.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Add the elements of tropical to </a:t>
            </a:r>
            <a:r>
              <a:rPr lang="en-US" dirty="0" err="1"/>
              <a:t>thislist</a:t>
            </a:r>
            <a:endParaRPr lang="en-US" dirty="0"/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tropical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"pineapple"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"papaya"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thislist.extend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(tropical)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The elements will be added to the end of the list.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The extend() method does not have to append lists, you can add any </a:t>
            </a:r>
            <a:r>
              <a:rPr lang="en-US" dirty="0" err="1"/>
              <a:t>iterable</a:t>
            </a:r>
            <a:r>
              <a:rPr lang="en-US" dirty="0"/>
              <a:t> object (tuples, sets, dictionaries etc.).</a:t>
            </a:r>
          </a:p>
          <a:p>
            <a:pPr lvl="1">
              <a:lnSpc>
                <a:spcPct val="120000"/>
              </a:lnSpc>
              <a:spcBef>
                <a:spcPts val="1000"/>
              </a:spcBef>
            </a:pPr>
            <a:r>
              <a:rPr lang="en-US" dirty="0"/>
              <a:t>Example: Add elements of a tuple to a list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thislist.extend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716872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95C66-3D2E-E96A-A725-AB19FDCF3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4226"/>
          </a:xfrm>
        </p:spPr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 - Remove List Items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90F72-9326-C7BA-1B93-9FA0B3AC4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803" y="989352"/>
            <a:ext cx="11467476" cy="5666281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Remove Specified Item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The </a:t>
            </a:r>
            <a:r>
              <a:rPr lang="en-US" b="1" dirty="0"/>
              <a:t>remove() </a:t>
            </a:r>
            <a:r>
              <a:rPr lang="en-US" dirty="0"/>
              <a:t>method </a:t>
            </a:r>
            <a:r>
              <a:rPr lang="en-US" dirty="0">
                <a:solidFill>
                  <a:srgbClr val="0070C0"/>
                </a:solidFill>
              </a:rPr>
              <a:t>removes the specified item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Remove "banana"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thislist.remove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Remove Specified Index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The </a:t>
            </a:r>
            <a:r>
              <a:rPr lang="en-US" b="1" dirty="0"/>
              <a:t>pop() </a:t>
            </a:r>
            <a:r>
              <a:rPr lang="en-US" dirty="0"/>
              <a:t>method </a:t>
            </a:r>
            <a:r>
              <a:rPr lang="en-US" dirty="0">
                <a:solidFill>
                  <a:srgbClr val="0070C0"/>
                </a:solidFill>
              </a:rPr>
              <a:t>removes the specified index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Remove the second item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thislist.pop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78141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415F6-4591-1070-5B84-905174B09B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656" y="419725"/>
            <a:ext cx="10829144" cy="5757238"/>
          </a:xfrm>
        </p:spPr>
        <p:txBody>
          <a:bodyPr>
            <a:noAutofit/>
          </a:bodyPr>
          <a:lstStyle/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If you </a:t>
            </a:r>
            <a:r>
              <a:rPr lang="en-US" dirty="0">
                <a:solidFill>
                  <a:srgbClr val="0070C0"/>
                </a:solidFill>
              </a:rPr>
              <a:t>do not specify the index</a:t>
            </a:r>
            <a:r>
              <a:rPr lang="en-US" dirty="0"/>
              <a:t>, the pop() method removes </a:t>
            </a:r>
            <a:r>
              <a:rPr lang="en-US" dirty="0">
                <a:solidFill>
                  <a:srgbClr val="FF0000"/>
                </a:solidFill>
              </a:rPr>
              <a:t>the last item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</a:t>
            </a:r>
            <a:r>
              <a:rPr lang="en-US" dirty="0">
                <a:solidFill>
                  <a:srgbClr val="FF0000"/>
                </a:solidFill>
              </a:rPr>
              <a:t>Remove the last item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thislist.pop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del</a:t>
            </a:r>
            <a:r>
              <a:rPr lang="en-US" dirty="0"/>
              <a:t> keyword also removes the specified index: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Remove the first item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6694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A2F3-FADF-8364-6618-6818569FA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675"/>
            <a:ext cx="10515600" cy="5682288"/>
          </a:xfrm>
        </p:spPr>
        <p:txBody>
          <a:bodyPr>
            <a:noAutofit/>
          </a:bodyPr>
          <a:lstStyle/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The </a:t>
            </a:r>
            <a:r>
              <a:rPr lang="en-US" b="1" dirty="0">
                <a:solidFill>
                  <a:srgbClr val="FF0000"/>
                </a:solidFill>
              </a:rPr>
              <a:t>del</a:t>
            </a:r>
            <a:r>
              <a:rPr lang="en-US" dirty="0"/>
              <a:t> keyword can also </a:t>
            </a:r>
            <a:r>
              <a:rPr lang="en-US" dirty="0">
                <a:solidFill>
                  <a:srgbClr val="7030A0"/>
                </a:solidFill>
              </a:rPr>
              <a:t>delete the list completely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Delete the entire list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endParaRPr lang="en-US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ct val="120000"/>
              </a:lnSpc>
            </a:pPr>
            <a:r>
              <a:rPr lang="en-US" sz="2400" b="1" dirty="0"/>
              <a:t>Clear the List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</a:t>
            </a:r>
            <a:r>
              <a:rPr lang="en-US" sz="2400" b="1" dirty="0"/>
              <a:t> clear()</a:t>
            </a:r>
            <a:r>
              <a:rPr lang="en-US" sz="2400" dirty="0"/>
              <a:t> method empties the list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>
                <a:solidFill>
                  <a:srgbClr val="7030A0"/>
                </a:solidFill>
              </a:rPr>
              <a:t>The list still remains, but it has no content</a:t>
            </a:r>
            <a:r>
              <a:rPr lang="en-US" dirty="0"/>
              <a:t>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Clear the list content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thislist.clear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315515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55688-0E6A-80F5-97A0-DEA5B0759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801"/>
            <a:ext cx="10515600" cy="609236"/>
          </a:xfrm>
        </p:spPr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 - Loop Lists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F624A-569D-ACAE-A4C7-5A9686B3B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773" y="681037"/>
            <a:ext cx="11407515" cy="6105162"/>
          </a:xfrm>
        </p:spPr>
        <p:txBody>
          <a:bodyPr>
            <a:noAutofit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Loop Through a List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You can loop through the list items by using a for loop: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Print all items in the list, one by one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pPr>
              <a:lnSpc>
                <a:spcPct val="140000"/>
              </a:lnSpc>
            </a:pPr>
            <a:r>
              <a:rPr lang="en-US" sz="2400" b="1" dirty="0"/>
              <a:t>Loop Through the Index Numbers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You can also loop through the list items by referring to their index number.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Use the range() and </a:t>
            </a:r>
            <a:r>
              <a:rPr lang="en-US" sz="2400" dirty="0" err="1"/>
              <a:t>len</a:t>
            </a:r>
            <a:r>
              <a:rPr lang="en-US" sz="2400" dirty="0"/>
              <a:t>() functions to create a suitable </a:t>
            </a:r>
            <a:r>
              <a:rPr lang="en-US" sz="2400" dirty="0" err="1"/>
              <a:t>iterable</a:t>
            </a:r>
            <a:r>
              <a:rPr lang="en-US" sz="2400" dirty="0"/>
              <a:t>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Print all items by referring to their index number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)):</a:t>
            </a:r>
            <a:b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</a:t>
            </a:r>
            <a:r>
              <a:rPr lang="en-US" sz="2400" dirty="0" err="1"/>
              <a:t>iterable</a:t>
            </a:r>
            <a:r>
              <a:rPr lang="en-US" sz="2400" dirty="0"/>
              <a:t> created in the example above is [0, 1, 2].</a:t>
            </a:r>
          </a:p>
        </p:txBody>
      </p:sp>
    </p:spTree>
    <p:extLst>
      <p:ext uri="{BB962C8B-B14F-4D97-AF65-F5344CB8AC3E}">
        <p14:creationId xmlns:p14="http://schemas.microsoft.com/office/powerpoint/2010/main" val="777425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C4BDF-CB52-BDDC-9F20-37015EAD0D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34518"/>
            <a:ext cx="10515600" cy="544244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There are </a:t>
            </a:r>
            <a:r>
              <a:rPr lang="en-US" sz="2400" b="1" dirty="0">
                <a:solidFill>
                  <a:srgbClr val="FF0000"/>
                </a:solidFill>
              </a:rPr>
              <a:t>four collection data types </a:t>
            </a:r>
            <a:r>
              <a:rPr lang="en-US" sz="2400" dirty="0"/>
              <a:t>in the Python programming language: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List</a:t>
            </a:r>
            <a:r>
              <a:rPr lang="en-US" sz="2400" dirty="0"/>
              <a:t> is a collection which is ordered and changeable. Allows duplicate members.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Tuple</a:t>
            </a:r>
            <a:r>
              <a:rPr lang="en-US" sz="2400" dirty="0"/>
              <a:t> is a collection which is ordered and </a:t>
            </a:r>
            <a:r>
              <a:rPr lang="en-US" sz="2400" dirty="0">
                <a:solidFill>
                  <a:srgbClr val="7030A0"/>
                </a:solidFill>
              </a:rPr>
              <a:t>unchangeable</a:t>
            </a:r>
            <a:r>
              <a:rPr lang="en-US" sz="2400" dirty="0"/>
              <a:t>. Allows duplicate members.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Set</a:t>
            </a:r>
            <a:r>
              <a:rPr lang="en-US" sz="2400" dirty="0"/>
              <a:t> is a collection which is </a:t>
            </a:r>
            <a:r>
              <a:rPr lang="en-US" sz="2400" dirty="0">
                <a:solidFill>
                  <a:srgbClr val="7030A0"/>
                </a:solidFill>
              </a:rPr>
              <a:t>unordered</a:t>
            </a:r>
            <a:r>
              <a:rPr lang="en-US" sz="2400" dirty="0"/>
              <a:t>, unchangeable, and </a:t>
            </a:r>
            <a:r>
              <a:rPr lang="en-US" sz="2400" dirty="0">
                <a:solidFill>
                  <a:srgbClr val="7030A0"/>
                </a:solidFill>
              </a:rPr>
              <a:t>unindexed</a:t>
            </a:r>
            <a:r>
              <a:rPr lang="en-US" sz="2400" dirty="0"/>
              <a:t>. No duplicate members.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Set items are unchangeable, but you can remove and/or add items whenever you like.</a:t>
            </a:r>
          </a:p>
          <a:p>
            <a:pPr>
              <a:lnSpc>
                <a:spcPct val="120000"/>
              </a:lnSpc>
            </a:pPr>
            <a:r>
              <a:rPr lang="en-US" sz="2400" b="1" dirty="0">
                <a:solidFill>
                  <a:srgbClr val="FF0000"/>
                </a:solidFill>
              </a:rPr>
              <a:t>Dictionary</a:t>
            </a:r>
            <a:r>
              <a:rPr lang="en-US" sz="2400" dirty="0"/>
              <a:t> is a collection which is ordered and changeable. No duplicate members.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1842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25308-99E1-29B8-6563-79DAB1883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685"/>
            <a:ext cx="10515600" cy="5697278"/>
          </a:xfrm>
        </p:spPr>
        <p:txBody>
          <a:bodyPr>
            <a:normAutofit lnSpcReduction="10000"/>
          </a:bodyPr>
          <a:lstStyle/>
          <a:p>
            <a:pPr>
              <a:lnSpc>
                <a:spcPct val="140000"/>
              </a:lnSpc>
            </a:pPr>
            <a:r>
              <a:rPr lang="en-US" sz="2400" b="1" dirty="0"/>
              <a:t>Using a While Loop</a:t>
            </a:r>
          </a:p>
          <a:p>
            <a:pPr marL="685800" lvl="2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You can loop through the list items by using a while loop.</a:t>
            </a:r>
          </a:p>
          <a:p>
            <a:pPr marL="685800" lvl="2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Use the </a:t>
            </a:r>
            <a:r>
              <a:rPr lang="en-US" sz="2400" dirty="0" err="1"/>
              <a:t>len</a:t>
            </a:r>
            <a:r>
              <a:rPr lang="en-US" sz="2400" dirty="0"/>
              <a:t>() function to determine the length of the list, then start at 0 and loop your way through the list items by referring to their indexes.</a:t>
            </a:r>
          </a:p>
          <a:p>
            <a:pPr marL="685800" lvl="2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Remember to increase the index by 1 after each iteration</a:t>
            </a:r>
          </a:p>
          <a:p>
            <a:pPr marL="685800" lvl="2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Example: Print all items, using a while loop to go through all the index numbers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 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17902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97B6B-301B-4490-5939-1C6ABE755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" y="374754"/>
            <a:ext cx="11212644" cy="6250898"/>
          </a:xfrm>
        </p:spPr>
        <p:txBody>
          <a:bodyPr>
            <a:noAutofit/>
          </a:bodyPr>
          <a:lstStyle/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Based on a list of fruits, you want a new list, containing only the fruits with the letter "a" in the name. you will have to write a for statement with a conditional test inside: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Example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fruits: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x: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 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newlist.append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457200" lvl="1" indent="0">
              <a:buNone/>
            </a:pPr>
            <a:endParaRPr lang="en-US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pPr marL="457200" lvl="2" indent="0">
              <a:lnSpc>
                <a:spcPct val="150000"/>
              </a:lnSpc>
              <a:spcBef>
                <a:spcPts val="1000"/>
              </a:spcBef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377346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FC38E-1A44-5129-1F39-C6BD3B01A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31" y="187375"/>
            <a:ext cx="11982138" cy="654320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List Comprehension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List comprehension offers </a:t>
            </a:r>
            <a:r>
              <a:rPr lang="en-US" sz="2400" dirty="0">
                <a:solidFill>
                  <a:srgbClr val="FF0000"/>
                </a:solidFill>
              </a:rPr>
              <a:t>a shorter syntax </a:t>
            </a:r>
            <a:r>
              <a:rPr lang="en-US" sz="2400" dirty="0"/>
              <a:t>when you want to create a new list based on the values of an existing list.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b="1" dirty="0"/>
              <a:t>The Syntax</a:t>
            </a:r>
          </a:p>
          <a:p>
            <a:pPr marL="914400" lvl="2" indent="0">
              <a:buNone/>
            </a:pPr>
            <a:r>
              <a:rPr lang="en-US" sz="22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expression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item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1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iterable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200" b="0" i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condition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==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 return value is a new list, leaving the old list unchanged.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 condition is like a filter that only accepts the items that valuate to True.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With list comprehension you can do the </a:t>
            </a:r>
          </a:p>
          <a:p>
            <a:pPr marL="457200" lvl="2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sz="2400" dirty="0"/>
              <a:t>previous example  with only one line of code:</a:t>
            </a:r>
          </a:p>
          <a:p>
            <a:pPr marL="914400" lvl="2" indent="0">
              <a:buNone/>
            </a:pP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1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[x 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 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1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1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A86AA32-D86D-75FB-0C69-747E8C5FEB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636" y="3458979"/>
            <a:ext cx="5541364" cy="1472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25898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A34-D2D4-0D14-A612-A76C509E3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4833"/>
            <a:ext cx="10515600" cy="6415790"/>
          </a:xfrm>
        </p:spPr>
        <p:txBody>
          <a:bodyPr>
            <a:normAutofit/>
          </a:bodyPr>
          <a:lstStyle/>
          <a:p>
            <a:r>
              <a:rPr lang="en-US" sz="2400" b="1" dirty="0"/>
              <a:t>Condition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condition is like a filter that only accepts the items that valuate to True.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Only accept items that are not "apple“</a:t>
            </a:r>
          </a:p>
          <a:p>
            <a:pPr marL="914400" lvl="3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endParaRPr lang="en-US" sz="2400" dirty="0"/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!=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condition if x != "apple"  will return True for all elements other than "apple", making the new list contain all fruits except "apple".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condition is optional and can be omitted: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with no if statement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fruits]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34927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2B1AD-C63C-DC9B-D62B-AE686E30DB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685"/>
            <a:ext cx="10515600" cy="569727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 err="1"/>
              <a:t>Iterable</a:t>
            </a:r>
            <a:endParaRPr lang="en-US" sz="2400" b="1" dirty="0"/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The </a:t>
            </a:r>
            <a:r>
              <a:rPr lang="en-US" sz="2400" dirty="0" err="1"/>
              <a:t>iterable</a:t>
            </a:r>
            <a:r>
              <a:rPr lang="en-US" sz="2400" dirty="0"/>
              <a:t> can be any </a:t>
            </a:r>
            <a:r>
              <a:rPr lang="en-US" sz="2400" dirty="0" err="1"/>
              <a:t>iterable</a:t>
            </a:r>
            <a:r>
              <a:rPr lang="en-US" sz="2400" dirty="0"/>
              <a:t> object, like a list, tuple, set etc.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You can use the range() function to create an </a:t>
            </a:r>
            <a:r>
              <a:rPr lang="en-US" sz="2400" dirty="0" err="1"/>
              <a:t>iterable</a:t>
            </a:r>
            <a:endParaRPr lang="en-US" sz="2400" dirty="0"/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)]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Same example, but with a condition: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Accept only numbers lower than 5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&lt;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348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671D7-15ED-7CA6-E044-9B140698A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33" y="194872"/>
            <a:ext cx="11602387" cy="641579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Expression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 expression is the current item in the iteration, but it is also the outcome, which you can manipulate before it ends up like a list item in the new list: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Set the values in the new list to upper case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x.upper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fruits]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You can set the outcome to whatever you like: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Set all values in the new list to 'hello'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'hello'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fruits]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 expression can also contain conditions, not like a filter, but as a way to manipulate the outcome: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Return "orange" instead of "banana“ .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newlist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 !=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fruits]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07143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82F85-A5E8-F69A-35CB-379CA5CFD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685"/>
            <a:ext cx="10515600" cy="5697278"/>
          </a:xfrm>
        </p:spPr>
        <p:txBody>
          <a:bodyPr>
            <a:normAutofit/>
          </a:bodyPr>
          <a:lstStyle/>
          <a:p>
            <a:pPr marL="228600" lvl="2">
              <a:lnSpc>
                <a:spcPct val="110000"/>
              </a:lnSpc>
              <a:spcBef>
                <a:spcPts val="1000"/>
              </a:spcBef>
            </a:pPr>
            <a:r>
              <a:rPr lang="en-US" sz="2400" b="1" dirty="0"/>
              <a:t>Sort Lists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List objects have a sort() method that will sort the list alphanumerically, ascending, by default: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Sort the list alphabetically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"pineapple"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Sort the list numerically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43588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1BA87-D7D4-4885-ED5A-B85005FFE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725"/>
            <a:ext cx="10515600" cy="575723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Sort Descending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To sort descending, use the keyword argument </a:t>
            </a:r>
            <a:r>
              <a:rPr lang="en-US" sz="2400" dirty="0">
                <a:solidFill>
                  <a:srgbClr val="FF0000"/>
                </a:solidFill>
              </a:rPr>
              <a:t>reverse = True</a:t>
            </a:r>
            <a:r>
              <a:rPr lang="en-US" sz="2400" dirty="0"/>
              <a:t>: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Example: Sort the list descending: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"pineapple"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(reverse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Example: Sort the list descending: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(reverse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259621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5D5C1-0EFB-6409-63B3-266F496D3F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3" y="404734"/>
            <a:ext cx="11437494" cy="5772229"/>
          </a:xfrm>
        </p:spPr>
        <p:txBody>
          <a:bodyPr>
            <a:noAutofit/>
          </a:bodyPr>
          <a:lstStyle/>
          <a:p>
            <a:pPr>
              <a:lnSpc>
                <a:spcPct val="130000"/>
              </a:lnSpc>
            </a:pPr>
            <a:r>
              <a:rPr lang="en-US" sz="2400" b="1" dirty="0"/>
              <a:t>Customize Sort Function</a:t>
            </a:r>
          </a:p>
          <a:p>
            <a:pPr marL="685800" lvl="2">
              <a:lnSpc>
                <a:spcPct val="160000"/>
              </a:lnSpc>
              <a:spcBef>
                <a:spcPts val="1000"/>
              </a:spcBef>
            </a:pPr>
            <a:r>
              <a:rPr lang="en-US" sz="2400" dirty="0"/>
              <a:t>You can also customize your own function by using the keyword argument </a:t>
            </a:r>
            <a:r>
              <a:rPr lang="en-US" sz="2400" dirty="0">
                <a:solidFill>
                  <a:srgbClr val="FF0000"/>
                </a:solidFill>
              </a:rPr>
              <a:t>key = function</a:t>
            </a:r>
            <a:r>
              <a:rPr lang="en-US" sz="2400" dirty="0"/>
              <a:t>.</a:t>
            </a:r>
          </a:p>
          <a:p>
            <a:pPr marL="685800" lvl="2">
              <a:lnSpc>
                <a:spcPct val="160000"/>
              </a:lnSpc>
              <a:spcBef>
                <a:spcPts val="1000"/>
              </a:spcBef>
            </a:pPr>
            <a:r>
              <a:rPr lang="en-US" sz="2400" dirty="0"/>
              <a:t>The function will return a number that will be used to sort the list (the lowest number first):</a:t>
            </a:r>
          </a:p>
          <a:p>
            <a:pPr marL="685800" lvl="2">
              <a:lnSpc>
                <a:spcPct val="160000"/>
              </a:lnSpc>
              <a:spcBef>
                <a:spcPts val="1000"/>
              </a:spcBef>
            </a:pPr>
            <a:r>
              <a:rPr lang="en-US" sz="2400" dirty="0"/>
              <a:t>Example: Sort the list based on how close the number is to 50: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myfunc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return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abs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(n -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100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(key =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myfunc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81382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31862-668B-EE11-A848-6A1B60D56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9777" y="299803"/>
            <a:ext cx="11512446" cy="6558197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/>
              <a:t>Case Insensitive Sort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By default the sort() method is case sensitive, resulting in </a:t>
            </a:r>
            <a:r>
              <a:rPr lang="en-US" sz="2400" dirty="0">
                <a:solidFill>
                  <a:srgbClr val="FF0000"/>
                </a:solidFill>
              </a:rPr>
              <a:t>all capital letters being sorted before lower case </a:t>
            </a:r>
            <a:r>
              <a:rPr lang="en-US" sz="2400" dirty="0"/>
              <a:t>letters: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Case sensitive sorting can give an unexpected result: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Luckily we can </a:t>
            </a:r>
            <a:r>
              <a:rPr lang="en-US" sz="2400" dirty="0">
                <a:solidFill>
                  <a:srgbClr val="7030A0"/>
                </a:solidFill>
              </a:rPr>
              <a:t>use built-in functions </a:t>
            </a:r>
            <a:r>
              <a:rPr lang="en-US" sz="2400" dirty="0"/>
              <a:t>as key functions when sorting a list.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So if you want a case-insensitive sort function, use </a:t>
            </a:r>
            <a:r>
              <a:rPr lang="en-US" sz="2400" dirty="0" err="1"/>
              <a:t>str.lower</a:t>
            </a:r>
            <a:r>
              <a:rPr lang="en-US" sz="2400" dirty="0"/>
              <a:t> as a key function: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Perform a case-insensitive sort of the list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thislist.sort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(key = 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str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.lower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96200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78BB8-8E39-A312-D7C7-49086045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31531"/>
          </a:xfrm>
        </p:spPr>
        <p:txBody>
          <a:bodyPr>
            <a:normAutofit/>
          </a:bodyPr>
          <a:lstStyle/>
          <a:p>
            <a:pPr algn="ctr"/>
            <a:r>
              <a:rPr lang="en-US" sz="96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 Lists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8296140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B3508-96B8-67D9-3A3B-C83FAF180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9548"/>
            <a:ext cx="10515600" cy="5487415"/>
          </a:xfrm>
        </p:spPr>
        <p:txBody>
          <a:bodyPr>
            <a:normAutofit/>
          </a:bodyPr>
          <a:lstStyle/>
          <a:p>
            <a:pPr marL="228600" lvl="2">
              <a:lnSpc>
                <a:spcPct val="130000"/>
              </a:lnSpc>
              <a:spcBef>
                <a:spcPts val="1000"/>
              </a:spcBef>
            </a:pPr>
            <a:r>
              <a:rPr lang="en-US" sz="2400" b="1" dirty="0"/>
              <a:t>Reverse Order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The reverse() method reverses the current sorting order of the elements.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Example: Reverse the order of the list items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thislist.reverse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23794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44D0-DABE-85B4-E2DC-9E88255D1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872" y="164892"/>
            <a:ext cx="11662348" cy="6490741"/>
          </a:xfrm>
        </p:spPr>
        <p:txBody>
          <a:bodyPr>
            <a:noAutofit/>
          </a:bodyPr>
          <a:lstStyle/>
          <a:p>
            <a:pPr marL="228600" lvl="2">
              <a:lnSpc>
                <a:spcPct val="110000"/>
              </a:lnSpc>
              <a:spcBef>
                <a:spcPts val="1000"/>
              </a:spcBef>
            </a:pPr>
            <a:r>
              <a:rPr lang="en-US" sz="2400" b="1" dirty="0"/>
              <a:t>Copy a List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You cannot copy a list simply by typing list2 = list1, because: list2 will only be a reference to list1, and changes made in list1 will automatically also be made in list2.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There are ways to make a copy, one way is to use the built-in List method copy().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Make a copy of a list with the copy() method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thislist.copy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Another way to make a copy is to use the built-in method list().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Make a copy of a list with the list() method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342731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F8A486-0A2B-102A-9A95-3D1F84B02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862" y="0"/>
            <a:ext cx="11677338" cy="6858000"/>
          </a:xfrm>
        </p:spPr>
        <p:txBody>
          <a:bodyPr>
            <a:noAutofit/>
          </a:bodyPr>
          <a:lstStyle/>
          <a:p>
            <a:pPr marL="228600" lvl="2">
              <a:lnSpc>
                <a:spcPct val="130000"/>
              </a:lnSpc>
              <a:spcBef>
                <a:spcPts val="1000"/>
              </a:spcBef>
            </a:pPr>
            <a:r>
              <a:rPr lang="en-US" sz="2400" b="1" dirty="0"/>
              <a:t>Join Two Lists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There are several ways to join, or concatenate, two or more lists in Python.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One of the easiest ways are by using the + operator.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Join two list</a:t>
            </a:r>
          </a:p>
          <a:p>
            <a:pPr marL="914400" lvl="2" indent="0">
              <a:buNone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list1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list2 = [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list3 = list1 + list2</a:t>
            </a:r>
            <a:br>
              <a:rPr lang="en-US" sz="2200" dirty="0"/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(list3)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Another way to join two lists is by appending all the items from list2 into list1, one by one: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Append list2 into list1</a:t>
            </a:r>
          </a:p>
          <a:p>
            <a:pPr marL="914400" lvl="3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list1 = [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, </a:t>
            </a:r>
            <a:r>
              <a:rPr lang="en-US" sz="22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list2 = [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2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200" dirty="0"/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list2:</a:t>
            </a:r>
            <a:br>
              <a:rPr lang="en-US" sz="2200" dirty="0"/>
            </a:b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list1.append(x)</a:t>
            </a:r>
            <a:br>
              <a:rPr lang="en-US" sz="2200" dirty="0"/>
            </a:br>
            <a:r>
              <a:rPr lang="en-US" sz="22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2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(list1)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518710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31862-668B-EE11-A848-6A1B60D56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705" y="569626"/>
            <a:ext cx="11092721" cy="5607337"/>
          </a:xfrm>
        </p:spPr>
        <p:txBody>
          <a:bodyPr>
            <a:normAutofit/>
          </a:bodyPr>
          <a:lstStyle/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Or you can use the extend() method, which purpose is to add elements from one list to another list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Use the extend() method to add list2 at the end of list1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list1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list2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list1.extend(list2)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(list1)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080229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3322C33-A2AF-2968-26F1-6F365CCB8E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755" y="381055"/>
            <a:ext cx="11524664" cy="6139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9398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31862-668B-EE11-A848-6A1B60D56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9646"/>
            <a:ext cx="10515600" cy="5637317"/>
          </a:xfrm>
        </p:spPr>
        <p:txBody>
          <a:bodyPr>
            <a:normAutofit/>
          </a:bodyPr>
          <a:lstStyle/>
          <a:p>
            <a:r>
              <a:rPr lang="en-US" sz="2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count() Method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 count() method returns the number of elements with the specified value.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Return the number of times the value "cherry" appears in the fruits list: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'apple'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'banana'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'cherry'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fruits.count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Return the number of times the value 9 appears int the list: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points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points.count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1313056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E44D0-DABE-85B4-E2DC-9E88255D1A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2787"/>
            <a:ext cx="10515600" cy="5472425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index() Method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The index() method returns the </a:t>
            </a:r>
            <a:r>
              <a:rPr lang="en-US" sz="2400" dirty="0">
                <a:solidFill>
                  <a:srgbClr val="00B050"/>
                </a:solidFill>
              </a:rPr>
              <a:t>position at the first occurrence </a:t>
            </a:r>
            <a:r>
              <a:rPr lang="en-US" sz="2400" dirty="0"/>
              <a:t>of the specified value.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What is the position of the value 32: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16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fruits.index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endParaRPr lang="en-US" sz="24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Note: The index() method only returns the first occurrence of the value.</a:t>
            </a:r>
          </a:p>
        </p:txBody>
      </p:sp>
    </p:spTree>
    <p:extLst>
      <p:ext uri="{BB962C8B-B14F-4D97-AF65-F5344CB8AC3E}">
        <p14:creationId xmlns:p14="http://schemas.microsoft.com/office/powerpoint/2010/main" val="24386088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C9021-A3D7-2F6F-BC88-7443B71EF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930744"/>
          </a:xfrm>
        </p:spPr>
        <p:txBody>
          <a:bodyPr>
            <a:normAutofit/>
          </a:bodyPr>
          <a:lstStyle/>
          <a:p>
            <a:pPr algn="ctr"/>
            <a:r>
              <a:rPr lang="en-US" sz="72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 Tuples</a:t>
            </a:r>
            <a:br>
              <a:rPr lang="en-US" sz="72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</a:b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19331682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659F4-2DA4-B459-2F09-F421E931CB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9862"/>
            <a:ext cx="10515600" cy="6265889"/>
          </a:xfrm>
        </p:spPr>
        <p:txBody>
          <a:bodyPr>
            <a:noAutofit/>
          </a:bodyPr>
          <a:lstStyle/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Tuple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Tuples are used to store multiple items in a single variable.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Tuple items are ordered, </a:t>
            </a:r>
            <a:r>
              <a:rPr lang="en-US" sz="2400" dirty="0">
                <a:solidFill>
                  <a:srgbClr val="FF0000"/>
                </a:solidFill>
              </a:rPr>
              <a:t>unchangeable</a:t>
            </a:r>
            <a:r>
              <a:rPr lang="en-US" sz="2400" dirty="0"/>
              <a:t>, and allow duplicate values.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Tuples are written with </a:t>
            </a:r>
            <a:r>
              <a:rPr lang="en-US" sz="2400" dirty="0">
                <a:solidFill>
                  <a:srgbClr val="FF0000"/>
                </a:solidFill>
              </a:rPr>
              <a:t>round</a:t>
            </a:r>
            <a:r>
              <a:rPr lang="en-US" sz="2400" dirty="0"/>
              <a:t> brackets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Create a Tuple</a:t>
            </a:r>
          </a:p>
          <a:p>
            <a:pPr marL="914400" lvl="3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b="1" dirty="0"/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Tuple items are indexed, the first item has index [0], the second item has index [1] etc.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Tuples allow duplicate values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283605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6B1967-2373-1C48-2CAE-2A6B6430F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1006"/>
            <a:ext cx="10515600" cy="6115988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Tuple Length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To determine how many items a tuple has, use the </a:t>
            </a:r>
            <a:r>
              <a:rPr lang="en-US" sz="2400" b="1" dirty="0" err="1"/>
              <a:t>len</a:t>
            </a:r>
            <a:r>
              <a:rPr lang="en-US" sz="2400" b="1" dirty="0"/>
              <a:t>() </a:t>
            </a:r>
            <a:r>
              <a:rPr lang="en-US" sz="2400" dirty="0"/>
              <a:t>function: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Print the number of items in the tuple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 marL="228600" lvl="2"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Create Tuple With One Item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To create a tuple with only one item, you have to add a comma after the item, otherwise Python will not recognize it as a tuple.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One item tuple, remember the comma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1" i="0" dirty="0">
                <a:solidFill>
                  <a:srgbClr val="00B05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#NOT a tuple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04654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60B50-FFA5-A87F-C686-236DC0275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9236"/>
          </a:xfrm>
        </p:spPr>
        <p:txBody>
          <a:bodyPr>
            <a:normAutofit fontScale="90000"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Python Lists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61F23A-6EE0-273F-6E50-3B9F88B5CE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9095"/>
            <a:ext cx="10515600" cy="479786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Lists are used to store multiple items in a single variable.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Lists are created using </a:t>
            </a:r>
            <a:r>
              <a:rPr lang="en-US" sz="2400" dirty="0">
                <a:solidFill>
                  <a:srgbClr val="FF0000"/>
                </a:solidFill>
              </a:rPr>
              <a:t>square brackets</a:t>
            </a:r>
            <a:r>
              <a:rPr lang="en-US" sz="2400" dirty="0"/>
              <a:t>: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Example: Create a List</a:t>
            </a:r>
          </a:p>
          <a:p>
            <a:pPr marL="457200" lvl="1" indent="0">
              <a:buNone/>
            </a:pP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6191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86763-1BAE-B8B0-5D84-30DEFE84B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4675"/>
            <a:ext cx="10515600" cy="568228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Tuple Items - Data Types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Tuple items can be of any data type: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String, int and </a:t>
            </a:r>
            <a:r>
              <a:rPr lang="en-US" sz="2400" dirty="0" err="1"/>
              <a:t>boolean</a:t>
            </a:r>
            <a:r>
              <a:rPr lang="en-US" sz="2400" dirty="0"/>
              <a:t> data types</a:t>
            </a:r>
          </a:p>
          <a:p>
            <a:pPr algn="l"/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tuple1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tuple2 = 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tuple3 = (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A tuple can contain different data types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A tuple with strings, integers and </a:t>
            </a:r>
            <a:r>
              <a:rPr lang="en-US" sz="2400" dirty="0" err="1"/>
              <a:t>boolean</a:t>
            </a:r>
            <a:r>
              <a:rPr lang="en-US" sz="2400" dirty="0"/>
              <a:t> values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tuple1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abc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19927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54F0-5FAA-DCFF-0CFA-9BB663499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3" y="134912"/>
            <a:ext cx="11587397" cy="6042052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type()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From Python's perspective, tuples are defined as objects with the data type 'tuple':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b="1" dirty="0"/>
              <a:t>&lt;class 'tuple’&gt;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What is the data type of a tuple?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  <a:endParaRPr lang="en-US" sz="24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The tuple() Constructor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It is also possible to use the tuple() constructor to make a tuple.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Using the tuple() method to make a tuple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tuple((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 </a:t>
            </a: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note the double round-brackets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6199570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77431-DF8B-DDD9-59BD-9E6A9A977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9725"/>
            <a:ext cx="10515600" cy="5757238"/>
          </a:xfrm>
        </p:spPr>
        <p:txBody>
          <a:bodyPr>
            <a:no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Access Tuple Items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You can access tuple items by referring to the index number, inside square brackets.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Note: The first item has index 0.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Print the second item in the tuple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endParaRPr lang="en-US" sz="24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Negative Indexing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Negative indexing means start from the end.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-1 refers to the last item, -2 refers to the second last item etc.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Print the last item of the tuple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72664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86763-1BAE-B8B0-5D84-30DEFE84B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9705"/>
            <a:ext cx="10515600" cy="5727258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Range of Indexes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You can specify a range of indexes by specifying where to start and where to end the range.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When specifying a range, the return value will be a new tuple with the specified items.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Return the third, fourth, and fifth item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Note: The search will start at index 2 (included) and end at index 5 (not included).</a:t>
            </a:r>
          </a:p>
          <a:p>
            <a:pPr marL="914400" lvl="2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791742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54F0-5FAA-DCFF-0CFA-9BB663499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793"/>
            <a:ext cx="10515600" cy="5862170"/>
          </a:xfrm>
        </p:spPr>
        <p:txBody>
          <a:bodyPr>
            <a:noAutofit/>
          </a:bodyPr>
          <a:lstStyle/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By leaving out the start value, the range will start at the first item: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This example returns the items from the beginning to, but NOT included, "kiwi"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[: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914400" lvl="2" indent="0">
              <a:buNone/>
            </a:pPr>
            <a:endParaRPr lang="en-US" sz="2400" dirty="0"/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By leaving out the end value, the range will go on to the end of the list: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This example returns the items from "cherry" and to the end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:])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218961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77431-DF8B-DDD9-59BD-9E6A9A977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26" y="284813"/>
            <a:ext cx="11183912" cy="6288374"/>
          </a:xfrm>
        </p:spPr>
        <p:txBody>
          <a:bodyPr>
            <a:noAutofit/>
          </a:bodyPr>
          <a:lstStyle/>
          <a:p>
            <a:pPr marL="228600" lvl="2">
              <a:lnSpc>
                <a:spcPct val="11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Range of Negative Indexes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Specify negative indexes if you want to start the search from the end of the tuple: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This example returns the items from index -4 (included) to index -1 (excluded)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 marL="228600" lvl="2">
              <a:lnSpc>
                <a:spcPct val="11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Check if Item Exists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To determine if a specified item is present in a tuple use the in keyword: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Check if "apple" is present in the tuple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"Yes, 'apple' is in the fruits tuple"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434884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86763-1BAE-B8B0-5D84-30DEFE84B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785" y="344774"/>
            <a:ext cx="11332564" cy="5832189"/>
          </a:xfrm>
        </p:spPr>
        <p:txBody>
          <a:bodyPr>
            <a:noAutofit/>
          </a:bodyPr>
          <a:lstStyle/>
          <a:p>
            <a:pPr marL="228600" lvl="2">
              <a:lnSpc>
                <a:spcPct val="11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Change Tuple Values</a:t>
            </a:r>
          </a:p>
          <a:p>
            <a:pPr marL="685800" lvl="2" algn="just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Once a tuple is created, you cannot change its values. Tuples are unchangeable, or immutable as it also is called.</a:t>
            </a:r>
          </a:p>
          <a:p>
            <a:pPr marL="685800" lvl="2" algn="just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But there is a workaround. You can convert the tuple into a list, change the list, and convert the list back into a tuple.</a:t>
            </a:r>
          </a:p>
          <a:p>
            <a:pPr marL="685800" lvl="2" algn="just">
              <a:lnSpc>
                <a:spcPct val="150000"/>
              </a:lnSpc>
              <a:spcBef>
                <a:spcPts val="1000"/>
              </a:spcBef>
            </a:pPr>
            <a:r>
              <a:rPr lang="en-US" sz="2400" dirty="0"/>
              <a:t>Example: Convert the tuple into a list to be able to change it</a:t>
            </a:r>
          </a:p>
          <a:p>
            <a:pPr marL="914400" lvl="2" indent="0">
              <a:buNone/>
            </a:pP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(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s-E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apple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s-E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cherry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s-ES" sz="2400" dirty="0"/>
            </a:b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 </a:t>
            </a:r>
            <a:r>
              <a:rPr lang="es-E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list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br>
              <a:rPr lang="es-ES" sz="2400" dirty="0"/>
            </a:b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y[</a:t>
            </a:r>
            <a:r>
              <a:rPr lang="es-E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 = </a:t>
            </a:r>
            <a:r>
              <a:rPr lang="es-E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br>
              <a:rPr lang="es-ES" sz="2400" dirty="0"/>
            </a:b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 </a:t>
            </a:r>
            <a:r>
              <a:rPr lang="es-E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tuple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br>
              <a:rPr lang="es-ES" sz="2400" dirty="0"/>
            </a:br>
            <a:br>
              <a:rPr lang="es-ES" sz="2400" dirty="0"/>
            </a:br>
            <a:r>
              <a:rPr lang="es-E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s-E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</p:txBody>
      </p:sp>
    </p:spTree>
    <p:extLst>
      <p:ext uri="{BB962C8B-B14F-4D97-AF65-F5344CB8AC3E}">
        <p14:creationId xmlns:p14="http://schemas.microsoft.com/office/powerpoint/2010/main" val="18588162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54F0-5FAA-DCFF-0CFA-9BB663499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4774"/>
            <a:ext cx="10515600" cy="6056026"/>
          </a:xfrm>
        </p:spPr>
        <p:txBody>
          <a:bodyPr>
            <a:noAutofit/>
          </a:bodyPr>
          <a:lstStyle/>
          <a:p>
            <a:pPr marL="228600" lvl="2">
              <a:lnSpc>
                <a:spcPct val="11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Add Items</a:t>
            </a:r>
          </a:p>
          <a:p>
            <a:pPr marL="685800" lvl="2" algn="just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Since tuples are immutable, they do not have a build-in append() method, but there are other ways to add items to a tuple. </a:t>
            </a:r>
          </a:p>
          <a:p>
            <a:pPr marL="914400" lvl="2" indent="-457200" algn="just">
              <a:lnSpc>
                <a:spcPct val="110000"/>
              </a:lnSpc>
              <a:spcBef>
                <a:spcPts val="1000"/>
              </a:spcBef>
              <a:buFont typeface="+mj-lt"/>
              <a:buAutoNum type="arabicPeriod"/>
            </a:pPr>
            <a:r>
              <a:rPr lang="en-US" sz="2400" dirty="0"/>
              <a:t>Convert into a list: Just like the workaround for changing a tuple, you can convert it into a list, add your item(s), and convert it back into a tuple.</a:t>
            </a:r>
          </a:p>
          <a:p>
            <a:pPr marL="1143000" lvl="3" algn="just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Convert the tuple into a list, add "orange", and convert it back into a tuple</a:t>
            </a:r>
          </a:p>
          <a:p>
            <a:pPr marL="1371600" lvl="3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y.append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0192117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77431-DF8B-DDD9-59BD-9E6A9A977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911"/>
            <a:ext cx="10515600" cy="6042052"/>
          </a:xfrm>
        </p:spPr>
        <p:txBody>
          <a:bodyPr>
            <a:normAutofit/>
          </a:bodyPr>
          <a:lstStyle/>
          <a:p>
            <a:pPr marL="457200" lvl="2" indent="0" algn="just">
              <a:lnSpc>
                <a:spcPct val="110000"/>
              </a:lnSpc>
              <a:spcBef>
                <a:spcPts val="1000"/>
              </a:spcBef>
              <a:buNone/>
            </a:pPr>
            <a:r>
              <a:rPr lang="en-US" sz="2400" dirty="0"/>
              <a:t>2. Add tuple to a tuple. You are allowed to add tuples to tuples, so if you want to add one item, (or many), create a new tuple with the item(s), and add it to the existing tuple:</a:t>
            </a:r>
          </a:p>
          <a:p>
            <a:pPr lvl="2" algn="just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Create a new tuple with the value "orange", and add that tuple:</a:t>
            </a:r>
          </a:p>
          <a:p>
            <a:pPr marL="1371600" lvl="3" indent="0">
              <a:lnSpc>
                <a:spcPct val="110000"/>
              </a:lnSpc>
              <a:spcBef>
                <a:spcPts val="1000"/>
              </a:spcBef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+= y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  <a:p>
            <a:pPr marL="914400" lvl="2" indent="0">
              <a:buNone/>
            </a:pPr>
            <a:endParaRPr lang="en-US" sz="2400" dirty="0"/>
          </a:p>
          <a:p>
            <a:pPr marL="457200" lvl="2" indent="0" algn="just">
              <a:lnSpc>
                <a:spcPct val="110000"/>
              </a:lnSpc>
              <a:spcBef>
                <a:spcPts val="1000"/>
              </a:spcBef>
              <a:buNone/>
            </a:pPr>
            <a:r>
              <a:rPr lang="en-US" sz="2400" dirty="0"/>
              <a:t>Note: When creating a tuple with only one item, remember to include a comma after the item, otherwise it will not be identified as a tuple.</a:t>
            </a:r>
          </a:p>
        </p:txBody>
      </p:sp>
    </p:spTree>
    <p:extLst>
      <p:ext uri="{BB962C8B-B14F-4D97-AF65-F5344CB8AC3E}">
        <p14:creationId xmlns:p14="http://schemas.microsoft.com/office/powerpoint/2010/main" val="169080114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86763-1BAE-B8B0-5D84-30DEFE84BB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3" y="344774"/>
            <a:ext cx="11437495" cy="6385810"/>
          </a:xfrm>
        </p:spPr>
        <p:txBody>
          <a:bodyPr>
            <a:noAutofit/>
          </a:bodyPr>
          <a:lstStyle/>
          <a:p>
            <a:pPr marL="228600" lvl="2">
              <a:lnSpc>
                <a:spcPct val="10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Remove Items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Tuples are unchangeable, </a:t>
            </a:r>
            <a:r>
              <a:rPr lang="en-US" sz="2400" b="1" dirty="0"/>
              <a:t>so you cannot remove items from it</a:t>
            </a:r>
            <a:r>
              <a:rPr lang="en-US" sz="2400" dirty="0"/>
              <a:t>, but you can use the same workaround as we used for changing and adding tuple items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Convert the tuple into a list, remove "apple", and convert it back into a tuple</a:t>
            </a:r>
          </a:p>
          <a:p>
            <a:pPr marL="914400" lvl="3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y.remove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(y)</a:t>
            </a:r>
            <a:endParaRPr lang="en-US" sz="2400" b="0" i="0" dirty="0">
              <a:effectLst/>
            </a:endParaRP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you can delete the tuple completely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The del keyword can delete the tuple completely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del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 </a:t>
            </a:r>
          </a:p>
          <a:p>
            <a:pPr marL="914400" lvl="2" indent="0">
              <a:lnSpc>
                <a:spcPct val="100000"/>
              </a:lnSpc>
              <a:buNone/>
            </a:pP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#this will raise an error because the tuple no longer exists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70247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CF4EC-4093-F64E-7806-EE777B14D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833" y="254833"/>
            <a:ext cx="11632367" cy="6430779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List items are </a:t>
            </a:r>
            <a:r>
              <a:rPr lang="en-US" sz="2400" dirty="0">
                <a:solidFill>
                  <a:srgbClr val="7030A0"/>
                </a:solidFill>
              </a:rPr>
              <a:t>ordered</a:t>
            </a:r>
            <a:r>
              <a:rPr lang="en-US" sz="2400" dirty="0"/>
              <a:t>, </a:t>
            </a:r>
            <a:r>
              <a:rPr lang="en-US" sz="2400" dirty="0">
                <a:solidFill>
                  <a:srgbClr val="7030A0"/>
                </a:solidFill>
              </a:rPr>
              <a:t>changeable</a:t>
            </a:r>
            <a:r>
              <a:rPr lang="en-US" sz="2400" dirty="0"/>
              <a:t>, and allow </a:t>
            </a:r>
            <a:r>
              <a:rPr lang="en-US" sz="2400" dirty="0">
                <a:solidFill>
                  <a:srgbClr val="7030A0"/>
                </a:solidFill>
              </a:rPr>
              <a:t>duplicate values</a:t>
            </a:r>
            <a:r>
              <a:rPr lang="en-US" sz="2400" dirty="0"/>
              <a:t>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Ordered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When we say that lists are ordered, it means that the items have a defined order, and that order will not change automatically.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List items are indexed, the first item has index [0], the second item has index [1] etc.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If you add new items to a list, the new items will be placed at the end of the list.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Changeable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list is changeable, meaning that </a:t>
            </a:r>
            <a:r>
              <a:rPr lang="en-US" sz="2400" dirty="0">
                <a:solidFill>
                  <a:srgbClr val="7030A0"/>
                </a:solidFill>
              </a:rPr>
              <a:t>we can change</a:t>
            </a:r>
            <a:r>
              <a:rPr lang="en-US" sz="2400" dirty="0"/>
              <a:t>, add, and remove items in a list after it has been created.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Allow Duplicates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Since lists are indexed, lists can have items with the same value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Lists allow duplicate values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9948442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3354F0-5FAA-DCFF-0CFA-9BB663499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4773" y="164892"/>
            <a:ext cx="11302583" cy="6580682"/>
          </a:xfrm>
        </p:spPr>
        <p:txBody>
          <a:bodyPr>
            <a:noAutofit/>
          </a:bodyPr>
          <a:lstStyle/>
          <a:p>
            <a:pPr marL="228600" lvl="2">
              <a:lnSpc>
                <a:spcPct val="12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Unpacking a Tuple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When we create a tuple, we normally assign values to it. This is called "packing" a tuple: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Packing a tuple</a:t>
            </a:r>
          </a:p>
          <a:p>
            <a:pPr marL="914400" lvl="3" indent="0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But, in Python, we are also allowed to extract the values back into variables. This is called "</a:t>
            </a:r>
            <a:r>
              <a:rPr lang="en-US" sz="2400" b="1" dirty="0">
                <a:solidFill>
                  <a:srgbClr val="FF0000"/>
                </a:solidFill>
              </a:rPr>
              <a:t>unpacking</a:t>
            </a:r>
            <a:r>
              <a:rPr lang="en-US" sz="2400" dirty="0"/>
              <a:t>":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Unpacking a tuple</a:t>
            </a:r>
          </a:p>
          <a:p>
            <a:pPr algn="l"/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(green, yellow, red) = fruits</a:t>
            </a:r>
            <a:br>
              <a:rPr lang="en-US" sz="2400" dirty="0"/>
            </a:b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(green)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(yellow)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(red)</a:t>
            </a:r>
          </a:p>
          <a:p>
            <a:pPr algn="l"/>
            <a:endParaRPr lang="en-US" sz="2400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253160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77431-DF8B-DDD9-59BD-9E6A9A977C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0"/>
            <a:ext cx="12067082" cy="6858000"/>
          </a:xfrm>
        </p:spPr>
        <p:txBody>
          <a:bodyPr>
            <a:noAutofit/>
          </a:bodyPr>
          <a:lstStyle/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2200" dirty="0"/>
              <a:t>Note: The number of variables must match the number of values in the tuple, if not, you must use an asterisk * to collect the remaining values as a list.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2200" dirty="0"/>
              <a:t>If the number of variables is less than the number of values, you can add an * to the variable name and the values will be assigned to the variable as a list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2200" dirty="0"/>
              <a:t>Example: Assign the rest of the values as a list called "red":</a:t>
            </a:r>
          </a:p>
          <a:p>
            <a:pPr marL="914400" lvl="2" indent="0">
              <a:buNone/>
            </a:pP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(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"strawberry"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"raspberry"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100" dirty="0"/>
            </a:b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(green, yellow, *red) = fruits</a:t>
            </a:r>
            <a:br>
              <a:rPr lang="en-US" sz="2100" dirty="0"/>
            </a:br>
            <a:r>
              <a:rPr lang="en-US" sz="21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(green)</a:t>
            </a:r>
            <a:br>
              <a:rPr lang="en-US" sz="2100" dirty="0"/>
            </a:br>
            <a:r>
              <a:rPr lang="en-US" sz="21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(yellow)</a:t>
            </a:r>
            <a:br>
              <a:rPr lang="en-US" sz="2100" dirty="0"/>
            </a:br>
            <a:r>
              <a:rPr lang="en-US" sz="21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(red)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2200" dirty="0"/>
              <a:t>If the asterisk is added to another variable name than the last, Python will assign values to the variable until the number of values left matches the number of variables left.</a:t>
            </a:r>
          </a:p>
          <a:p>
            <a:pPr marL="228600" lvl="1">
              <a:lnSpc>
                <a:spcPct val="120000"/>
              </a:lnSpc>
              <a:spcBef>
                <a:spcPts val="1000"/>
              </a:spcBef>
            </a:pPr>
            <a:r>
              <a:rPr lang="en-US" sz="2200" dirty="0"/>
              <a:t>Example: Add a list of values the "tropic" variable</a:t>
            </a:r>
          </a:p>
          <a:p>
            <a:pPr marL="914400" lvl="2" indent="0">
              <a:buNone/>
            </a:pP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(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"papaya"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"pineapple"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1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100" dirty="0"/>
            </a:b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(green, *tropic, red) = fruits</a:t>
            </a:r>
            <a:br>
              <a:rPr lang="en-US" sz="2100" dirty="0"/>
            </a:br>
            <a:r>
              <a:rPr lang="en-US" sz="21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(green)</a:t>
            </a:r>
            <a:br>
              <a:rPr lang="en-US" sz="2100" dirty="0"/>
            </a:br>
            <a:r>
              <a:rPr lang="en-US" sz="21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(tropic)</a:t>
            </a:r>
            <a:br>
              <a:rPr lang="en-US" sz="2100" dirty="0"/>
            </a:br>
            <a:r>
              <a:rPr lang="en-US" sz="21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(red)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145617659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63C79B-13E6-6958-1491-1E94FB832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9764"/>
            <a:ext cx="10515600" cy="5817199"/>
          </a:xfrm>
        </p:spPr>
        <p:txBody>
          <a:bodyPr>
            <a:normAutofit/>
          </a:bodyPr>
          <a:lstStyle/>
          <a:p>
            <a:pPr marL="228600" lvl="2">
              <a:lnSpc>
                <a:spcPct val="12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Loop Through a Tuple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You can loop through the tuple items by using a for loop.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Iterate through the items and print the values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x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You can also loop through the tuple items by referring to their index number.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Use the range() and </a:t>
            </a:r>
            <a:r>
              <a:rPr lang="en-US" sz="2400" dirty="0" err="1"/>
              <a:t>len</a:t>
            </a:r>
            <a:r>
              <a:rPr lang="en-US" sz="2400" dirty="0"/>
              <a:t>() functions to create a suitable </a:t>
            </a:r>
            <a:r>
              <a:rPr lang="en-US" sz="2400" dirty="0" err="1"/>
              <a:t>iterable</a:t>
            </a:r>
            <a:r>
              <a:rPr lang="en-US" sz="2400" dirty="0"/>
              <a:t>.</a:t>
            </a:r>
          </a:p>
          <a:p>
            <a:pPr marL="685800" lvl="2">
              <a:lnSpc>
                <a:spcPct val="120000"/>
              </a:lnSpc>
              <a:spcBef>
                <a:spcPts val="1000"/>
              </a:spcBef>
            </a:pPr>
            <a:r>
              <a:rPr lang="en-US" sz="2400" dirty="0"/>
              <a:t>Example: Print all items by referring to their index number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in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range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382751125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6C81D-65FB-177E-D0B1-054F82E8B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34" y="134911"/>
            <a:ext cx="11152682" cy="6042052"/>
          </a:xfrm>
        </p:spPr>
        <p:txBody>
          <a:bodyPr>
            <a:noAutofit/>
          </a:bodyPr>
          <a:lstStyle/>
          <a:p>
            <a:pPr marL="228600" lvl="2">
              <a:lnSpc>
                <a:spcPct val="14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Using a While Loop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You can loop through the list items by using a while loop.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Use the </a:t>
            </a:r>
            <a:r>
              <a:rPr lang="en-US" sz="2400" dirty="0" err="1"/>
              <a:t>len</a:t>
            </a:r>
            <a:r>
              <a:rPr lang="en-US" sz="2400" dirty="0"/>
              <a:t>() function to determine the length of the tuple, then start at 0 and loop your way through the tuple items by </a:t>
            </a:r>
            <a:r>
              <a:rPr lang="en-US" sz="2400" dirty="0" err="1"/>
              <a:t>refering</a:t>
            </a:r>
            <a:r>
              <a:rPr lang="en-US" sz="2400" dirty="0"/>
              <a:t> to their indexes.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Remember to increase the index by 1 after each iteration.</a:t>
            </a:r>
          </a:p>
          <a:p>
            <a:pPr marL="685800" lvl="2">
              <a:lnSpc>
                <a:spcPct val="140000"/>
              </a:lnSpc>
              <a:spcBef>
                <a:spcPts val="1000"/>
              </a:spcBef>
            </a:pPr>
            <a:r>
              <a:rPr lang="en-US" sz="2400" dirty="0"/>
              <a:t>Example: Print all items, using a while loop to go through all the index numbers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0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while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&lt; 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):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+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463454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AB53F-638E-7632-4EEC-BB9643F725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9843" y="224852"/>
            <a:ext cx="11587396" cy="6460761"/>
          </a:xfrm>
        </p:spPr>
        <p:txBody>
          <a:bodyPr>
            <a:noAutofit/>
          </a:bodyPr>
          <a:lstStyle/>
          <a:p>
            <a:pPr marL="228600" lvl="2">
              <a:lnSpc>
                <a:spcPct val="16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Join Two Tuples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To join two or more tuples you can use the + operator: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Join two tuples</a:t>
            </a:r>
          </a:p>
          <a:p>
            <a:pPr marL="914400" lvl="2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tuple1 = 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 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tuple2 = 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tuple3 = tuple1 + tuple2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(tuple3)</a:t>
            </a:r>
            <a:endParaRPr lang="en-US" sz="24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228600" lvl="2">
              <a:lnSpc>
                <a:spcPct val="16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Multiply Tuples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If you want to multiply the content of a tuple a given number of times, you can use the * operator: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Multiply the fruits tuple by 2</a:t>
            </a:r>
          </a:p>
          <a:p>
            <a:pPr marL="914400" lvl="2" indent="0">
              <a:buNone/>
            </a:pP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fruits = (</a:t>
            </a:r>
            <a:r>
              <a:rPr lang="fr-FR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fr-FR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apple</a:t>
            </a:r>
            <a:r>
              <a:rPr lang="fr-FR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fr-FR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fr-FR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fr-FR" sz="2400" dirty="0"/>
            </a:br>
            <a:r>
              <a:rPr lang="fr-FR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mytuple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fruits * </a:t>
            </a:r>
            <a:r>
              <a:rPr lang="fr-FR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br>
              <a:rPr lang="fr-FR" sz="2400" dirty="0"/>
            </a:br>
            <a:r>
              <a:rPr lang="fr-FR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fr-FR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mytuple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3086382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0E2E4-94F9-6F65-7B1D-A81958C89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724" y="243590"/>
            <a:ext cx="11062741" cy="6370820"/>
          </a:xfrm>
        </p:spPr>
        <p:txBody>
          <a:bodyPr>
            <a:noAutofit/>
          </a:bodyPr>
          <a:lstStyle/>
          <a:p>
            <a:pPr marL="228600" lvl="2">
              <a:lnSpc>
                <a:spcPct val="18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Python Tuple count() Method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count() method returns the number of times a specified value appears in the tuple.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Return the number of times the value 5 appears in the tuple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thistuple.count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</a:p>
          <a:p>
            <a:pPr marL="228600" lvl="2">
              <a:lnSpc>
                <a:spcPct val="180000"/>
              </a:lnSpc>
              <a:spcBef>
                <a:spcPts val="1000"/>
              </a:spcBef>
            </a:pPr>
            <a:r>
              <a:rPr lang="en-US" sz="2400" b="1" dirty="0">
                <a:solidFill>
                  <a:srgbClr val="000000"/>
                </a:solidFill>
                <a:latin typeface="Segoe UI" panose="020B0502040204020203" pitchFamily="34" charset="0"/>
              </a:rPr>
              <a:t>Python Tuple index() Method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index() method finds the first occurrence of the specified value.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The index() method raises an exception if the value is not found.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Example: Search for the first occurrence of the value 8, and return its position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6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x =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thistuple.index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8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br>
              <a:rPr lang="en-US" sz="2400" dirty="0"/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706559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45CD8-E00C-751A-66A1-69C681900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A361CE-A0E3-2020-B8C3-9F2DA53EA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Python Tutorial (w3schools.com)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57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9F9A3-4D37-FFE8-0106-EE11059E48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4754"/>
            <a:ext cx="10515600" cy="5802209"/>
          </a:xfrm>
        </p:spPr>
        <p:txBody>
          <a:bodyPr>
            <a:normAutofit/>
          </a:bodyPr>
          <a:lstStyle/>
          <a:p>
            <a:r>
              <a:rPr lang="en-US" sz="2400" b="1" dirty="0"/>
              <a:t>List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sz="2400" b="1" dirty="0"/>
              <a:t>Length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To determine how many items a list has, use the </a:t>
            </a:r>
            <a:r>
              <a:rPr lang="en-US" sz="2400" b="1" dirty="0" err="1">
                <a:solidFill>
                  <a:srgbClr val="FF0000"/>
                </a:solidFill>
              </a:rPr>
              <a:t>len</a:t>
            </a:r>
            <a:r>
              <a:rPr lang="en-US" sz="2400" b="1" dirty="0">
                <a:solidFill>
                  <a:srgbClr val="FF0000"/>
                </a:solidFill>
              </a:rPr>
              <a:t>() </a:t>
            </a:r>
            <a:r>
              <a:rPr lang="en-US" sz="2400" dirty="0"/>
              <a:t>function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 err="1"/>
              <a:t>Example:Print</a:t>
            </a:r>
            <a:r>
              <a:rPr lang="en-US" sz="2400" dirty="0"/>
              <a:t> the number of items in the list</a:t>
            </a:r>
          </a:p>
          <a:p>
            <a:pPr marL="1371600" lvl="3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len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>
              <a:lnSpc>
                <a:spcPct val="100000"/>
              </a:lnSpc>
            </a:pPr>
            <a:r>
              <a:rPr lang="en-US" sz="2400" b="1" dirty="0"/>
              <a:t>List Items - Data Types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List items can be of any data type:</a:t>
            </a:r>
          </a:p>
          <a:p>
            <a:pPr marL="1371600" lvl="3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list1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list2 = 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7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9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dirty="0"/>
            </a:b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list3 = [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False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</a:p>
          <a:p>
            <a:pPr marL="685800" lvl="2">
              <a:lnSpc>
                <a:spcPct val="100000"/>
              </a:lnSpc>
              <a:spcBef>
                <a:spcPts val="1000"/>
              </a:spcBef>
            </a:pPr>
            <a:r>
              <a:rPr lang="en-US" sz="2400" dirty="0"/>
              <a:t>A list can contain different data types:</a:t>
            </a:r>
          </a:p>
          <a:p>
            <a:pPr lvl="2"/>
            <a:r>
              <a:rPr lang="en-US" sz="2400" dirty="0"/>
              <a:t>Example: A list with strings, integers and </a:t>
            </a:r>
            <a:r>
              <a:rPr lang="en-US" sz="2400" dirty="0" err="1"/>
              <a:t>boolean</a:t>
            </a:r>
            <a:r>
              <a:rPr lang="en-US" sz="2400" dirty="0"/>
              <a:t> values:</a:t>
            </a:r>
          </a:p>
          <a:p>
            <a:pPr marL="1371600" lvl="3" indent="0">
              <a:buNone/>
            </a:pP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list1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 err="1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abc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34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True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40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</a:p>
          <a:p>
            <a:pPr lvl="1"/>
            <a:endParaRPr lang="en-US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4939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CF4BD-B99C-3BC0-D226-1E0CF627F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4734" y="269823"/>
            <a:ext cx="11257614" cy="625089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b="1" dirty="0"/>
              <a:t>type()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From Python's perspective, lists are defined as objects with the</a:t>
            </a:r>
          </a:p>
          <a:p>
            <a:pPr marL="457200" lvl="2" indent="0">
              <a:lnSpc>
                <a:spcPct val="110000"/>
              </a:lnSpc>
              <a:spcBef>
                <a:spcPts val="1000"/>
              </a:spcBef>
              <a:buNone/>
            </a:pPr>
            <a:r>
              <a:rPr lang="en-US" sz="2400" dirty="0"/>
              <a:t>    data type 'list’: &lt;class 'list'&gt;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What is the data type of a list?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type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mylist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The </a:t>
            </a:r>
            <a:r>
              <a:rPr lang="en-US" sz="2400" b="1" dirty="0"/>
              <a:t>list() Constructor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It is also possible to use the</a:t>
            </a:r>
            <a:r>
              <a:rPr lang="en-US" sz="2400" b="1" dirty="0">
                <a:solidFill>
                  <a:srgbClr val="FF0000"/>
                </a:solidFill>
              </a:rPr>
              <a:t> list() </a:t>
            </a:r>
            <a:r>
              <a:rPr lang="en-US" sz="2400" dirty="0">
                <a:solidFill>
                  <a:srgbClr val="FF0000"/>
                </a:solidFill>
              </a:rPr>
              <a:t>constructor</a:t>
            </a:r>
            <a:r>
              <a:rPr lang="en-US" sz="2400" dirty="0"/>
              <a:t> when creating a new list.</a:t>
            </a:r>
          </a:p>
          <a:p>
            <a:pPr marL="685800" lvl="2">
              <a:lnSpc>
                <a:spcPct val="110000"/>
              </a:lnSpc>
              <a:spcBef>
                <a:spcPts val="1000"/>
              </a:spcBef>
            </a:pPr>
            <a:r>
              <a:rPr lang="en-US" sz="2400" dirty="0"/>
              <a:t>Example: Using the list() constructor to make a List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list((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)) </a:t>
            </a:r>
            <a: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  <a:t># note the double round-brackets</a:t>
            </a:r>
            <a:br>
              <a:rPr lang="en-US" sz="2400" b="0" i="0" dirty="0">
                <a:solidFill>
                  <a:srgbClr val="008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15874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C2AC5-E4A8-1AD5-4DEF-87F096CE9F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715" y="239842"/>
            <a:ext cx="11242623" cy="6115987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Access Items</a:t>
            </a:r>
          </a:p>
          <a:p>
            <a:pPr lvl="1">
              <a:lnSpc>
                <a:spcPct val="130000"/>
              </a:lnSpc>
              <a:spcBef>
                <a:spcPts val="1000"/>
              </a:spcBef>
            </a:pPr>
            <a:r>
              <a:rPr lang="en-US" dirty="0"/>
              <a:t>List items are indexed and you can access them by referring to the index number:</a:t>
            </a:r>
          </a:p>
          <a:p>
            <a:pPr lvl="1">
              <a:lnSpc>
                <a:spcPct val="130000"/>
              </a:lnSpc>
              <a:spcBef>
                <a:spcPts val="1000"/>
              </a:spcBef>
            </a:pPr>
            <a:r>
              <a:rPr lang="en-US" dirty="0"/>
              <a:t>Note: The first item has index 0.</a:t>
            </a:r>
          </a:p>
          <a:p>
            <a:pPr lvl="1">
              <a:lnSpc>
                <a:spcPct val="130000"/>
              </a:lnSpc>
              <a:spcBef>
                <a:spcPts val="1000"/>
              </a:spcBef>
            </a:pPr>
            <a:r>
              <a:rPr lang="en-US" dirty="0"/>
              <a:t>Example: Print the second item of the list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>
              <a:lnSpc>
                <a:spcPct val="120000"/>
              </a:lnSpc>
            </a:pPr>
            <a:r>
              <a:rPr lang="en-US" sz="2400" b="1" dirty="0"/>
              <a:t>Negative Indexing</a:t>
            </a:r>
          </a:p>
          <a:p>
            <a:pPr lvl="1">
              <a:lnSpc>
                <a:spcPct val="130000"/>
              </a:lnSpc>
              <a:spcBef>
                <a:spcPts val="1000"/>
              </a:spcBef>
            </a:pPr>
            <a:r>
              <a:rPr lang="en-US" dirty="0"/>
              <a:t>Negative indexing means start from the end</a:t>
            </a:r>
          </a:p>
          <a:p>
            <a:pPr lvl="1">
              <a:lnSpc>
                <a:spcPct val="130000"/>
              </a:lnSpc>
              <a:spcBef>
                <a:spcPts val="1000"/>
              </a:spcBef>
            </a:pPr>
            <a:r>
              <a:rPr lang="en-US" dirty="0"/>
              <a:t>-1 refers to the last item, -2 refers to the second last item etc.</a:t>
            </a:r>
          </a:p>
          <a:p>
            <a:pPr lvl="1">
              <a:lnSpc>
                <a:spcPct val="130000"/>
              </a:lnSpc>
              <a:spcBef>
                <a:spcPts val="1000"/>
              </a:spcBef>
            </a:pPr>
            <a:r>
              <a:rPr lang="en-US" dirty="0"/>
              <a:t>Example: Print the last item of the list</a:t>
            </a:r>
          </a:p>
          <a:p>
            <a:pPr marL="914400" lvl="2" indent="0">
              <a:buNone/>
            </a:pP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= [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4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4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thislist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[-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1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</p:txBody>
      </p:sp>
    </p:spTree>
    <p:extLst>
      <p:ext uri="{BB962C8B-B14F-4D97-AF65-F5344CB8AC3E}">
        <p14:creationId xmlns:p14="http://schemas.microsoft.com/office/powerpoint/2010/main" val="3786078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90F72-9326-C7BA-1B93-9FA0B3AC4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764" y="284813"/>
            <a:ext cx="10994036" cy="5892150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2400" b="1" dirty="0"/>
              <a:t>Range of Indexes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You can specify a range of indexes by specifying where to start and where to end the range.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When specifying a range, the return value will be a new list with the specified items.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Example: Return the third, fourth, and fifth item</a:t>
            </a:r>
          </a:p>
          <a:p>
            <a:pPr marL="457200" lvl="1" indent="0"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A =[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"apple"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"banana"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"cherry"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"orange"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"kiwi"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"melon"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 </a:t>
            </a:r>
            <a:r>
              <a:rPr lang="en-US" sz="2000" b="0" i="0" dirty="0">
                <a:solidFill>
                  <a:srgbClr val="A52A2A"/>
                </a:solidFill>
                <a:effectLst/>
                <a:latin typeface="Consolas" panose="020B0609020204030204" pitchFamily="49" charset="0"/>
              </a:rPr>
              <a:t>"mango"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</a:t>
            </a:r>
            <a:b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</a:br>
            <a:r>
              <a:rPr lang="en-US" sz="2000" b="0" i="0" dirty="0">
                <a:solidFill>
                  <a:srgbClr val="0000CD"/>
                </a:solidFill>
                <a:effectLst/>
                <a:latin typeface="Consolas" panose="020B0609020204030204" pitchFamily="49" charset="0"/>
              </a:rPr>
              <a:t>print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(A[</a:t>
            </a:r>
            <a:r>
              <a:rPr lang="en-US" sz="20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2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sz="2000" b="0" i="0" dirty="0">
                <a:solidFill>
                  <a:srgbClr val="FF0000"/>
                </a:solidFill>
                <a:effectLst/>
                <a:latin typeface="Consolas" panose="020B0609020204030204" pitchFamily="49" charset="0"/>
              </a:rPr>
              <a:t>5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])</a:t>
            </a:r>
          </a:p>
          <a:p>
            <a:pPr lvl="1">
              <a:lnSpc>
                <a:spcPct val="140000"/>
              </a:lnSpc>
              <a:spcBef>
                <a:spcPts val="1000"/>
              </a:spcBef>
            </a:pPr>
            <a:r>
              <a:rPr lang="en-US" dirty="0"/>
              <a:t>Note: The search will start at </a:t>
            </a:r>
            <a:r>
              <a:rPr lang="en-US" dirty="0">
                <a:solidFill>
                  <a:srgbClr val="FF0000"/>
                </a:solidFill>
              </a:rPr>
              <a:t>index 2 (included</a:t>
            </a:r>
            <a:r>
              <a:rPr lang="en-US" dirty="0"/>
              <a:t>) and end at </a:t>
            </a:r>
            <a:r>
              <a:rPr lang="en-US" dirty="0">
                <a:solidFill>
                  <a:srgbClr val="FF0000"/>
                </a:solidFill>
              </a:rPr>
              <a:t>index 5 (not included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48179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1953</TotalTime>
  <Words>5820</Words>
  <Application>Microsoft Office PowerPoint</Application>
  <PresentationFormat>Widescreen</PresentationFormat>
  <Paragraphs>385</Paragraphs>
  <Slides>56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63" baseType="lpstr">
      <vt:lpstr>Arial</vt:lpstr>
      <vt:lpstr>Calibri</vt:lpstr>
      <vt:lpstr>Calibri Light</vt:lpstr>
      <vt:lpstr>Consolas</vt:lpstr>
      <vt:lpstr>Segoe UI</vt:lpstr>
      <vt:lpstr>Verdana</vt:lpstr>
      <vt:lpstr>Office Theme</vt:lpstr>
      <vt:lpstr>Python Collections (Arrays)</vt:lpstr>
      <vt:lpstr>PowerPoint Presentation</vt:lpstr>
      <vt:lpstr>Python Lists</vt:lpstr>
      <vt:lpstr>Python Lists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Python - Remove List Items</vt:lpstr>
      <vt:lpstr>PowerPoint Presentation</vt:lpstr>
      <vt:lpstr>PowerPoint Presentation</vt:lpstr>
      <vt:lpstr>Python - Loop Lists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Python Tuples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 Introduction </dc:title>
  <dc:creator>Mohammad Klaib</dc:creator>
  <cp:lastModifiedBy>Mohammad Klaib</cp:lastModifiedBy>
  <cp:revision>405</cp:revision>
  <dcterms:created xsi:type="dcterms:W3CDTF">2022-10-16T05:14:17Z</dcterms:created>
  <dcterms:modified xsi:type="dcterms:W3CDTF">2022-11-21T09:30:40Z</dcterms:modified>
</cp:coreProperties>
</file>