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42" r:id="rId1"/>
  </p:sldMasterIdLst>
  <p:notesMasterIdLst>
    <p:notesMasterId r:id="rId27"/>
  </p:notesMasterIdLst>
  <p:sldIdLst>
    <p:sldId id="335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37" r:id="rId10"/>
    <p:sldId id="340" r:id="rId11"/>
    <p:sldId id="320" r:id="rId12"/>
    <p:sldId id="343" r:id="rId13"/>
    <p:sldId id="324" r:id="rId14"/>
    <p:sldId id="283" r:id="rId15"/>
    <p:sldId id="318" r:id="rId16"/>
    <p:sldId id="291" r:id="rId17"/>
    <p:sldId id="292" r:id="rId18"/>
    <p:sldId id="325" r:id="rId19"/>
    <p:sldId id="295" r:id="rId20"/>
    <p:sldId id="327" r:id="rId21"/>
    <p:sldId id="329" r:id="rId22"/>
    <p:sldId id="299" r:id="rId23"/>
    <p:sldId id="301" r:id="rId24"/>
    <p:sldId id="348" r:id="rId25"/>
    <p:sldId id="349" r:id="rId26"/>
  </p:sldIdLst>
  <p:sldSz cx="10080625" cy="7559675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6600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39" autoAdjust="0"/>
  </p:normalViewPr>
  <p:slideViewPr>
    <p:cSldViewPr>
      <p:cViewPr varScale="1">
        <p:scale>
          <a:sx n="37" d="100"/>
          <a:sy n="37" d="100"/>
        </p:scale>
        <p:origin x="1200" y="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215900" indent="-215900" eaLnBrk="1">
              <a:lnSpc>
                <a:spcPct val="95000"/>
              </a:lnSpc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</a:lstStyle>
          <a:p>
            <a:fld id="{5F5E5142-9731-4B1D-BD5F-842BEDD702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25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294506-6290-496B-BE45-8EF52F340C67}" type="slidenum">
              <a:rPr lang="en-US"/>
              <a:pPr/>
              <a:t>9</a:t>
            </a:fld>
            <a:endParaRPr lang="en-US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70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4DBB46-CFB4-4CF0-9DD3-5D93724F541A}" type="slidenum">
              <a:rPr lang="en-US"/>
              <a:pPr/>
              <a:t>21</a:t>
            </a:fld>
            <a:endParaRPr lang="en-US"/>
          </a:p>
        </p:txBody>
      </p:sp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5D3D66E0-C9B5-4A74-98FC-E909799B4575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21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921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38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CB4E41E-F789-4811-80CD-D41F29AC6C57}" type="slidenum">
              <a:rPr lang="en-US"/>
              <a:pPr/>
              <a:t>22</a:t>
            </a:fld>
            <a:endParaRPr lang="en-US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96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472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53A4FF-A735-48A5-A685-7A9A2235B6F9}" type="slidenum">
              <a:rPr lang="en-US"/>
              <a:pPr/>
              <a:t>23</a:t>
            </a:fld>
            <a:endParaRPr lang="en-US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5D6F6448-F88C-41EC-9C57-FD604FFCB708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23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2150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90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33E0624-9802-43A6-92AB-A7A8AF8C08A3}" type="slidenum">
              <a:rPr lang="en-US"/>
              <a:pPr/>
              <a:t>11</a:t>
            </a:fld>
            <a:endParaRPr lang="en-US"/>
          </a:p>
        </p:txBody>
      </p:sp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071C3152-9360-42FD-93DE-694808A20DF1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11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6349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6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86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294506-6290-496B-BE45-8EF52F340C67}" type="slidenum">
              <a:rPr lang="en-US"/>
              <a:pPr/>
              <a:t>12</a:t>
            </a:fld>
            <a:endParaRPr lang="en-US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62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117F99F-7DB0-4A5B-BA71-3F74BC1E7B68}" type="slidenum">
              <a:rPr lang="en-US"/>
              <a:pPr/>
              <a:t>14</a:t>
            </a:fld>
            <a:endParaRPr lang="en-US"/>
          </a:p>
        </p:txBody>
      </p:sp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E7DBC46D-0134-412B-81A8-841EC15A7184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14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7987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0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F5E5142-9731-4B1D-BD5F-842BEDD702D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4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D9260FF-67F2-4C73-92F0-1484616BC2C8}" type="slidenum">
              <a:rPr lang="en-US"/>
              <a:pPr/>
              <a:t>16</a:t>
            </a:fld>
            <a:endParaRPr lang="en-US"/>
          </a:p>
        </p:txBody>
      </p:sp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56C95987-23E2-40AB-9501-CCDF2FD007B7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16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8806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6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67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4284DD2-72E1-4113-BB2C-C734CC001DF6}" type="slidenum">
              <a:rPr lang="en-US"/>
              <a:pPr/>
              <a:t>17</a:t>
            </a:fld>
            <a:endParaRPr lang="en-US"/>
          </a:p>
        </p:txBody>
      </p:sp>
      <p:sp>
        <p:nvSpPr>
          <p:cNvPr id="89089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D6E33480-B719-4310-B87C-A520BB59B639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17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8909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6700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64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4DBB46-CFB4-4CF0-9DD3-5D93724F541A}" type="slidenum">
              <a:rPr lang="en-US"/>
              <a:pPr/>
              <a:t>19</a:t>
            </a:fld>
            <a:endParaRPr lang="en-US"/>
          </a:p>
        </p:txBody>
      </p:sp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5D3D66E0-C9B5-4A74-98FC-E909799B4575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19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921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49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4DBB46-CFB4-4CF0-9DD3-5D93724F541A}" type="slidenum">
              <a:rPr lang="en-US"/>
              <a:pPr/>
              <a:t>20</a:t>
            </a:fld>
            <a:endParaRPr lang="en-US"/>
          </a:p>
        </p:txBody>
      </p:sp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>
              <a:lnSpc>
                <a:spcPct val="95000"/>
              </a:lnSpc>
              <a:buClrTx/>
              <a:buFontTx/>
              <a:buNone/>
            </a:pPr>
            <a:fld id="{5D3D66E0-C9B5-4A74-98FC-E909799B4575}" type="slidenum">
              <a:rPr lang="en-US" sz="1400">
                <a:latin typeface="Times New Roman" panose="02020603050405020304" pitchFamily="18" charset="0"/>
                <a:cs typeface="Tahoma" panose="020B0604030504040204" pitchFamily="34" charset="0"/>
              </a:rPr>
              <a:pPr rtl="0" eaLnBrk="1">
                <a:lnSpc>
                  <a:spcPct val="95000"/>
                </a:lnSpc>
                <a:buClrTx/>
                <a:buFontTx/>
                <a:buNone/>
              </a:pPr>
              <a:t>20</a:t>
            </a:fld>
            <a:endParaRPr lang="en-US" sz="1400">
              <a:latin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921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44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6047" y="1484760"/>
            <a:ext cx="8568531" cy="88938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756047" y="4720954"/>
            <a:ext cx="8568531" cy="88938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56047" y="1636694"/>
            <a:ext cx="8568531" cy="302387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975842" y="4527232"/>
            <a:ext cx="1008063" cy="1007957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9454" y="1578761"/>
            <a:ext cx="8371119" cy="334641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055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4575" y="4838192"/>
            <a:ext cx="6524685" cy="1179309"/>
          </a:xfrm>
        </p:spPr>
        <p:txBody>
          <a:bodyPr>
            <a:normAutofit/>
          </a:bodyPr>
          <a:lstStyle>
            <a:lvl1pPr marL="0" indent="0" algn="l">
              <a:buNone/>
              <a:defRPr sz="1984" b="0">
                <a:solidFill>
                  <a:schemeClr val="tx1"/>
                </a:solidFill>
              </a:defRPr>
            </a:lvl1pPr>
            <a:lvl2pPr marL="503972" indent="0" algn="ctr">
              <a:buNone/>
              <a:defRPr sz="1984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984"/>
            </a:lvl4pPr>
            <a:lvl5pPr marL="2015886" indent="0" algn="ctr">
              <a:buNone/>
              <a:defRPr sz="1984"/>
            </a:lvl5pPr>
            <a:lvl6pPr marL="2519858" indent="0" algn="ctr">
              <a:buNone/>
              <a:defRPr sz="1984"/>
            </a:lvl6pPr>
            <a:lvl7pPr marL="3023829" indent="0" algn="ctr">
              <a:buNone/>
              <a:defRPr sz="1984"/>
            </a:lvl7pPr>
            <a:lvl8pPr marL="3527801" indent="0" algn="ctr">
              <a:buNone/>
              <a:defRPr sz="1984"/>
            </a:lvl8pPr>
            <a:lvl9pPr marL="4031772" indent="0" algn="ctr">
              <a:buNone/>
              <a:defRPr sz="19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96061" y="6914584"/>
            <a:ext cx="5231844" cy="40248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86316" y="4659700"/>
            <a:ext cx="987117" cy="705570"/>
          </a:xfrm>
        </p:spPr>
        <p:txBody>
          <a:bodyPr/>
          <a:lstStyle>
            <a:lvl1pPr>
              <a:defRPr sz="3086" b="1"/>
            </a:lvl1pPr>
          </a:lstStyle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4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587975"/>
            <a:ext cx="2110631" cy="6215733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055" y="587975"/>
            <a:ext cx="6205885" cy="62157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3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32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421172"/>
            <a:ext cx="10080625" cy="2138502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831" y="1350662"/>
            <a:ext cx="7673876" cy="3880633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055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0711" y="5533682"/>
            <a:ext cx="7484864" cy="1175949"/>
          </a:xfrm>
        </p:spPr>
        <p:txBody>
          <a:bodyPr anchor="t">
            <a:normAutofit/>
          </a:bodyPr>
          <a:lstStyle>
            <a:lvl1pPr marL="0" indent="0">
              <a:buNone/>
              <a:defRPr sz="1984" b="0">
                <a:solidFill>
                  <a:schemeClr val="accent1">
                    <a:lumMod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05441" y="6914584"/>
            <a:ext cx="2186376" cy="402483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03686" y="6914583"/>
            <a:ext cx="5231844" cy="402483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98789" y="2679312"/>
            <a:ext cx="1008063" cy="1007957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564" y="2765274"/>
            <a:ext cx="982513" cy="794033"/>
          </a:xfrm>
        </p:spPr>
        <p:txBody>
          <a:bodyPr/>
          <a:lstStyle>
            <a:lvl1pPr>
              <a:defRPr sz="3086"/>
            </a:lvl1pPr>
          </a:lstStyle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5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047" y="2419096"/>
            <a:ext cx="4032250" cy="4384612"/>
          </a:xfrm>
        </p:spPr>
        <p:txBody>
          <a:bodyPr/>
          <a:lstStyle>
            <a:lvl1pPr>
              <a:defRPr sz="2205"/>
            </a:lvl1pPr>
            <a:lvl2pPr>
              <a:defRPr sz="1984"/>
            </a:lvl2pPr>
            <a:lvl3pPr>
              <a:defRPr sz="176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3088" y="2419096"/>
            <a:ext cx="4032250" cy="4384612"/>
          </a:xfrm>
        </p:spPr>
        <p:txBody>
          <a:bodyPr/>
          <a:lstStyle>
            <a:lvl1pPr>
              <a:defRPr sz="2205"/>
            </a:lvl1pPr>
            <a:lvl2pPr>
              <a:defRPr sz="1984"/>
            </a:lvl2pPr>
            <a:lvl3pPr>
              <a:defRPr sz="176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9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047" y="2257823"/>
            <a:ext cx="4032250" cy="705570"/>
          </a:xfrm>
        </p:spPr>
        <p:txBody>
          <a:bodyPr anchor="ctr">
            <a:normAutofit/>
          </a:bodyPr>
          <a:lstStyle>
            <a:lvl1pPr marL="0" indent="0">
              <a:buNone/>
              <a:defRPr sz="2205" b="1">
                <a:solidFill>
                  <a:schemeClr val="accent1">
                    <a:lumMod val="75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047" y="3023870"/>
            <a:ext cx="4032250" cy="3628644"/>
          </a:xfrm>
        </p:spPr>
        <p:txBody>
          <a:bodyPr/>
          <a:lstStyle>
            <a:lvl1pPr>
              <a:defRPr sz="2205"/>
            </a:lvl1pPr>
            <a:lvl2pPr>
              <a:defRPr sz="1984"/>
            </a:lvl2pPr>
            <a:lvl3pPr>
              <a:defRPr sz="176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4590" y="2257823"/>
            <a:ext cx="4032250" cy="705570"/>
          </a:xfrm>
        </p:spPr>
        <p:txBody>
          <a:bodyPr anchor="ctr">
            <a:normAutofit/>
          </a:bodyPr>
          <a:lstStyle>
            <a:lvl1pPr marL="0" indent="0">
              <a:buNone/>
              <a:defRPr sz="2205" b="1">
                <a:solidFill>
                  <a:schemeClr val="accent1">
                    <a:lumMod val="75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14590" y="3023870"/>
            <a:ext cx="4032250" cy="3628644"/>
          </a:xfrm>
        </p:spPr>
        <p:txBody>
          <a:bodyPr/>
          <a:lstStyle>
            <a:lvl1pPr>
              <a:defRPr sz="2205"/>
            </a:lvl1pPr>
            <a:lvl2pPr>
              <a:defRPr sz="1984"/>
            </a:lvl2pPr>
            <a:lvl3pPr>
              <a:defRPr sz="176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A39-D631-42F4-869C-42BD7D3BBB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9096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3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6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865724" y="2"/>
            <a:ext cx="3214901" cy="7559674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38" y="755967"/>
            <a:ext cx="2646164" cy="1915118"/>
          </a:xfrm>
        </p:spPr>
        <p:txBody>
          <a:bodyPr anchor="b">
            <a:normAutofit/>
          </a:bodyPr>
          <a:lstStyle>
            <a:lvl1pPr>
              <a:defRPr sz="3086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755968"/>
            <a:ext cx="5549384" cy="5533682"/>
          </a:xfrm>
        </p:spPr>
        <p:txBody>
          <a:bodyPr/>
          <a:lstStyle>
            <a:lvl1pPr>
              <a:defRPr sz="2205"/>
            </a:lvl1pPr>
            <a:lvl2pPr>
              <a:defRPr sz="1984"/>
            </a:lvl2pPr>
            <a:lvl3pPr>
              <a:defRPr sz="176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69038" y="2671085"/>
            <a:ext cx="2646164" cy="362864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102"/>
              </a:spcBef>
              <a:buNone/>
              <a:defRPr sz="1488">
                <a:solidFill>
                  <a:schemeClr val="accent1">
                    <a:lumMod val="5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95645" y="6895264"/>
            <a:ext cx="433467" cy="433421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9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865724" y="2"/>
            <a:ext cx="3214901" cy="7559674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38" y="755967"/>
            <a:ext cx="2646164" cy="1915118"/>
          </a:xfrm>
        </p:spPr>
        <p:txBody>
          <a:bodyPr anchor="b">
            <a:normAutofit/>
          </a:bodyPr>
          <a:lstStyle>
            <a:lvl1pPr>
              <a:defRPr sz="3086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865723" cy="7559675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69038" y="2671085"/>
            <a:ext cx="2646164" cy="362864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102"/>
              </a:spcBef>
              <a:buNone/>
              <a:defRPr sz="1488">
                <a:solidFill>
                  <a:schemeClr val="accent1">
                    <a:lumMod val="5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95645" y="6895264"/>
            <a:ext cx="433467" cy="433421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E3E4-151B-45F6-8818-461D4981D5DB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7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9395645" y="6895264"/>
            <a:ext cx="433467" cy="433421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6047" y="534217"/>
            <a:ext cx="8568531" cy="17740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047" y="2338459"/>
            <a:ext cx="8568531" cy="4465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6169" y="6914584"/>
            <a:ext cx="27066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2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6047" y="6914584"/>
            <a:ext cx="523184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52300" y="6914584"/>
            <a:ext cx="5292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3" b="1" spc="-77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1595BA39-D631-42F4-869C-42BD7D3BBB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7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63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201589" indent="-201589" algn="l" defTabSz="1007943" rtl="0" eaLnBrk="1" latinLnBrk="0" hangingPunct="1">
        <a:lnSpc>
          <a:spcPct val="90000"/>
        </a:lnSpc>
        <a:spcBef>
          <a:spcPts val="1323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indent="-201589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806354" indent="-201589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3pPr>
      <a:lvl4pPr marL="1108737" indent="-201589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1411120" indent="-201589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1763680" indent="-251986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6pPr>
      <a:lvl7pPr marL="2094370" indent="-251986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7pPr>
      <a:lvl8pPr marL="2425060" indent="-251986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8pPr>
      <a:lvl9pPr marL="2755750" indent="-251986" algn="l" defTabSz="1007943" rtl="0" eaLnBrk="1" latinLnBrk="0" hangingPunct="1">
        <a:lnSpc>
          <a:spcPct val="90000"/>
        </a:lnSpc>
        <a:spcBef>
          <a:spcPts val="441"/>
        </a:spcBef>
        <a:spcAft>
          <a:spcPts val="22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026"/>
          <p:cNvSpPr txBox="1">
            <a:spLocks noChangeArrowheads="1"/>
          </p:cNvSpPr>
          <p:nvPr/>
        </p:nvSpPr>
        <p:spPr>
          <a:xfrm>
            <a:off x="1367904" y="3252519"/>
            <a:ext cx="5858678" cy="1054636"/>
          </a:xfrm>
          <a:prstGeom prst="rect">
            <a:avLst/>
          </a:prstGeom>
        </p:spPr>
        <p:txBody>
          <a:bodyPr vert="horz" lIns="75605" tIns="37802" rIns="75605" bIns="3780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754714"/>
            <a:r>
              <a:rPr lang="en-US" sz="6000" b="1" dirty="0">
                <a:solidFill>
                  <a:srgbClr val="0000FF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Inheritance</a:t>
            </a:r>
            <a:endParaRPr lang="en-US" altLang="en-US" b="1" dirty="0">
              <a:solidFill>
                <a:srgbClr val="0000FF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57428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10</a:t>
            </a:fld>
            <a:endParaRPr lang="en-US"/>
          </a:p>
        </p:txBody>
      </p:sp>
      <p:pic>
        <p:nvPicPr>
          <p:cNvPr id="3" name="Picture 2" descr="Inheri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079" y="467469"/>
            <a:ext cx="2988782" cy="255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520601" y="380505"/>
            <a:ext cx="849913" cy="29270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Student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2757" y="1651284"/>
            <a:ext cx="849913" cy="49308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Master</a:t>
            </a:r>
          </a:p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Student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91924" y="1695026"/>
            <a:ext cx="849913" cy="49308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PhD</a:t>
            </a:r>
          </a:p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Student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777" y="42593"/>
            <a:ext cx="8729780" cy="6618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class </a:t>
            </a:r>
            <a:r>
              <a:rPr lang="en-US" sz="2400" b="1" dirty="0">
                <a:solidFill>
                  <a:schemeClr val="tx1"/>
                </a:solidFill>
              </a:rPr>
              <a:t>Student</a:t>
            </a:r>
            <a:r>
              <a:rPr lang="en-US" sz="2400" dirty="0">
                <a:solidFill>
                  <a:schemeClr val="tx1"/>
                </a:solidFill>
              </a:rPr>
              <a:t>(object):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</a:t>
            </a:r>
            <a:r>
              <a:rPr lang="en-US" sz="2400" dirty="0" err="1">
                <a:solidFill>
                  <a:schemeClr val="tx1"/>
                </a:solidFill>
              </a:rPr>
              <a:t>def</a:t>
            </a:r>
            <a:r>
              <a:rPr lang="en-US" sz="2400" dirty="0">
                <a:solidFill>
                  <a:schemeClr val="tx1"/>
                </a:solidFill>
              </a:rPr>
              <a:t> __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__(self , id, n , </a:t>
            </a:r>
            <a:r>
              <a:rPr lang="en-US" sz="2400" dirty="0" err="1">
                <a:solidFill>
                  <a:schemeClr val="tx1"/>
                </a:solidFill>
              </a:rPr>
              <a:t>avg</a:t>
            </a:r>
            <a:r>
              <a:rPr lang="en-US" sz="2400" dirty="0">
                <a:solidFill>
                  <a:schemeClr val="tx1"/>
                </a:solidFill>
              </a:rPr>
              <a:t>):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self.id = id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self.name = n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</a:t>
            </a:r>
            <a:r>
              <a:rPr lang="en-US" sz="2400" dirty="0" err="1">
                <a:solidFill>
                  <a:schemeClr val="tx1"/>
                </a:solidFill>
              </a:rPr>
              <a:t>self.avg</a:t>
            </a:r>
            <a:r>
              <a:rPr lang="en-US" sz="2400" dirty="0">
                <a:solidFill>
                  <a:schemeClr val="tx1"/>
                </a:solidFill>
              </a:rPr>
              <a:t> = </a:t>
            </a:r>
            <a:r>
              <a:rPr lang="en-US" sz="2400" dirty="0" err="1">
                <a:solidFill>
                  <a:schemeClr val="tx1"/>
                </a:solidFill>
              </a:rPr>
              <a:t>avg</a:t>
            </a:r>
            <a:endParaRPr lang="en-US" sz="2400" dirty="0">
              <a:solidFill>
                <a:schemeClr val="tx1"/>
              </a:solidFill>
            </a:endParaRP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class </a:t>
            </a:r>
            <a:r>
              <a:rPr lang="en-US" sz="2400" b="1" dirty="0" err="1">
                <a:solidFill>
                  <a:schemeClr val="tx1"/>
                </a:solidFill>
              </a:rPr>
              <a:t>MasterStd</a:t>
            </a:r>
            <a:r>
              <a:rPr lang="en-US" sz="2400" dirty="0">
                <a:solidFill>
                  <a:schemeClr val="tx1"/>
                </a:solidFill>
              </a:rPr>
              <a:t>(Student):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</a:t>
            </a:r>
            <a:r>
              <a:rPr lang="en-US" sz="2400" dirty="0" err="1">
                <a:solidFill>
                  <a:schemeClr val="tx1"/>
                </a:solidFill>
              </a:rPr>
              <a:t>def</a:t>
            </a:r>
            <a:r>
              <a:rPr lang="en-US" sz="2400" dirty="0">
                <a:solidFill>
                  <a:schemeClr val="tx1"/>
                </a:solidFill>
              </a:rPr>
              <a:t> __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__(self,  id, n , </a:t>
            </a:r>
            <a:r>
              <a:rPr lang="en-US" sz="2400" dirty="0" err="1">
                <a:solidFill>
                  <a:schemeClr val="tx1"/>
                </a:solidFill>
              </a:rPr>
              <a:t>avg</a:t>
            </a:r>
            <a:r>
              <a:rPr lang="en-US" sz="2400" dirty="0">
                <a:solidFill>
                  <a:schemeClr val="tx1"/>
                </a:solidFill>
              </a:rPr>
              <a:t> , </a:t>
            </a:r>
            <a:r>
              <a:rPr lang="en-US" sz="2400" dirty="0" err="1">
                <a:solidFill>
                  <a:schemeClr val="tx1"/>
                </a:solidFill>
              </a:rPr>
              <a:t>mjr</a:t>
            </a:r>
            <a:r>
              <a:rPr lang="en-US" sz="2400" dirty="0">
                <a:solidFill>
                  <a:schemeClr val="tx1"/>
                </a:solidFill>
              </a:rPr>
              <a:t> , </a:t>
            </a:r>
            <a:r>
              <a:rPr lang="en-US" sz="2400" dirty="0" err="1">
                <a:solidFill>
                  <a:schemeClr val="tx1"/>
                </a:solidFill>
              </a:rPr>
              <a:t>mrk</a:t>
            </a:r>
            <a:r>
              <a:rPr lang="en-US" sz="2400" dirty="0">
                <a:solidFill>
                  <a:schemeClr val="tx1"/>
                </a:solidFill>
              </a:rPr>
              <a:t>):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Student.__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__(self , id , n ,</a:t>
            </a:r>
            <a:r>
              <a:rPr lang="en-US" sz="2400" dirty="0" err="1">
                <a:solidFill>
                  <a:schemeClr val="tx1"/>
                </a:solidFill>
              </a:rPr>
              <a:t>avg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</a:t>
            </a:r>
            <a:r>
              <a:rPr lang="en-US" sz="2400" dirty="0" err="1">
                <a:solidFill>
                  <a:schemeClr val="tx1"/>
                </a:solidFill>
              </a:rPr>
              <a:t>self.major</a:t>
            </a:r>
            <a:r>
              <a:rPr lang="en-US" sz="2400" dirty="0">
                <a:solidFill>
                  <a:schemeClr val="tx1"/>
                </a:solidFill>
              </a:rPr>
              <a:t> = </a:t>
            </a:r>
            <a:r>
              <a:rPr lang="en-US" sz="2400" dirty="0" err="1">
                <a:solidFill>
                  <a:schemeClr val="tx1"/>
                </a:solidFill>
              </a:rPr>
              <a:t>mjr</a:t>
            </a:r>
            <a:endParaRPr lang="en-US" sz="2400" dirty="0">
              <a:solidFill>
                <a:schemeClr val="tx1"/>
              </a:solidFill>
            </a:endParaRP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</a:t>
            </a:r>
            <a:r>
              <a:rPr lang="en-US" sz="2400" dirty="0" err="1">
                <a:solidFill>
                  <a:schemeClr val="tx1"/>
                </a:solidFill>
              </a:rPr>
              <a:t>self.mark</a:t>
            </a:r>
            <a:r>
              <a:rPr lang="en-US" sz="2400" dirty="0">
                <a:solidFill>
                  <a:schemeClr val="tx1"/>
                </a:solidFill>
              </a:rPr>
              <a:t> = </a:t>
            </a:r>
            <a:r>
              <a:rPr lang="en-US" sz="2400" dirty="0" err="1">
                <a:solidFill>
                  <a:schemeClr val="tx1"/>
                </a:solidFill>
              </a:rPr>
              <a:t>mrk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</a:t>
            </a:r>
            <a:r>
              <a:rPr lang="en-US" sz="2400" dirty="0" err="1">
                <a:solidFill>
                  <a:schemeClr val="tx1"/>
                </a:solidFill>
              </a:rPr>
              <a:t>def</a:t>
            </a:r>
            <a:r>
              <a:rPr lang="en-US" sz="2400" dirty="0">
                <a:solidFill>
                  <a:schemeClr val="tx1"/>
                </a:solidFill>
              </a:rPr>
              <a:t> show(self):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print('id:', self.id , ' name:', self.name)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print(Bachelor avg=', </a:t>
            </a:r>
            <a:r>
              <a:rPr lang="en-US" sz="2400" dirty="0" err="1">
                <a:solidFill>
                  <a:schemeClr val="tx1"/>
                </a:solidFill>
              </a:rPr>
              <a:t>self.avg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print('Master major:',</a:t>
            </a:r>
            <a:r>
              <a:rPr lang="en-US" sz="2400" dirty="0" err="1">
                <a:solidFill>
                  <a:schemeClr val="tx1"/>
                </a:solidFill>
              </a:rPr>
              <a:t>self.major</a:t>
            </a:r>
            <a:r>
              <a:rPr lang="en-US" sz="2400" dirty="0">
                <a:solidFill>
                  <a:schemeClr val="tx1"/>
                </a:solidFill>
              </a:rPr>
              <a:t>, 'Marks=',</a:t>
            </a:r>
            <a:r>
              <a:rPr lang="en-US" sz="2400" dirty="0" err="1">
                <a:solidFill>
                  <a:schemeClr val="tx1"/>
                </a:solidFill>
              </a:rPr>
              <a:t>self.mark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        </a:t>
            </a:r>
          </a:p>
          <a:p>
            <a:pPr algn="l" rtl="0"/>
            <a:r>
              <a:rPr lang="en-US" sz="2400" b="1" i="1" dirty="0">
                <a:solidFill>
                  <a:schemeClr val="tx1"/>
                </a:solidFill>
              </a:rPr>
              <a:t># main code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m1 = </a:t>
            </a:r>
            <a:r>
              <a:rPr lang="en-US" sz="2400" dirty="0" err="1">
                <a:solidFill>
                  <a:schemeClr val="tx1"/>
                </a:solidFill>
              </a:rPr>
              <a:t>MasterStd</a:t>
            </a:r>
            <a:r>
              <a:rPr lang="en-US" sz="2400" dirty="0">
                <a:solidFill>
                  <a:schemeClr val="tx1"/>
                </a:solidFill>
              </a:rPr>
              <a:t>(2222, 'Sami', 91, 'AI', 87)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</a:rPr>
              <a:t>m1.show( )</a:t>
            </a:r>
          </a:p>
        </p:txBody>
      </p:sp>
    </p:spTree>
    <p:extLst>
      <p:ext uri="{BB962C8B-B14F-4D97-AF65-F5344CB8AC3E}">
        <p14:creationId xmlns:p14="http://schemas.microsoft.com/office/powerpoint/2010/main" val="168219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363187" y="350837"/>
            <a:ext cx="703932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>
              <a:lnSpc>
                <a:spcPct val="100000"/>
              </a:lnSpc>
              <a:buClrTx/>
              <a:buFontTx/>
              <a:buNone/>
            </a:pPr>
            <a:r>
              <a:rPr lang="en-US" sz="4000" dirty="0"/>
              <a:t>Types of Inheritance </a:t>
            </a:r>
          </a:p>
          <a:p>
            <a:pPr algn="l" rtl="0" eaLnBrk="1">
              <a:lnSpc>
                <a:spcPct val="100000"/>
              </a:lnSpc>
              <a:buClrTx/>
              <a:buFontTx/>
              <a:buNone/>
            </a:pPr>
            <a:r>
              <a:rPr lang="en-US" sz="3600" b="1" dirty="0">
                <a:solidFill>
                  <a:schemeClr val="tx1"/>
                </a:solidFill>
              </a:rPr>
              <a:t>3 types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63187" y="1798637"/>
            <a:ext cx="6353525" cy="536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514350" indent="-514350" algn="l" rtl="0" eaLnBrk="1">
              <a:lnSpc>
                <a:spcPct val="100000"/>
              </a:lnSpc>
              <a:spcAft>
                <a:spcPts val="1425"/>
              </a:spcAft>
              <a:buClrTx/>
              <a:buFont typeface="+mj-lt"/>
              <a:buAutoNum type="arabicPeriod"/>
            </a:pPr>
            <a:r>
              <a:rPr lang="en-US" sz="2800" b="1" dirty="0">
                <a:solidFill>
                  <a:srgbClr val="0000FF"/>
                </a:solidFill>
              </a:rPr>
              <a:t>Single</a:t>
            </a:r>
            <a:r>
              <a:rPr lang="en-US" sz="2800" dirty="0"/>
              <a:t> Inheritance in Python</a:t>
            </a:r>
          </a:p>
          <a:p>
            <a:pPr marL="511175" algn="l" rtl="0" eaLnBrk="1">
              <a:lnSpc>
                <a:spcPct val="100000"/>
              </a:lnSpc>
              <a:spcAft>
                <a:spcPts val="1425"/>
              </a:spcAft>
              <a:buClrTx/>
              <a:tabLst>
                <a:tab pos="447675" algn="l"/>
                <a:tab pos="465138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/>
              <a:t>A </a:t>
            </a:r>
            <a:r>
              <a:rPr lang="en-US" sz="2400" dirty="0">
                <a:solidFill>
                  <a:srgbClr val="0000FF"/>
                </a:solidFill>
              </a:rPr>
              <a:t>single</a:t>
            </a:r>
            <a:r>
              <a:rPr lang="en-US" sz="2400" dirty="0"/>
              <a:t> Python inheritance is when a single class inherits from a class.</a:t>
            </a:r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</a:pPr>
            <a:r>
              <a:rPr lang="en-US" sz="2800" dirty="0"/>
              <a:t>2. </a:t>
            </a:r>
            <a:r>
              <a:rPr lang="en-US" sz="2800" b="1" dirty="0">
                <a:solidFill>
                  <a:srgbClr val="0000FF"/>
                </a:solidFill>
              </a:rPr>
              <a:t>Multiple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Inheritance in Python</a:t>
            </a:r>
          </a:p>
          <a:p>
            <a:pPr marL="465138" algn="l" rtl="0" eaLnBrk="1">
              <a:lnSpc>
                <a:spcPct val="100000"/>
              </a:lnSpc>
              <a:spcAft>
                <a:spcPts val="1425"/>
              </a:spcAft>
              <a:buClrTx/>
              <a:tabLst>
                <a:tab pos="447675" algn="l"/>
                <a:tab pos="465138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>
                <a:solidFill>
                  <a:srgbClr val="0000FF"/>
                </a:solidFill>
              </a:rPr>
              <a:t>Multiple</a:t>
            </a:r>
            <a:r>
              <a:rPr lang="en-US" sz="2400" dirty="0"/>
              <a:t> Python inheritance are when python class inherits from multiple classes.</a:t>
            </a:r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</a:pPr>
            <a:r>
              <a:rPr lang="en-US" sz="2800" b="1" dirty="0">
                <a:solidFill>
                  <a:srgbClr val="0000FF"/>
                </a:solidFill>
              </a:rPr>
              <a:t>3.	Multilevel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Inheritance in Python</a:t>
            </a:r>
          </a:p>
          <a:p>
            <a:pPr marL="465138" algn="l" rtl="0" eaLnBrk="1">
              <a:lnSpc>
                <a:spcPct val="100000"/>
              </a:lnSpc>
              <a:spcAft>
                <a:spcPts val="1425"/>
              </a:spcAft>
              <a:buClrTx/>
            </a:pPr>
            <a:r>
              <a:rPr lang="en-US" sz="2400" dirty="0"/>
              <a:t>When one class inherits from another, which in turn inherits from another, it is multilevel python inheritance.</a:t>
            </a:r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endParaRPr lang="en-US" sz="3200" dirty="0"/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endParaRPr lang="en-US" sz="3200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5345112" y="3246437"/>
            <a:ext cx="2286000" cy="3810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2449512" y="1247345"/>
            <a:ext cx="5181600" cy="55129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5954712" y="5227637"/>
            <a:ext cx="1447800" cy="3810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66CC-2C3B-4A3B-A0D6-EF4A4773F57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758945-2EAB-C38B-1B7D-EB8A00D57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311" y="215079"/>
            <a:ext cx="2085975" cy="20669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C8CD59-859E-860C-BCA2-F26164AEA8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47" y="2293937"/>
            <a:ext cx="2476500" cy="2286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AD1ED4D-135E-23EC-DCCA-43A1CC4EE7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0072" y="4619128"/>
            <a:ext cx="2590800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034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73948" y="427038"/>
            <a:ext cx="3727999" cy="6477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class </a:t>
            </a: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Circle</a:t>
            </a:r>
            <a:r>
              <a:rPr lang="en-US" sz="2000" dirty="0">
                <a:latin typeface="Calibri" panose="020F0502020204030204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object</a:t>
            </a:r>
            <a:r>
              <a:rPr lang="en-US" sz="2000" dirty="0">
                <a:latin typeface="Calibri" panose="020F0502020204030204" pitchFamily="34" charset="0"/>
              </a:rPr>
              <a:t>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dirty="0">
                <a:latin typeface="Calibri" panose="020F0502020204030204" pitchFamily="34" charset="0"/>
              </a:rPr>
              <a:t>    </a:t>
            </a:r>
            <a:r>
              <a:rPr lang="en-US" sz="2400" dirty="0" err="1">
                <a:latin typeface="Calibri" panose="020F0502020204030204" pitchFamily="34" charset="0"/>
              </a:rPr>
              <a:t>def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__</a:t>
            </a:r>
            <a:r>
              <a:rPr lang="en-US" sz="2400" b="1" dirty="0" err="1">
                <a:solidFill>
                  <a:srgbClr val="0000FF"/>
                </a:solidFill>
                <a:latin typeface="Calibri" panose="020F0502020204030204" pitchFamily="34" charset="0"/>
              </a:rPr>
              <a:t>init</a:t>
            </a: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__</a:t>
            </a:r>
            <a:r>
              <a:rPr lang="en-US" sz="2400" dirty="0">
                <a:latin typeface="Calibri" panose="020F0502020204030204" pitchFamily="34" charset="0"/>
              </a:rPr>
              <a:t>(…):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300" dirty="0">
                <a:latin typeface="Calibri" panose="020F0502020204030204" pitchFamily="34" charset="0"/>
              </a:rPr>
              <a:t>        </a:t>
            </a:r>
            <a:endParaRPr lang="en-US" sz="1000" dirty="0"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dirty="0">
                <a:latin typeface="Calibri" panose="020F0502020204030204" pitchFamily="34" charset="0"/>
              </a:rPr>
              <a:t>class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Cylinder</a:t>
            </a:r>
            <a:r>
              <a:rPr lang="en-US" sz="2400" dirty="0">
                <a:latin typeface="Calibri" panose="020F0502020204030204" pitchFamily="34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Circle</a:t>
            </a:r>
            <a:r>
              <a:rPr lang="en-US" sz="2400" dirty="0">
                <a:latin typeface="Calibri" panose="020F0502020204030204" pitchFamily="34" charset="0"/>
              </a:rPr>
              <a:t>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dirty="0">
                <a:latin typeface="Calibri" panose="020F0502020204030204" pitchFamily="34" charset="0"/>
              </a:rPr>
              <a:t>    </a:t>
            </a:r>
            <a:r>
              <a:rPr lang="en-US" sz="2400" dirty="0" err="1">
                <a:latin typeface="Calibri" panose="020F0502020204030204" pitchFamily="34" charset="0"/>
              </a:rPr>
              <a:t>def</a:t>
            </a:r>
            <a:r>
              <a:rPr lang="en-US" sz="2400" dirty="0">
                <a:latin typeface="Calibri" panose="020F0502020204030204" pitchFamily="34" charset="0"/>
              </a:rPr>
              <a:t> __</a:t>
            </a:r>
            <a:r>
              <a:rPr lang="en-US" sz="2400" dirty="0" err="1">
                <a:latin typeface="Calibri" panose="020F0502020204030204" pitchFamily="34" charset="0"/>
              </a:rPr>
              <a:t>init</a:t>
            </a:r>
            <a:r>
              <a:rPr lang="en-US" sz="2400" dirty="0">
                <a:latin typeface="Calibri" panose="020F0502020204030204" pitchFamily="34" charset="0"/>
              </a:rPr>
              <a:t>__(…):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dirty="0">
                <a:latin typeface="Calibri" panose="020F0502020204030204" pitchFamily="34" charset="0"/>
              </a:rPr>
              <a:t>        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dirty="0">
                <a:latin typeface="Calibri" panose="020F0502020204030204" pitchFamily="34" charset="0"/>
              </a:rPr>
              <a:t>class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Cone</a:t>
            </a:r>
            <a:r>
              <a:rPr lang="en-US" sz="2400" dirty="0">
                <a:latin typeface="Calibri" panose="020F0502020204030204" pitchFamily="34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Circle</a:t>
            </a:r>
            <a:r>
              <a:rPr lang="en-US" sz="2400" dirty="0">
                <a:latin typeface="Calibri" panose="020F0502020204030204" pitchFamily="34" charset="0"/>
              </a:rPr>
              <a:t>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dirty="0">
                <a:latin typeface="Calibri" panose="020F0502020204030204" pitchFamily="34" charset="0"/>
              </a:rPr>
              <a:t>    </a:t>
            </a:r>
            <a:r>
              <a:rPr lang="en-US" sz="2400" dirty="0" err="1">
                <a:latin typeface="Calibri" panose="020F0502020204030204" pitchFamily="34" charset="0"/>
              </a:rPr>
              <a:t>def</a:t>
            </a:r>
            <a:r>
              <a:rPr lang="en-US" sz="2400" dirty="0">
                <a:latin typeface="Calibri" panose="020F0502020204030204" pitchFamily="34" charset="0"/>
              </a:rPr>
              <a:t> __</a:t>
            </a:r>
            <a:r>
              <a:rPr lang="en-US" sz="2400" dirty="0" err="1">
                <a:latin typeface="Calibri" panose="020F0502020204030204" pitchFamily="34" charset="0"/>
              </a:rPr>
              <a:t>init</a:t>
            </a:r>
            <a:r>
              <a:rPr lang="en-US" sz="2400" dirty="0">
                <a:latin typeface="Calibri" panose="020F0502020204030204" pitchFamily="34" charset="0"/>
              </a:rPr>
              <a:t>__(…):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dirty="0">
                <a:latin typeface="Calibri" panose="020F0502020204030204" pitchFamily="34" charset="0"/>
              </a:rPr>
              <a:t>        </a:t>
            </a:r>
            <a:endParaRPr lang="en-US" sz="2400" b="1" dirty="0"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400" b="1" dirty="0"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400" b="1" i="1" dirty="0">
              <a:solidFill>
                <a:srgbClr val="8585E0"/>
              </a:solidFill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400" b="1" i="1" dirty="0">
              <a:solidFill>
                <a:srgbClr val="8585E0"/>
              </a:solidFill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400" b="1" i="1" dirty="0">
              <a:solidFill>
                <a:srgbClr val="8585E0"/>
              </a:solidFill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i="1" dirty="0">
                <a:solidFill>
                  <a:srgbClr val="8585E0"/>
                </a:solidFill>
                <a:latin typeface="Calibri" panose="020F0502020204030204" pitchFamily="34" charset="0"/>
              </a:rPr>
              <a:t># main code</a:t>
            </a:r>
            <a:endParaRPr lang="en-US" sz="20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7E1D95-B4C9-F547-4453-FE4420FA0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120" y="179437"/>
            <a:ext cx="6768505" cy="738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9445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12320" y="1961560"/>
            <a:ext cx="5109592" cy="238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sz="1200" dirty="0">
              <a:solidFill>
                <a:schemeClr val="tx1"/>
              </a:solidFill>
            </a:endParaRPr>
          </a:p>
          <a:p>
            <a:pPr algn="l" rtl="0"/>
            <a:r>
              <a:rPr lang="en-US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# main code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c3= Circle(5)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print(c3.area( )) #</a:t>
            </a:r>
            <a:r>
              <a:rPr lang="en-US" sz="2000" dirty="0">
                <a:solidFill>
                  <a:schemeClr val="tx1"/>
                </a:solidFill>
                <a:sym typeface="Wingdings" panose="05000000000000000000" pitchFamily="2" charset="2"/>
              </a:rPr>
              <a:t> </a:t>
            </a:r>
            <a:r>
              <a:rPr lang="en-US" sz="2000" b="1" dirty="0">
                <a:solidFill>
                  <a:srgbClr val="C00000"/>
                </a:solidFill>
                <a:sym typeface="Wingdings" panose="05000000000000000000" pitchFamily="2" charset="2"/>
              </a:rPr>
              <a:t>NO need to call</a:t>
            </a:r>
            <a:endParaRPr lang="en-US" sz="2000" b="1" dirty="0">
              <a:solidFill>
                <a:srgbClr val="C00000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c3.display( )</a:t>
            </a:r>
          </a:p>
          <a:p>
            <a:pPr algn="l" rtl="0"/>
            <a:endParaRPr lang="en-US" sz="14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c1= Cylinder(2,5)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c1.display( )</a:t>
            </a:r>
          </a:p>
          <a:p>
            <a:pPr algn="l" rtl="0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7312" y="1239460"/>
            <a:ext cx="52578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</a:rPr>
              <a:t>import</a:t>
            </a:r>
            <a:r>
              <a:rPr lang="en-US" sz="2000" dirty="0">
                <a:solidFill>
                  <a:schemeClr val="tx1"/>
                </a:solidFill>
              </a:rPr>
              <a:t> math</a:t>
            </a:r>
          </a:p>
          <a:p>
            <a:pPr algn="l" rtl="0"/>
            <a:endParaRPr lang="en-US" sz="2000" dirty="0">
              <a:solidFill>
                <a:schemeClr val="tx1"/>
              </a:solidFill>
            </a:endParaRPr>
          </a:p>
          <a:p>
            <a:pPr algn="l" rtl="0"/>
            <a:r>
              <a:rPr lang="en-US" sz="2000" b="1" dirty="0">
                <a:solidFill>
                  <a:srgbClr val="0000FF"/>
                </a:solidFill>
              </a:rPr>
              <a:t>class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Circle</a:t>
            </a:r>
            <a:r>
              <a:rPr lang="en-US" sz="2000" dirty="0">
                <a:solidFill>
                  <a:schemeClr val="tx1"/>
                </a:solidFill>
              </a:rPr>
              <a:t>(object):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</a:t>
            </a:r>
            <a:r>
              <a:rPr lang="en-US" sz="2000" dirty="0" err="1">
                <a:solidFill>
                  <a:schemeClr val="tx1"/>
                </a:solidFill>
              </a:rPr>
              <a:t>self,r</a:t>
            </a:r>
            <a:r>
              <a:rPr lang="en-US" sz="2000" dirty="0">
                <a:solidFill>
                  <a:schemeClr val="tx1"/>
                </a:solidFill>
              </a:rPr>
              <a:t>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self.r</a:t>
            </a:r>
            <a:r>
              <a:rPr lang="en-US" sz="2000" dirty="0">
                <a:solidFill>
                  <a:schemeClr val="tx1"/>
                </a:solidFill>
              </a:rPr>
              <a:t> =r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area(self):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return </a:t>
            </a:r>
            <a:r>
              <a:rPr lang="en-US" sz="2000" dirty="0" err="1">
                <a:solidFill>
                  <a:schemeClr val="tx1"/>
                </a:solidFill>
              </a:rPr>
              <a:t>math.pi</a:t>
            </a:r>
            <a:r>
              <a:rPr lang="en-US" sz="2000" dirty="0">
                <a:solidFill>
                  <a:schemeClr val="tx1"/>
                </a:solidFill>
              </a:rPr>
              <a:t>*</a:t>
            </a:r>
            <a:r>
              <a:rPr lang="en-US" sz="2000" dirty="0" err="1">
                <a:solidFill>
                  <a:schemeClr val="tx1"/>
                </a:solidFill>
              </a:rPr>
              <a:t>self.r</a:t>
            </a:r>
            <a:r>
              <a:rPr lang="en-US" sz="2000" dirty="0">
                <a:solidFill>
                  <a:schemeClr val="tx1"/>
                </a:solidFill>
              </a:rPr>
              <a:t>**2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display(self):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print("Circle area is =",</a:t>
            </a:r>
            <a:r>
              <a:rPr lang="en-US" sz="2000" dirty="0" err="1">
                <a:solidFill>
                  <a:schemeClr val="tx1"/>
                </a:solidFill>
              </a:rPr>
              <a:t>self.area</a:t>
            </a:r>
            <a:r>
              <a:rPr lang="en-US" sz="2000" dirty="0">
                <a:solidFill>
                  <a:schemeClr val="tx1"/>
                </a:solidFill>
              </a:rPr>
              <a:t>( ))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</a:p>
          <a:p>
            <a:pPr algn="l" rtl="0"/>
            <a:r>
              <a:rPr lang="en-US" sz="2000" b="1" dirty="0">
                <a:solidFill>
                  <a:srgbClr val="0000FF"/>
                </a:solidFill>
              </a:rPr>
              <a:t>class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Cylinder</a:t>
            </a:r>
            <a:r>
              <a:rPr lang="en-US" sz="2000" dirty="0">
                <a:solidFill>
                  <a:schemeClr val="tx1"/>
                </a:solidFill>
              </a:rPr>
              <a:t>(Circle):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</a:t>
            </a:r>
            <a:r>
              <a:rPr lang="en-US" sz="2000" dirty="0" err="1">
                <a:solidFill>
                  <a:schemeClr val="tx1"/>
                </a:solidFill>
              </a:rPr>
              <a:t>self,r,h</a:t>
            </a:r>
            <a:r>
              <a:rPr lang="en-US" sz="2000" dirty="0">
                <a:solidFill>
                  <a:schemeClr val="tx1"/>
                </a:solidFill>
              </a:rPr>
              <a:t>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self.h</a:t>
            </a:r>
            <a:r>
              <a:rPr lang="en-US" sz="2000" dirty="0">
                <a:solidFill>
                  <a:schemeClr val="tx1"/>
                </a:solidFill>
              </a:rPr>
              <a:t>=h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Circle.__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</a:t>
            </a:r>
            <a:r>
              <a:rPr lang="en-US" sz="2000" dirty="0" err="1">
                <a:solidFill>
                  <a:schemeClr val="tx1"/>
                </a:solidFill>
              </a:rPr>
              <a:t>self,r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area(self):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a= </a:t>
            </a:r>
            <a:r>
              <a:rPr lang="en-US" sz="2000" dirty="0" err="1">
                <a:solidFill>
                  <a:schemeClr val="tx1"/>
                </a:solidFill>
              </a:rPr>
              <a:t>Circle.area</a:t>
            </a:r>
            <a:r>
              <a:rPr lang="en-US" sz="2000" dirty="0">
                <a:solidFill>
                  <a:schemeClr val="tx1"/>
                </a:solidFill>
              </a:rPr>
              <a:t>(self)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return 2*a + </a:t>
            </a:r>
            <a:r>
              <a:rPr lang="en-US" sz="2000" dirty="0" err="1">
                <a:solidFill>
                  <a:schemeClr val="tx1"/>
                </a:solidFill>
              </a:rPr>
              <a:t>self.h</a:t>
            </a:r>
            <a:r>
              <a:rPr lang="en-US" sz="2000" dirty="0">
                <a:solidFill>
                  <a:schemeClr val="tx1"/>
                </a:solidFill>
              </a:rPr>
              <a:t>*(2*</a:t>
            </a:r>
            <a:r>
              <a:rPr lang="en-US" sz="2000" dirty="0" err="1">
                <a:solidFill>
                  <a:schemeClr val="tx1"/>
                </a:solidFill>
              </a:rPr>
              <a:t>math.pi</a:t>
            </a:r>
            <a:r>
              <a:rPr lang="en-US" sz="2000" dirty="0">
                <a:solidFill>
                  <a:schemeClr val="tx1"/>
                </a:solidFill>
              </a:rPr>
              <a:t>*</a:t>
            </a:r>
            <a:r>
              <a:rPr lang="en-US" sz="2000" dirty="0" err="1">
                <a:solidFill>
                  <a:schemeClr val="tx1"/>
                </a:solidFill>
              </a:rPr>
              <a:t>self.r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display(self):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print("Cylinder area= ", </a:t>
            </a:r>
            <a:r>
              <a:rPr lang="en-US" sz="2000" dirty="0" err="1">
                <a:solidFill>
                  <a:schemeClr val="tx1"/>
                </a:solidFill>
              </a:rPr>
              <a:t>self.area</a:t>
            </a:r>
            <a:r>
              <a:rPr lang="en-US" sz="2000" dirty="0">
                <a:solidFill>
                  <a:schemeClr val="tx1"/>
                </a:solidFill>
              </a:rPr>
              <a:t>( ) 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736" y="179437"/>
            <a:ext cx="1902338" cy="19133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504" y="0"/>
            <a:ext cx="1354574" cy="139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22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503238" y="884237"/>
            <a:ext cx="9070975" cy="679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>
              <a:lnSpc>
                <a:spcPct val="100000"/>
              </a:lnSpc>
              <a:buClrTx/>
              <a:buFontTx/>
              <a:buNone/>
            </a:pPr>
            <a:r>
              <a:rPr lang="en-US" sz="4400"/>
              <a:t>Inheritance Syntax (cont.)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315912" y="1768475"/>
            <a:ext cx="9448800" cy="368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rtl="0" eaLnBrk="1">
              <a:lnSpc>
                <a:spcPct val="9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dirty="0"/>
              <a:t>A subclass inherits all accessible data and methods of its superclass</a:t>
            </a:r>
          </a:p>
          <a:p>
            <a:pPr algn="just" rtl="0" eaLnBrk="1">
              <a:lnSpc>
                <a:spcPct val="9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dirty="0"/>
              <a:t>A subclass can </a:t>
            </a:r>
            <a:r>
              <a:rPr lang="en-US" sz="2400" b="1" dirty="0">
                <a:solidFill>
                  <a:srgbClr val="C00000"/>
                </a:solidFill>
              </a:rPr>
              <a:t>override</a:t>
            </a:r>
            <a:r>
              <a:rPr lang="en-US" sz="2400" b="1" dirty="0"/>
              <a:t> </a:t>
            </a:r>
            <a:r>
              <a:rPr lang="en-US" sz="2400" dirty="0"/>
              <a:t>methods of the superclass</a:t>
            </a:r>
          </a:p>
          <a:p>
            <a:pPr algn="just" rtl="0" eaLnBrk="1">
              <a:lnSpc>
                <a:spcPct val="9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000" dirty="0"/>
              <a:t>Just define a method of the same name</a:t>
            </a:r>
          </a:p>
          <a:p>
            <a:pPr algn="just" rtl="0" eaLnBrk="1">
              <a:lnSpc>
                <a:spcPct val="90000"/>
              </a:lnSpc>
              <a:spcAft>
                <a:spcPts val="1425"/>
              </a:spcAft>
              <a:buClrTx/>
              <a:buFontTx/>
              <a:buNone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66CC-2C3B-4A3B-A0D6-EF4A4773F57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15912" y="808037"/>
            <a:ext cx="7391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class Parent: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x = 1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def display(self):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    print( "x = ", </a:t>
            </a:r>
            <a:r>
              <a:rPr lang="en-US" sz="2400" b="1" dirty="0" err="1">
                <a:solidFill>
                  <a:srgbClr val="0000FF"/>
                </a:solidFill>
              </a:rPr>
              <a:t>self.x</a:t>
            </a:r>
            <a:r>
              <a:rPr lang="en-US" sz="2400" b="1" dirty="0">
                <a:solidFill>
                  <a:srgbClr val="0000FF"/>
                </a:solidFill>
              </a:rPr>
              <a:t> 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endParaRPr lang="en-US" sz="2400" b="1" dirty="0">
              <a:solidFill>
                <a:srgbClr val="0000FF"/>
              </a:solidFill>
            </a:endParaRP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class Child(Parent):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y = 2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def display(self):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    print( " x = ", </a:t>
            </a:r>
            <a:r>
              <a:rPr lang="en-US" sz="2400" b="1" dirty="0" err="1">
                <a:solidFill>
                  <a:srgbClr val="0000FF"/>
                </a:solidFill>
              </a:rPr>
              <a:t>self.x</a:t>
            </a:r>
            <a:r>
              <a:rPr lang="en-US" sz="2400" b="1" dirty="0">
                <a:solidFill>
                  <a:srgbClr val="0000FF"/>
                </a:solidFill>
              </a:rPr>
              <a:t> )        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    print( " y = ", </a:t>
            </a:r>
            <a:r>
              <a:rPr lang="en-US" sz="2400" b="1" dirty="0" err="1">
                <a:solidFill>
                  <a:srgbClr val="0000FF"/>
                </a:solidFill>
              </a:rPr>
              <a:t>self.y</a:t>
            </a:r>
            <a:r>
              <a:rPr lang="en-US" sz="2400" b="1" dirty="0">
                <a:solidFill>
                  <a:srgbClr val="0000FF"/>
                </a:solidFill>
              </a:rPr>
              <a:t> )        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        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# main code        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p1= Parent( 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p1.display()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ch1=Child( 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ch1.display( )</a:t>
            </a:r>
            <a:endParaRPr lang="en-US" sz="2400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39712" y="194895"/>
            <a:ext cx="9372600" cy="613142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>
              <a:lnSpc>
                <a:spcPct val="100000"/>
              </a:lnSpc>
              <a:buClrTx/>
              <a:buFontTx/>
              <a:buNone/>
            </a:pPr>
            <a:r>
              <a:rPr lang="en-US" sz="3600" dirty="0">
                <a:solidFill>
                  <a:srgbClr val="0000FF"/>
                </a:solidFill>
              </a:rPr>
              <a:t>overriding</a:t>
            </a:r>
            <a:r>
              <a:rPr lang="en-US" sz="3600" dirty="0"/>
              <a:t> display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735036" y="7042150"/>
            <a:ext cx="2344738" cy="517525"/>
          </a:xfrm>
        </p:spPr>
        <p:txBody>
          <a:bodyPr/>
          <a:lstStyle/>
          <a:p>
            <a:fld id="{27B166CC-2C3B-4A3B-A0D6-EF4A4773F57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rot="20909466">
            <a:off x="3692228" y="3230194"/>
            <a:ext cx="1760417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sym typeface="Wingdings" panose="05000000000000000000" pitchFamily="2" charset="2"/>
              </a:rPr>
              <a:t> </a:t>
            </a:r>
            <a:r>
              <a:rPr lang="en-US" sz="2000" b="1" dirty="0" err="1">
                <a:solidFill>
                  <a:schemeClr val="tx1"/>
                </a:solidFill>
              </a:rPr>
              <a:t>overrding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1641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63512" y="409867"/>
            <a:ext cx="5638800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>
              <a:lnSpc>
                <a:spcPct val="100000"/>
              </a:lnSpc>
              <a:buClrTx/>
              <a:buFontTx/>
              <a:buNone/>
            </a:pPr>
            <a:r>
              <a:rPr lang="en-US" sz="4400" b="1" dirty="0">
                <a:solidFill>
                  <a:srgbClr val="0000FF"/>
                </a:solidFill>
              </a:rPr>
              <a:t>Multiple</a:t>
            </a:r>
            <a:r>
              <a:rPr lang="en-US" sz="4400" b="1" dirty="0"/>
              <a:t> Inheritance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83712" y="7036050"/>
            <a:ext cx="652462" cy="517525"/>
          </a:xfrm>
        </p:spPr>
        <p:txBody>
          <a:bodyPr/>
          <a:lstStyle/>
          <a:p>
            <a:fld id="{27B166CC-2C3B-4A3B-A0D6-EF4A4773F57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63512" y="1387432"/>
            <a:ext cx="9701336" cy="3916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rtl="0" eaLnBrk="1">
              <a:lnSpc>
                <a:spcPct val="9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dirty="0"/>
              <a:t>Python supports </a:t>
            </a:r>
            <a:r>
              <a:rPr lang="en-US" sz="2400" b="1" dirty="0">
                <a:solidFill>
                  <a:srgbClr val="0000FF"/>
                </a:solidFill>
              </a:rPr>
              <a:t>multiple</a:t>
            </a:r>
            <a:r>
              <a:rPr lang="en-US" sz="2400" b="1" dirty="0"/>
              <a:t> inheritance </a:t>
            </a:r>
          </a:p>
          <a:p>
            <a:pPr algn="just" rtl="0" eaLnBrk="1">
              <a:lnSpc>
                <a:spcPct val="9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dirty="0"/>
              <a:t>In the </a:t>
            </a:r>
            <a:r>
              <a:rPr lang="en-US" sz="2400" b="1" dirty="0"/>
              <a:t>class </a:t>
            </a:r>
            <a:r>
              <a:rPr lang="en-US" sz="2400" dirty="0"/>
              <a:t>statement, replace the single superclass name with a </a:t>
            </a:r>
            <a:r>
              <a:rPr lang="en-US" sz="2400" b="1" dirty="0">
                <a:solidFill>
                  <a:srgbClr val="C00000"/>
                </a:solidFill>
              </a:rPr>
              <a:t>comma-separated</a:t>
            </a:r>
            <a:r>
              <a:rPr lang="en-US" sz="2400" dirty="0"/>
              <a:t> list of superclass names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381E63-5FEB-C27E-7F29-C9DDA1EC4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858" y="3345634"/>
            <a:ext cx="2476500" cy="2286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87375" y="579436"/>
            <a:ext cx="7043737" cy="996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>
              <a:lnSpc>
                <a:spcPct val="100000"/>
              </a:lnSpc>
              <a:buClrTx/>
              <a:buFontTx/>
              <a:buNone/>
            </a:pPr>
            <a:r>
              <a:rPr lang="en-US" sz="4000" b="1" dirty="0">
                <a:solidFill>
                  <a:srgbClr val="0000FF"/>
                </a:solidFill>
              </a:rPr>
              <a:t>Multiple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b="1" dirty="0"/>
              <a:t>Inheritance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684213" y="1528763"/>
            <a:ext cx="8904287" cy="516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dirty="0"/>
              <a:t>Python supports a limited form of </a:t>
            </a:r>
            <a:r>
              <a:rPr lang="en-US" sz="2400" b="1" dirty="0">
                <a:solidFill>
                  <a:srgbClr val="0000FF"/>
                </a:solidFill>
              </a:rPr>
              <a:t>multiple</a:t>
            </a:r>
            <a:r>
              <a:rPr lang="en-US" sz="2400" b="1" dirty="0"/>
              <a:t> inheritance</a:t>
            </a:r>
            <a:r>
              <a:rPr lang="en-US" sz="2400" dirty="0"/>
              <a:t> (applies depth-first, </a:t>
            </a:r>
            <a:r>
              <a:rPr lang="en-US" sz="2400" b="1" dirty="0">
                <a:solidFill>
                  <a:srgbClr val="FF0000"/>
                </a:solidFill>
              </a:rPr>
              <a:t>left-to-right rule</a:t>
            </a:r>
            <a:r>
              <a:rPr lang="en-US" sz="2400" dirty="0"/>
              <a:t>)</a:t>
            </a:r>
          </a:p>
          <a:p>
            <a:pPr algn="l" rtl="0"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dirty="0">
                <a:latin typeface="Courier New" panose="02070309020205020404" pitchFamily="49" charset="0"/>
              </a:rPr>
              <a:t>	</a:t>
            </a:r>
            <a:r>
              <a:rPr lang="en-US" sz="2400" b="1" dirty="0">
                <a:latin typeface="Courier New" panose="02070309020205020404" pitchFamily="49" charset="0"/>
              </a:rPr>
              <a:t>class </a:t>
            </a:r>
            <a:r>
              <a:rPr lang="en-US" sz="2400" b="1" dirty="0" err="1">
                <a:latin typeface="Courier New" panose="02070309020205020404" pitchFamily="49" charset="0"/>
              </a:rPr>
              <a:t>DerivedClass</a:t>
            </a:r>
            <a:r>
              <a:rPr lang="en-US" sz="2400" b="1" dirty="0">
                <a:latin typeface="Courier New" panose="02070309020205020404" pitchFamily="49" charset="0"/>
              </a:rPr>
              <a:t>(Base1, Base2, Base3):</a:t>
            </a:r>
          </a:p>
          <a:p>
            <a:pPr algn="l" rtl="0"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b="1" dirty="0">
                <a:latin typeface="Courier New" panose="02070309020205020404" pitchFamily="49" charset="0"/>
              </a:rPr>
              <a:t>        ...</a:t>
            </a:r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2400" dirty="0"/>
              <a:t>Python interprets this by applying the depth-first, left-to right rule: if an attribute is not found in </a:t>
            </a:r>
            <a:r>
              <a:rPr lang="en-US" sz="2400" dirty="0" err="1"/>
              <a:t>DerivedClass</a:t>
            </a:r>
            <a:r>
              <a:rPr lang="en-US" sz="2400" dirty="0"/>
              <a:t>, it is searched in Base1, then (recursively) in the base classes of Base1, and only if it is not found there, it is searched in Base2, and so on)</a:t>
            </a:r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588500" y="7116180"/>
            <a:ext cx="568326" cy="517525"/>
          </a:xfrm>
        </p:spPr>
        <p:txBody>
          <a:bodyPr/>
          <a:lstStyle/>
          <a:p>
            <a:fld id="{27B166CC-2C3B-4A3B-A0D6-EF4A4773F57D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512299" y="7042150"/>
            <a:ext cx="568326" cy="517525"/>
          </a:xfrm>
        </p:spPr>
        <p:txBody>
          <a:bodyPr/>
          <a:lstStyle/>
          <a:p>
            <a:fld id="{27B166CC-2C3B-4A3B-A0D6-EF4A4773F57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9792" y="0"/>
            <a:ext cx="5410200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class Person (object):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def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n, a):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self.name = n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self.age</a:t>
            </a:r>
            <a:r>
              <a:rPr lang="en-US" sz="2000" dirty="0">
                <a:solidFill>
                  <a:schemeClr val="tx1"/>
                </a:solidFill>
              </a:rPr>
              <a:t> = a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def show(self):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print('Name: ', self.name,\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      '\</a:t>
            </a:r>
            <a:r>
              <a:rPr lang="en-US" sz="2000" dirty="0" err="1">
                <a:solidFill>
                  <a:schemeClr val="tx1"/>
                </a:solidFill>
              </a:rPr>
              <a:t>nAge</a:t>
            </a:r>
            <a:r>
              <a:rPr lang="en-US" sz="2000" dirty="0">
                <a:solidFill>
                  <a:schemeClr val="tx1"/>
                </a:solidFill>
              </a:rPr>
              <a:t>: ', </a:t>
            </a:r>
            <a:r>
              <a:rPr lang="en-US" sz="2000" dirty="0" err="1">
                <a:solidFill>
                  <a:schemeClr val="tx1"/>
                </a:solidFill>
              </a:rPr>
              <a:t>self.age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 rtl="0"/>
            <a:endParaRPr lang="en-US" sz="20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class Student (object):  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def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id):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self.stdId</a:t>
            </a:r>
            <a:r>
              <a:rPr lang="en-US" sz="2000" dirty="0">
                <a:solidFill>
                  <a:schemeClr val="tx1"/>
                </a:solidFill>
              </a:rPr>
              <a:t> = id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def show(self):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print('ID: ', </a:t>
            </a:r>
            <a:r>
              <a:rPr lang="en-US" sz="2000" dirty="0" err="1">
                <a:solidFill>
                  <a:schemeClr val="tx1"/>
                </a:solidFill>
              </a:rPr>
              <a:t>self.stdId</a:t>
            </a:r>
            <a:r>
              <a:rPr lang="en-US" sz="2000" dirty="0">
                <a:solidFill>
                  <a:schemeClr val="tx1"/>
                </a:solidFill>
              </a:rPr>
              <a:t>)  </a:t>
            </a:r>
          </a:p>
          <a:p>
            <a:pPr algn="l" rtl="0"/>
            <a:endParaRPr lang="en-US" sz="20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class Resident ( Person, Student ):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def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name, age, id):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Person.__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name, age) 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Student.__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id) 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# main code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r1 = Resident('Sami', 21, 20189022333)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r1.show() </a:t>
            </a:r>
          </a:p>
          <a:p>
            <a:pPr algn="l" rtl="0"/>
            <a:r>
              <a:rPr lang="en-US" sz="2000" dirty="0" err="1">
                <a:solidFill>
                  <a:schemeClr val="tx1"/>
                </a:solidFill>
              </a:rPr>
              <a:t>Student.show</a:t>
            </a:r>
            <a:r>
              <a:rPr lang="en-US" sz="2000" dirty="0">
                <a:solidFill>
                  <a:schemeClr val="tx1"/>
                </a:solidFill>
              </a:rPr>
              <a:t>(r1)           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740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503239" y="503237"/>
            <a:ext cx="6899274" cy="844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>
              <a:lnSpc>
                <a:spcPct val="100000"/>
              </a:lnSpc>
              <a:buClrTx/>
              <a:buFontTx/>
              <a:buNone/>
            </a:pPr>
            <a:r>
              <a:rPr lang="en-US" sz="4400" b="1" dirty="0">
                <a:solidFill>
                  <a:srgbClr val="0000FF"/>
                </a:solidFill>
              </a:rPr>
              <a:t>Multilevel</a:t>
            </a:r>
            <a:r>
              <a:rPr lang="en-US" sz="4400" dirty="0"/>
              <a:t> Inheritance</a:t>
            </a:r>
            <a:br>
              <a:rPr lang="en-US" sz="4400" dirty="0"/>
            </a:b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74626" y="1658937"/>
            <a:ext cx="7051674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3200" dirty="0"/>
              <a:t>In multilevel inheritance, we inherit the classes at multiple separate levels. We have three classes A, B and C, where A is the super class, B is its sub(child) class and C is the sub class of B.</a:t>
            </a:r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endParaRPr lang="en-US" sz="3200" dirty="0"/>
          </a:p>
          <a:p>
            <a:pPr algn="l" rtl="0" eaLnBrk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599971" y="7015998"/>
            <a:ext cx="644526" cy="517525"/>
          </a:xfrm>
        </p:spPr>
        <p:txBody>
          <a:bodyPr/>
          <a:lstStyle/>
          <a:p>
            <a:fld id="{27B166CC-2C3B-4A3B-A0D6-EF4A4773F57D}" type="slidenum">
              <a:rPr lang="en-US" smtClean="0"/>
              <a:pPr/>
              <a:t>19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821112" y="350837"/>
            <a:ext cx="3405188" cy="1524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1177CE5-B76B-D628-D2BE-03DB34A367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5882" y="206374"/>
            <a:ext cx="2590800" cy="290512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6A5C8-1109-1FA0-2EE5-A8321AFDF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020" y="107430"/>
            <a:ext cx="9450586" cy="73277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Python Inheritance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Inheritance allows us to define a class that inherits </a:t>
            </a:r>
            <a:r>
              <a:rPr lang="en-US" sz="2400"/>
              <a:t>all accessible </a:t>
            </a:r>
            <a:r>
              <a:rPr lang="en-US" sz="2400" dirty="0"/>
              <a:t>methods and properties from another class.</a:t>
            </a:r>
          </a:p>
          <a:p>
            <a:pPr lvl="1">
              <a:lnSpc>
                <a:spcPct val="100000"/>
              </a:lnSpc>
            </a:pPr>
            <a:r>
              <a:rPr lang="en-US" sz="2400" b="1" dirty="0"/>
              <a:t>Parent</a:t>
            </a:r>
            <a:r>
              <a:rPr lang="en-US" sz="2400" dirty="0"/>
              <a:t> class is the class being inherited from, also called </a:t>
            </a:r>
            <a:r>
              <a:rPr lang="en-US" sz="2400" b="1" dirty="0"/>
              <a:t>base</a:t>
            </a:r>
            <a:r>
              <a:rPr lang="en-US" sz="2400" dirty="0"/>
              <a:t> or </a:t>
            </a:r>
            <a:r>
              <a:rPr lang="en-US" sz="2400" b="1" dirty="0"/>
              <a:t>super</a:t>
            </a:r>
            <a:r>
              <a:rPr lang="en-US" sz="2400" dirty="0"/>
              <a:t> class.</a:t>
            </a:r>
          </a:p>
          <a:p>
            <a:pPr lvl="1">
              <a:lnSpc>
                <a:spcPct val="100000"/>
              </a:lnSpc>
            </a:pPr>
            <a:r>
              <a:rPr lang="en-US" sz="2400" b="1" dirty="0"/>
              <a:t>Child</a:t>
            </a:r>
            <a:r>
              <a:rPr lang="en-US" sz="2400" dirty="0"/>
              <a:t> class is the class that inherits from another class, also called </a:t>
            </a:r>
            <a:r>
              <a:rPr lang="en-US" sz="2400" b="1" dirty="0"/>
              <a:t>derived</a:t>
            </a:r>
            <a:r>
              <a:rPr lang="en-US" sz="2400" dirty="0"/>
              <a:t> or </a:t>
            </a:r>
            <a:r>
              <a:rPr lang="en-US" sz="2400" b="1" dirty="0"/>
              <a:t>sub</a:t>
            </a:r>
            <a:r>
              <a:rPr lang="en-US" sz="2400" dirty="0"/>
              <a:t> class.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79498D-C475-7D04-CEC4-E9D84A690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2</a:t>
            </a:fld>
            <a:endParaRPr lang="en-US"/>
          </a:p>
        </p:txBody>
      </p:sp>
      <p:pic>
        <p:nvPicPr>
          <p:cNvPr id="2" name="Picture 2" descr="Inheritance">
            <a:extLst>
              <a:ext uri="{FF2B5EF4-FFF2-40B4-BE49-F238E27FC236}">
                <a16:creationId xmlns:a16="http://schemas.microsoft.com/office/drawing/2014/main" id="{FEDAD6C2-CDD0-645A-4001-FC85C47AD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794" y="4245028"/>
            <a:ext cx="2988782" cy="2559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754420D-C734-1689-3233-23FD4AB6C6B6}"/>
              </a:ext>
            </a:extLst>
          </p:cNvPr>
          <p:cNvSpPr/>
          <p:nvPr/>
        </p:nvSpPr>
        <p:spPr>
          <a:xfrm>
            <a:off x="8908316" y="4158064"/>
            <a:ext cx="849913" cy="29270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Student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79D666-D8E4-3734-9733-CCD1B59198D7}"/>
              </a:ext>
            </a:extLst>
          </p:cNvPr>
          <p:cNvSpPr/>
          <p:nvPr/>
        </p:nvSpPr>
        <p:spPr>
          <a:xfrm>
            <a:off x="6480472" y="5428843"/>
            <a:ext cx="849913" cy="49308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Master</a:t>
            </a:r>
          </a:p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Student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823014-58C4-C8DD-AD28-A61224D5821A}"/>
              </a:ext>
            </a:extLst>
          </p:cNvPr>
          <p:cNvSpPr/>
          <p:nvPr/>
        </p:nvSpPr>
        <p:spPr>
          <a:xfrm>
            <a:off x="9219760" y="5490989"/>
            <a:ext cx="849913" cy="49308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PhD</a:t>
            </a:r>
          </a:p>
          <a:p>
            <a:pPr algn="l" rtl="0"/>
            <a:r>
              <a:rPr lang="en-US" sz="1400" b="1" dirty="0">
                <a:solidFill>
                  <a:schemeClr val="tx1"/>
                </a:solidFill>
                <a:ea typeface="Arial" panose="020B0604020202020204" pitchFamily="34" charset="0"/>
              </a:rPr>
              <a:t>Student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132C4C-5884-3D0C-F93D-B011430A5949}"/>
              </a:ext>
            </a:extLst>
          </p:cNvPr>
          <p:cNvSpPr/>
          <p:nvPr/>
        </p:nvSpPr>
        <p:spPr>
          <a:xfrm>
            <a:off x="5665177" y="3446894"/>
            <a:ext cx="3651285" cy="607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 err="1">
                <a:solidFill>
                  <a:srgbClr val="0000FF"/>
                </a:solidFill>
                <a:ea typeface="Arial" panose="020B0604020202020204" pitchFamily="34" charset="0"/>
              </a:rPr>
              <a:t>MasterStds</a:t>
            </a:r>
            <a:r>
              <a:rPr lang="en-US" dirty="0">
                <a:solidFill>
                  <a:srgbClr val="0000FF"/>
                </a:solidFill>
                <a:ea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ea typeface="Arial" panose="020B0604020202020204" pitchFamily="34" charset="0"/>
              </a:rPr>
              <a:t>*is-a* </a:t>
            </a:r>
            <a:r>
              <a:rPr lang="en-US" b="1" dirty="0">
                <a:solidFill>
                  <a:srgbClr val="0000FF"/>
                </a:solidFill>
                <a:ea typeface="Arial" panose="020B0604020202020204" pitchFamily="34" charset="0"/>
              </a:rPr>
              <a:t>Student</a:t>
            </a:r>
            <a:r>
              <a:rPr lang="en-US" dirty="0">
                <a:ea typeface="Arial" panose="020B0604020202020204" pitchFamily="34" charset="0"/>
              </a:rPr>
              <a:t>.</a:t>
            </a:r>
          </a:p>
          <a:p>
            <a:pPr algn="l" rtl="0"/>
            <a:r>
              <a:rPr lang="en-US" b="1" dirty="0" err="1">
                <a:solidFill>
                  <a:srgbClr val="0000FF"/>
                </a:solidFill>
                <a:ea typeface="Arial" panose="020B0604020202020204" pitchFamily="34" charset="0"/>
              </a:rPr>
              <a:t>PhDStds</a:t>
            </a:r>
            <a:r>
              <a:rPr lang="en-US" dirty="0">
                <a:solidFill>
                  <a:srgbClr val="0000FF"/>
                </a:solidFill>
                <a:ea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ea typeface="Arial" panose="020B0604020202020204" pitchFamily="34" charset="0"/>
              </a:rPr>
              <a:t>*is-a* </a:t>
            </a:r>
            <a:r>
              <a:rPr lang="en-US" b="1" dirty="0">
                <a:solidFill>
                  <a:srgbClr val="0000FF"/>
                </a:solidFill>
                <a:ea typeface="Arial" panose="020B0604020202020204" pitchFamily="34" charset="0"/>
              </a:rPr>
              <a:t>Student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0B216B-E0A9-D0F7-3C3F-379A882E6FB1}"/>
              </a:ext>
            </a:extLst>
          </p:cNvPr>
          <p:cNvSpPr/>
          <p:nvPr/>
        </p:nvSpPr>
        <p:spPr>
          <a:xfrm>
            <a:off x="437555" y="4668324"/>
            <a:ext cx="1058303" cy="43582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ea typeface="Arial" panose="020B0604020202020204" pitchFamily="34" charset="0"/>
              </a:rPr>
              <a:t>parent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E3B309-F301-8CF6-93BB-726F4CF26077}"/>
              </a:ext>
            </a:extLst>
          </p:cNvPr>
          <p:cNvSpPr/>
          <p:nvPr/>
        </p:nvSpPr>
        <p:spPr>
          <a:xfrm>
            <a:off x="1825151" y="4660282"/>
            <a:ext cx="853119" cy="43582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ea typeface="Arial" panose="020B0604020202020204" pitchFamily="34" charset="0"/>
              </a:rPr>
              <a:t>base</a:t>
            </a:r>
            <a:endParaRPr lang="en-US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22A7AB-7A4C-F455-3CFE-F86FE15CFEA5}"/>
              </a:ext>
            </a:extLst>
          </p:cNvPr>
          <p:cNvSpPr/>
          <p:nvPr/>
        </p:nvSpPr>
        <p:spPr>
          <a:xfrm>
            <a:off x="3202280" y="4722146"/>
            <a:ext cx="1726755" cy="43582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l" rtl="0"/>
            <a:r>
              <a:rPr lang="en-US" sz="2400" dirty="0" err="1">
                <a:solidFill>
                  <a:schemeClr val="tx1"/>
                </a:solidFill>
                <a:ea typeface="Arial" panose="020B0604020202020204" pitchFamily="34" charset="0"/>
              </a:rPr>
              <a:t>superClass</a:t>
            </a:r>
            <a:endParaRPr lang="en-US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2F0260B-FB8B-B6DD-5092-1DACCE1C41BE}"/>
              </a:ext>
            </a:extLst>
          </p:cNvPr>
          <p:cNvCxnSpPr/>
          <p:nvPr/>
        </p:nvCxnSpPr>
        <p:spPr bwMode="auto">
          <a:xfrm>
            <a:off x="966706" y="5157971"/>
            <a:ext cx="0" cy="8111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ECD42A2-9633-5A7B-4518-D3AAA572970F}"/>
              </a:ext>
            </a:extLst>
          </p:cNvPr>
          <p:cNvCxnSpPr/>
          <p:nvPr/>
        </p:nvCxnSpPr>
        <p:spPr bwMode="auto">
          <a:xfrm>
            <a:off x="2251710" y="5157971"/>
            <a:ext cx="0" cy="8111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33F5413-A477-BE0D-7E22-8FD17AE4F224}"/>
              </a:ext>
            </a:extLst>
          </p:cNvPr>
          <p:cNvCxnSpPr/>
          <p:nvPr/>
        </p:nvCxnSpPr>
        <p:spPr bwMode="auto">
          <a:xfrm>
            <a:off x="3562489" y="5157971"/>
            <a:ext cx="0" cy="8111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AC0AF68-BE8B-621B-CB5E-7F095F881534}"/>
              </a:ext>
            </a:extLst>
          </p:cNvPr>
          <p:cNvCxnSpPr/>
          <p:nvPr/>
        </p:nvCxnSpPr>
        <p:spPr bwMode="auto">
          <a:xfrm>
            <a:off x="5268912" y="5157971"/>
            <a:ext cx="0" cy="8111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CC8EC7C-AF42-FBA1-03C6-F1F418386488}"/>
              </a:ext>
            </a:extLst>
          </p:cNvPr>
          <p:cNvSpPr/>
          <p:nvPr/>
        </p:nvSpPr>
        <p:spPr>
          <a:xfrm>
            <a:off x="421480" y="6053360"/>
            <a:ext cx="819455" cy="43582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ea typeface="Arial" panose="020B0604020202020204" pitchFamily="34" charset="0"/>
              </a:rPr>
              <a:t>child</a:t>
            </a:r>
            <a:endParaRPr lang="en-US" sz="2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BE488B-9667-79D4-1416-F561AA7BBCB4}"/>
              </a:ext>
            </a:extLst>
          </p:cNvPr>
          <p:cNvSpPr/>
          <p:nvPr/>
        </p:nvSpPr>
        <p:spPr>
          <a:xfrm>
            <a:off x="1611312" y="6045318"/>
            <a:ext cx="1196161" cy="43582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ea typeface="Arial" panose="020B0604020202020204" pitchFamily="34" charset="0"/>
              </a:rPr>
              <a:t>derived</a:t>
            </a:r>
            <a:endParaRPr lang="en-US" sz="2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D8E23F5-1420-8F2E-0967-1D45E550EBF7}"/>
              </a:ext>
            </a:extLst>
          </p:cNvPr>
          <p:cNvSpPr/>
          <p:nvPr/>
        </p:nvSpPr>
        <p:spPr>
          <a:xfrm>
            <a:off x="3264043" y="6043351"/>
            <a:ext cx="1452642" cy="43582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pPr algn="l" rtl="0"/>
            <a:r>
              <a:rPr lang="en-US" sz="2400" dirty="0" err="1">
                <a:solidFill>
                  <a:schemeClr val="tx1"/>
                </a:solidFill>
                <a:ea typeface="Arial" panose="020B0604020202020204" pitchFamily="34" charset="0"/>
              </a:rPr>
              <a:t>subClass</a:t>
            </a:r>
            <a:endParaRPr lang="en-US" sz="2400" dirty="0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ED46814B-D4AC-E3A0-D021-3A4BA2342ED6}"/>
              </a:ext>
            </a:extLst>
          </p:cNvPr>
          <p:cNvSpPr/>
          <p:nvPr/>
        </p:nvSpPr>
        <p:spPr>
          <a:xfrm>
            <a:off x="647824" y="5104149"/>
            <a:ext cx="516470" cy="8649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9F3AEAA6-B160-EBC9-98CD-2713686624D4}"/>
              </a:ext>
            </a:extLst>
          </p:cNvPr>
          <p:cNvSpPr/>
          <p:nvPr/>
        </p:nvSpPr>
        <p:spPr>
          <a:xfrm>
            <a:off x="1917276" y="5104149"/>
            <a:ext cx="516470" cy="8649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Up 24">
            <a:extLst>
              <a:ext uri="{FF2B5EF4-FFF2-40B4-BE49-F238E27FC236}">
                <a16:creationId xmlns:a16="http://schemas.microsoft.com/office/drawing/2014/main" id="{7514BF94-D528-D00D-7CCC-23B4ACB364A6}"/>
              </a:ext>
            </a:extLst>
          </p:cNvPr>
          <p:cNvSpPr/>
          <p:nvPr/>
        </p:nvSpPr>
        <p:spPr>
          <a:xfrm>
            <a:off x="3770009" y="5157971"/>
            <a:ext cx="516470" cy="8649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-293688" y="126974"/>
            <a:ext cx="6899274" cy="844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>
              <a:lnSpc>
                <a:spcPct val="100000"/>
              </a:lnSpc>
              <a:buClrTx/>
              <a:buFontTx/>
              <a:buNone/>
            </a:pPr>
            <a:r>
              <a:rPr lang="en-US" sz="4400" b="1" dirty="0">
                <a:solidFill>
                  <a:srgbClr val="0000FF"/>
                </a:solidFill>
              </a:rPr>
              <a:t>Multilevel</a:t>
            </a:r>
            <a:r>
              <a:rPr lang="en-US" sz="4400" dirty="0"/>
              <a:t> Inheritance</a:t>
            </a:r>
            <a:br>
              <a:rPr lang="en-US" sz="4400" dirty="0"/>
            </a:b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599971" y="7015998"/>
            <a:ext cx="644526" cy="517525"/>
          </a:xfrm>
        </p:spPr>
        <p:txBody>
          <a:bodyPr/>
          <a:lstStyle/>
          <a:p>
            <a:fld id="{27B166CC-2C3B-4A3B-A0D6-EF4A4773F57D}" type="slidenum">
              <a:rPr lang="en-US" smtClean="0"/>
              <a:pPr/>
              <a:t>20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6038515" y="350837"/>
            <a:ext cx="1187785" cy="2301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8"/>
          <p:cNvSpPr/>
          <p:nvPr/>
        </p:nvSpPr>
        <p:spPr>
          <a:xfrm>
            <a:off x="8247875" y="3606871"/>
            <a:ext cx="62068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05772" y="6612041"/>
            <a:ext cx="5038725" cy="8079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1000" dirty="0">
                <a:solidFill>
                  <a:schemeClr val="tx1"/>
                </a:solidFill>
              </a:rPr>
              <a:t>https://www.pythonprogramming.in/example-of-multilevel-inheritance-in-python.html</a:t>
            </a:r>
          </a:p>
          <a:p>
            <a:pPr algn="l" rtl="0"/>
            <a:r>
              <a:rPr lang="en-US" sz="1000" dirty="0">
                <a:solidFill>
                  <a:schemeClr val="tx1"/>
                </a:solidFill>
              </a:rPr>
              <a:t>https://www.wikitechy.com/tutorials/python/multilevel-inheritance-in-python</a:t>
            </a:r>
          </a:p>
          <a:p>
            <a:pPr algn="l" rtl="0"/>
            <a:r>
              <a:rPr lang="en-US" sz="1000" dirty="0">
                <a:solidFill>
                  <a:schemeClr val="tx1"/>
                </a:solidFill>
              </a:rPr>
              <a:t>https://www.javatpoint.com/inheritance-in-python</a:t>
            </a:r>
          </a:p>
          <a:p>
            <a:pPr algn="l" rtl="0"/>
            <a:endParaRPr lang="en-US" sz="1000" dirty="0">
              <a:solidFill>
                <a:schemeClr val="tx1"/>
              </a:solidFill>
            </a:endParaRPr>
          </a:p>
          <a:p>
            <a:pPr algn="l" rtl="0"/>
            <a:endParaRPr lang="en-US" sz="1000" dirty="0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987" y="1031235"/>
            <a:ext cx="2811619" cy="259777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366760" y="715361"/>
            <a:ext cx="915635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Family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605586" y="1640722"/>
            <a:ext cx="88998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Father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929091" y="1683304"/>
            <a:ext cx="95410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Mother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78695" y="3781855"/>
            <a:ext cx="82266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'</a:t>
            </a:r>
            <a:r>
              <a:rPr lang="en-US" b="1" dirty="0">
                <a:solidFill>
                  <a:srgbClr val="0000FF"/>
                </a:solidFill>
              </a:rPr>
              <a:t>Sami</a:t>
            </a:r>
            <a:r>
              <a:rPr lang="en-US" dirty="0"/>
              <a:t>'</a:t>
            </a:r>
          </a:p>
        </p:txBody>
      </p:sp>
      <p:sp>
        <p:nvSpPr>
          <p:cNvPr id="4" name="Rectangle 3"/>
          <p:cNvSpPr/>
          <p:nvPr/>
        </p:nvSpPr>
        <p:spPr>
          <a:xfrm>
            <a:off x="7286084" y="1821225"/>
            <a:ext cx="941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b="1" dirty="0">
                <a:solidFill>
                  <a:schemeClr val="tx1"/>
                </a:solidFill>
              </a:rPr>
              <a:t>"Mark"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303427" y="1900256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b="1" dirty="0">
                <a:solidFill>
                  <a:schemeClr val="tx1"/>
                </a:solidFill>
              </a:rPr>
              <a:t>"Sara"</a:t>
            </a:r>
          </a:p>
        </p:txBody>
      </p:sp>
    </p:spTree>
    <p:extLst>
      <p:ext uri="{BB962C8B-B14F-4D97-AF65-F5344CB8AC3E}">
        <p14:creationId xmlns:p14="http://schemas.microsoft.com/office/powerpoint/2010/main" val="39519013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-293688" y="-17042"/>
            <a:ext cx="6899274" cy="844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>
              <a:lnSpc>
                <a:spcPct val="100000"/>
              </a:lnSpc>
              <a:buClrTx/>
              <a:buFontTx/>
              <a:buNone/>
            </a:pPr>
            <a:r>
              <a:rPr lang="en-US" sz="4400" b="1" dirty="0">
                <a:solidFill>
                  <a:srgbClr val="0000FF"/>
                </a:solidFill>
              </a:rPr>
              <a:t>Multilevel</a:t>
            </a:r>
            <a:r>
              <a:rPr lang="en-US" sz="4400" dirty="0"/>
              <a:t> Inheritance</a:t>
            </a:r>
            <a:br>
              <a:rPr lang="en-US" sz="4400" dirty="0"/>
            </a:b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74626" y="655637"/>
            <a:ext cx="8447086" cy="687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class </a:t>
            </a:r>
            <a:r>
              <a:rPr lang="en-US" sz="2000" b="1" dirty="0">
                <a:solidFill>
                  <a:srgbClr val="0000FF"/>
                </a:solidFill>
              </a:rPr>
              <a:t>Family</a:t>
            </a:r>
            <a:r>
              <a:rPr lang="en-US" sz="2000" b="1" dirty="0">
                <a:solidFill>
                  <a:srgbClr val="C00000"/>
                </a:solidFill>
              </a:rPr>
              <a:t>(object)</a:t>
            </a:r>
            <a:r>
              <a:rPr lang="en-US" dirty="0"/>
              <a:t>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 err="1"/>
              <a:t>show_family</a:t>
            </a:r>
            <a:r>
              <a:rPr lang="en-US" dirty="0"/>
              <a:t>(self):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    print("This is our family:")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endParaRPr lang="en-US" sz="400" dirty="0"/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class </a:t>
            </a:r>
            <a:r>
              <a:rPr lang="en-US" b="1" dirty="0"/>
              <a:t>Father</a:t>
            </a:r>
            <a:r>
              <a:rPr lang="en-US" dirty="0"/>
              <a:t>(Family): </a:t>
            </a:r>
            <a:r>
              <a:rPr lang="en-US" sz="1600" b="1" i="1" dirty="0">
                <a:solidFill>
                  <a:srgbClr val="006600"/>
                </a:solidFill>
              </a:rPr>
              <a:t># Father class inherited from Family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fathername</a:t>
            </a:r>
            <a:r>
              <a:rPr lang="en-US" dirty="0"/>
              <a:t> = ""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show_father</a:t>
            </a:r>
            <a:r>
              <a:rPr lang="en-US" dirty="0"/>
              <a:t>(self):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    return </a:t>
            </a:r>
            <a:r>
              <a:rPr lang="en-US" dirty="0" err="1"/>
              <a:t>self.fathername</a:t>
            </a:r>
            <a:endParaRPr lang="en-US" dirty="0"/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</a:pPr>
            <a:endParaRPr lang="en-US" sz="400" dirty="0"/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</a:pPr>
            <a:r>
              <a:rPr lang="en-US" dirty="0"/>
              <a:t>class </a:t>
            </a:r>
            <a:r>
              <a:rPr lang="en-US" b="1" dirty="0"/>
              <a:t>Mother</a:t>
            </a:r>
            <a:r>
              <a:rPr lang="en-US" dirty="0"/>
              <a:t>(Family): </a:t>
            </a:r>
            <a:r>
              <a:rPr lang="en-US" sz="1600" b="1" i="1" dirty="0">
                <a:solidFill>
                  <a:srgbClr val="006600"/>
                </a:solidFill>
              </a:rPr>
              <a:t># Mother class inherited from Family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mothername</a:t>
            </a:r>
            <a:r>
              <a:rPr lang="en-US" dirty="0"/>
              <a:t> = ""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show_mother</a:t>
            </a:r>
            <a:r>
              <a:rPr lang="en-US" dirty="0"/>
              <a:t>(self):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    return </a:t>
            </a:r>
            <a:r>
              <a:rPr lang="en-US" dirty="0" err="1"/>
              <a:t>self.mothername</a:t>
            </a:r>
            <a:endParaRPr lang="en-US" dirty="0"/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endParaRPr lang="en-US" dirty="0"/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 typeface="Times New Roman" panose="02020603050405020304" pitchFamily="18" charset="0"/>
              <a:buNone/>
            </a:pPr>
            <a:r>
              <a:rPr lang="en-US" dirty="0"/>
              <a:t>class </a:t>
            </a:r>
            <a:r>
              <a:rPr lang="en-US" b="1" dirty="0">
                <a:solidFill>
                  <a:srgbClr val="0000FF"/>
                </a:solidFill>
              </a:rPr>
              <a:t>Son</a:t>
            </a:r>
            <a:r>
              <a:rPr lang="en-US" dirty="0"/>
              <a:t>(Father, Mother): </a:t>
            </a:r>
            <a:r>
              <a:rPr lang="en-US" sz="1600" b="1" i="1" dirty="0">
                <a:solidFill>
                  <a:srgbClr val="006600"/>
                </a:solidFill>
              </a:rPr>
              <a:t># Son class inherited from Father and Mother classes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sonName</a:t>
            </a:r>
            <a:r>
              <a:rPr lang="en-US" dirty="0"/>
              <a:t> = '</a:t>
            </a:r>
            <a:r>
              <a:rPr lang="en-US" sz="2000" b="1" dirty="0">
                <a:solidFill>
                  <a:srgbClr val="0000FF"/>
                </a:solidFill>
              </a:rPr>
              <a:t>Sami</a:t>
            </a:r>
            <a:r>
              <a:rPr lang="en-US" dirty="0"/>
              <a:t>'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 err="1"/>
              <a:t>show_parentSon</a:t>
            </a:r>
            <a:r>
              <a:rPr lang="en-US" dirty="0"/>
              <a:t>(self):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    print("Father :", </a:t>
            </a:r>
            <a:r>
              <a:rPr lang="en-US" dirty="0" err="1"/>
              <a:t>self.</a:t>
            </a:r>
            <a:r>
              <a:rPr lang="en-US" b="1" dirty="0" err="1">
                <a:solidFill>
                  <a:srgbClr val="C00000"/>
                </a:solidFill>
              </a:rPr>
              <a:t>show_father</a:t>
            </a:r>
            <a:r>
              <a:rPr lang="en-US" dirty="0"/>
              <a:t>( ), " &lt;--&gt; Mother :", </a:t>
            </a:r>
            <a:r>
              <a:rPr lang="en-US" b="1" dirty="0" err="1">
                <a:solidFill>
                  <a:schemeClr val="tx1"/>
                </a:solidFill>
              </a:rPr>
              <a:t>self.</a:t>
            </a:r>
            <a:r>
              <a:rPr lang="en-US" b="1" dirty="0" err="1">
                <a:solidFill>
                  <a:srgbClr val="C00000"/>
                </a:solidFill>
              </a:rPr>
              <a:t>show_mother</a:t>
            </a:r>
            <a:r>
              <a:rPr lang="en-US" dirty="0"/>
              <a:t>( ))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        print("\n              Son:", </a:t>
            </a:r>
            <a:r>
              <a:rPr lang="en-US" dirty="0" err="1"/>
              <a:t>self.</a:t>
            </a:r>
            <a:r>
              <a:rPr lang="en-US" b="1" dirty="0" err="1">
                <a:solidFill>
                  <a:srgbClr val="0000FF"/>
                </a:solidFill>
              </a:rPr>
              <a:t>sonName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/>
              <a:t>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endParaRPr lang="en-US" sz="600" dirty="0"/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sz="2000" b="1" i="1" dirty="0">
                <a:solidFill>
                  <a:srgbClr val="006600"/>
                </a:solidFill>
              </a:rPr>
              <a:t># main code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s1 = Son()  </a:t>
            </a:r>
            <a:r>
              <a:rPr lang="en-US" sz="1600" b="1" i="1" dirty="0">
                <a:solidFill>
                  <a:srgbClr val="006600"/>
                </a:solidFill>
              </a:rPr>
              <a:t># Object of Son class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s1.fathername = "</a:t>
            </a:r>
            <a:r>
              <a:rPr lang="en-US" b="1" dirty="0"/>
              <a:t>Mark</a:t>
            </a:r>
            <a:r>
              <a:rPr lang="en-US" dirty="0"/>
              <a:t>"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s1.mothername = "</a:t>
            </a:r>
            <a:r>
              <a:rPr lang="en-US" b="1" dirty="0"/>
              <a:t>Sara</a:t>
            </a:r>
            <a:r>
              <a:rPr lang="en-US" dirty="0"/>
              <a:t>"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s1.show_family( )</a:t>
            </a:r>
          </a:p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dirty="0"/>
              <a:t>s1.</a:t>
            </a:r>
            <a:r>
              <a:rPr lang="en-US" b="1" dirty="0"/>
              <a:t>show_parentSon</a:t>
            </a:r>
            <a:r>
              <a:rPr lang="en-US" dirty="0"/>
              <a:t>( )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599971" y="7015998"/>
            <a:ext cx="644526" cy="517525"/>
          </a:xfrm>
        </p:spPr>
        <p:txBody>
          <a:bodyPr/>
          <a:lstStyle/>
          <a:p>
            <a:fld id="{27B166CC-2C3B-4A3B-A0D6-EF4A4773F57D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6038515" y="350837"/>
            <a:ext cx="1187785" cy="2301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8"/>
          <p:cNvSpPr/>
          <p:nvPr/>
        </p:nvSpPr>
        <p:spPr>
          <a:xfrm>
            <a:off x="8247875" y="3606871"/>
            <a:ext cx="62068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Son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987" y="1031235"/>
            <a:ext cx="2811619" cy="259777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366760" y="715361"/>
            <a:ext cx="915635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Family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605586" y="1640722"/>
            <a:ext cx="88998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Father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929091" y="1683304"/>
            <a:ext cx="95410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Mother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78695" y="3781855"/>
            <a:ext cx="82266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'</a:t>
            </a:r>
            <a:r>
              <a:rPr lang="en-US" b="1" dirty="0">
                <a:solidFill>
                  <a:srgbClr val="0000FF"/>
                </a:solidFill>
              </a:rPr>
              <a:t>Sami</a:t>
            </a:r>
            <a:r>
              <a:rPr lang="en-US" dirty="0"/>
              <a:t>'</a:t>
            </a:r>
          </a:p>
        </p:txBody>
      </p:sp>
      <p:sp>
        <p:nvSpPr>
          <p:cNvPr id="4" name="Rectangle 3"/>
          <p:cNvSpPr/>
          <p:nvPr/>
        </p:nvSpPr>
        <p:spPr>
          <a:xfrm>
            <a:off x="7286084" y="1821225"/>
            <a:ext cx="941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b="1" dirty="0">
                <a:solidFill>
                  <a:schemeClr val="tx1"/>
                </a:solidFill>
              </a:rPr>
              <a:t>"Mark"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303427" y="1900256"/>
            <a:ext cx="909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en-US" b="1" dirty="0">
                <a:solidFill>
                  <a:schemeClr val="tx1"/>
                </a:solidFill>
              </a:rPr>
              <a:t>“Sara"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 flipV="1">
            <a:off x="2906712" y="2330124"/>
            <a:ext cx="1219200" cy="266891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 flipH="1" flipV="1">
            <a:off x="3155950" y="3475038"/>
            <a:ext cx="4130134" cy="152399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 flipH="1" flipV="1">
            <a:off x="0" y="5380037"/>
            <a:ext cx="213952" cy="189472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0" y="4999037"/>
            <a:ext cx="533401" cy="3810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600267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588963" y="1646237"/>
            <a:ext cx="8567737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 hangingPunct="1">
              <a:lnSpc>
                <a:spcPct val="102000"/>
              </a:lnSpc>
              <a:buClrTx/>
              <a:buFontTx/>
              <a:buNone/>
            </a:pP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0" eaLnBrk="1" hangingPunct="1">
              <a:lnSpc>
                <a:spcPct val="102000"/>
              </a:lnSpc>
              <a:buClrTx/>
              <a:buFontTx/>
              <a:buNone/>
            </a:pP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Composition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7734300" y="716669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rtl="0" eaLnBrk="1" hangingPunct="1">
              <a:lnSpc>
                <a:spcPct val="100000"/>
              </a:lnSpc>
              <a:buClrTx/>
              <a:buFontTx/>
              <a:buNone/>
            </a:pPr>
            <a:fld id="{6E0C706C-DEBD-436D-B92D-6CC7A72CEC57}" type="slidenum">
              <a:rPr lang="en-US">
                <a:latin typeface="Calibri" panose="020F0502020204030204" pitchFamily="34" charset="0"/>
                <a:cs typeface="Tahoma" panose="020B0604030504040204" pitchFamily="34" charset="0"/>
              </a:rPr>
              <a:pPr rtl="0" eaLnBrk="1" hangingPunct="1">
                <a:lnSpc>
                  <a:spcPct val="100000"/>
                </a:lnSpc>
                <a:buClrTx/>
                <a:buFontTx/>
                <a:buNone/>
              </a:pPr>
              <a:t>22</a:t>
            </a:fld>
            <a:endParaRPr lang="en-US" dirty="0">
              <a:latin typeface="Calibri" panose="020F050202020403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4565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252518" y="271238"/>
            <a:ext cx="8063653" cy="149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208" tIns="49604" rIns="99208" bIns="49604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4409" b="1" dirty="0">
                <a:latin typeface="Calibri" panose="020F0502020204030204" pitchFamily="34" charset="0"/>
              </a:rPr>
              <a:t>What is the Difference between </a:t>
            </a:r>
            <a:r>
              <a:rPr lang="en-US" sz="4409" b="1" dirty="0">
                <a:solidFill>
                  <a:srgbClr val="0000FF"/>
                </a:solidFill>
                <a:latin typeface="Calibri" panose="020F0502020204030204" pitchFamily="34" charset="0"/>
              </a:rPr>
              <a:t>Inheritance</a:t>
            </a:r>
            <a:r>
              <a:rPr lang="en-US" sz="4409" b="1" dirty="0">
                <a:latin typeface="Calibri" panose="020F0502020204030204" pitchFamily="34" charset="0"/>
              </a:rPr>
              <a:t> and </a:t>
            </a:r>
            <a:r>
              <a:rPr lang="en-US" sz="4409" b="1" dirty="0">
                <a:solidFill>
                  <a:srgbClr val="0000FF"/>
                </a:solidFill>
                <a:latin typeface="Calibri" panose="020F0502020204030204" pitchFamily="34" charset="0"/>
              </a:rPr>
              <a:t>Composition</a:t>
            </a:r>
            <a:r>
              <a:rPr lang="en-US" sz="4409" b="1" dirty="0"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04507" y="1763924"/>
            <a:ext cx="9239603" cy="498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9208" tIns="49604" rIns="99208" bIns="49604"/>
          <a:lstStyle>
            <a:lvl1pPr marL="341313" indent="-339725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ts val="703"/>
              </a:spcBef>
              <a:spcAft>
                <a:spcPts val="1571"/>
              </a:spcAft>
              <a:buFont typeface="Arial" panose="020B0604020202020204" pitchFamily="34" charset="0"/>
              <a:buChar char="•"/>
            </a:pPr>
            <a:r>
              <a:rPr lang="en-US" sz="2646" dirty="0">
                <a:latin typeface="Calibri" panose="020F0502020204030204" pitchFamily="34" charset="0"/>
              </a:rPr>
              <a:t>In </a:t>
            </a:r>
            <a:r>
              <a:rPr lang="en-US" sz="2646" b="1" dirty="0">
                <a:solidFill>
                  <a:srgbClr val="0000FF"/>
                </a:solidFill>
                <a:latin typeface="Calibri" panose="020F0502020204030204" pitchFamily="34" charset="0"/>
              </a:rPr>
              <a:t>Inheritance</a:t>
            </a:r>
            <a:r>
              <a:rPr lang="en-US" sz="2646" dirty="0">
                <a:latin typeface="Calibri" panose="020F0502020204030204" pitchFamily="34" charset="0"/>
              </a:rPr>
              <a:t>, a class is inherited (extended) by a new sub-class that will add custom attributes and behavior to the inherited ones.</a:t>
            </a:r>
          </a:p>
          <a:p>
            <a:pPr algn="l" rtl="0" eaLnBrk="1" hangingPunct="1">
              <a:lnSpc>
                <a:spcPct val="100000"/>
              </a:lnSpc>
              <a:spcBef>
                <a:spcPts val="703"/>
              </a:spcBef>
              <a:spcAft>
                <a:spcPts val="1571"/>
              </a:spcAft>
              <a:buFont typeface="Arial" panose="020B0604020202020204" pitchFamily="34" charset="0"/>
              <a:buChar char="•"/>
            </a:pPr>
            <a:r>
              <a:rPr lang="en-US" sz="2646" dirty="0">
                <a:latin typeface="Calibri" panose="020F0502020204030204" pitchFamily="34" charset="0"/>
              </a:rPr>
              <a:t>In </a:t>
            </a:r>
            <a:r>
              <a:rPr lang="en-US" sz="2646" b="1" dirty="0">
                <a:solidFill>
                  <a:srgbClr val="0000FF"/>
                </a:solidFill>
                <a:latin typeface="Calibri" panose="020F0502020204030204" pitchFamily="34" charset="0"/>
              </a:rPr>
              <a:t>Composition</a:t>
            </a:r>
            <a:r>
              <a:rPr lang="en-US" sz="2646" dirty="0">
                <a:latin typeface="Calibri" panose="020F0502020204030204" pitchFamily="34" charset="0"/>
              </a:rPr>
              <a:t>, a class is utilized by creating an instance of it, and including that instance inside another larger object.</a:t>
            </a:r>
          </a:p>
          <a:p>
            <a:pPr algn="l" rtl="0" eaLnBrk="1" hangingPunct="1">
              <a:lnSpc>
                <a:spcPct val="100000"/>
              </a:lnSpc>
              <a:spcBef>
                <a:spcPts val="703"/>
              </a:spcBef>
              <a:spcAft>
                <a:spcPts val="1571"/>
              </a:spcAft>
              <a:buFont typeface="Arial" panose="020B0604020202020204" pitchFamily="34" charset="0"/>
              <a:buChar char="•"/>
            </a:pPr>
            <a:r>
              <a:rPr lang="en-US" sz="2646" dirty="0">
                <a:latin typeface="Calibri" panose="020F0502020204030204" pitchFamily="34" charset="0"/>
              </a:rPr>
              <a:t>To make it simpler and easier to remember, let’s say it in one sentence:</a:t>
            </a:r>
          </a:p>
          <a:p>
            <a:pPr algn="l" rtl="0" eaLnBrk="1" hangingPunct="1">
              <a:lnSpc>
                <a:spcPct val="100000"/>
              </a:lnSpc>
              <a:spcBef>
                <a:spcPts val="703"/>
              </a:spcBef>
              <a:spcAft>
                <a:spcPts val="1571"/>
              </a:spcAft>
              <a:buFont typeface="Arial" panose="020B0604020202020204" pitchFamily="34" charset="0"/>
              <a:buChar char="•"/>
            </a:pPr>
            <a:r>
              <a:rPr lang="en-US" sz="2646" b="1" i="1" dirty="0">
                <a:solidFill>
                  <a:srgbClr val="0000FF"/>
                </a:solidFill>
                <a:latin typeface="Calibri" panose="020F0502020204030204" pitchFamily="34" charset="0"/>
              </a:rPr>
              <a:t>Inheritance</a:t>
            </a:r>
            <a:r>
              <a:rPr lang="en-US" sz="2646" b="1" i="1" dirty="0">
                <a:latin typeface="Calibri" panose="020F0502020204030204" pitchFamily="34" charset="0"/>
              </a:rPr>
              <a:t> extends (inherits) a class, </a:t>
            </a:r>
            <a:br>
              <a:rPr lang="en-US" sz="2646" b="1" i="1" dirty="0">
                <a:latin typeface="Calibri" panose="020F0502020204030204" pitchFamily="34" charset="0"/>
              </a:rPr>
            </a:br>
            <a:r>
              <a:rPr lang="en-US" sz="2646" b="1" i="1" dirty="0">
                <a:latin typeface="Calibri" panose="020F0502020204030204" pitchFamily="34" charset="0"/>
              </a:rPr>
              <a:t>              while </a:t>
            </a:r>
            <a:r>
              <a:rPr lang="en-US" sz="2646" b="1" i="1" dirty="0">
                <a:solidFill>
                  <a:srgbClr val="0000FF"/>
                </a:solidFill>
                <a:latin typeface="Calibri" panose="020F0502020204030204" pitchFamily="34" charset="0"/>
              </a:rPr>
              <a:t>Composition</a:t>
            </a:r>
            <a:r>
              <a:rPr lang="en-US" sz="2646" b="1" i="1" dirty="0">
                <a:latin typeface="Calibri" panose="020F0502020204030204" pitchFamily="34" charset="0"/>
              </a:rPr>
              <a:t> uses an instance of the class</a:t>
            </a:r>
          </a:p>
          <a:p>
            <a:pPr marL="377979" algn="l" rtl="0" eaLnBrk="1" hangingPunct="1">
              <a:lnSpc>
                <a:spcPct val="100000"/>
              </a:lnSpc>
              <a:spcBef>
                <a:spcPts val="703"/>
              </a:spcBef>
              <a:spcAft>
                <a:spcPts val="1571"/>
              </a:spcAft>
              <a:buClrTx/>
            </a:pPr>
            <a:endParaRPr lang="en-US" sz="2646" b="1" i="1" dirty="0">
              <a:latin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44110" y="7139692"/>
            <a:ext cx="293987" cy="398983"/>
          </a:xfrm>
          <a:prstGeom prst="rect">
            <a:avLst/>
          </a:prstGeom>
        </p:spPr>
        <p:txBody>
          <a:bodyPr/>
          <a:lstStyle/>
          <a:p>
            <a:fld id="{541BACF6-1A4C-427F-B93A-7801B347872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163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612312" y="7080166"/>
            <a:ext cx="685800" cy="517525"/>
          </a:xfrm>
        </p:spPr>
        <p:txBody>
          <a:bodyPr/>
          <a:lstStyle/>
          <a:p>
            <a:fld id="{4AA50DA7-ACA4-44BA-921E-E6096D67FAEA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8844" y="921609"/>
            <a:ext cx="9582068" cy="43582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FF"/>
                </a:solidFill>
                <a:latin typeface="Calibri" panose="020F0502020204030204" pitchFamily="34" charset="0"/>
              </a:rPr>
              <a:t> Composition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one class is composed from another class 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real example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40112" y="2332037"/>
            <a:ext cx="1828800" cy="3785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Car: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Ford </a:t>
            </a:r>
          </a:p>
        </p:txBody>
      </p:sp>
      <p:sp>
        <p:nvSpPr>
          <p:cNvPr id="6" name="Rectangle 5"/>
          <p:cNvSpPr/>
          <p:nvPr/>
        </p:nvSpPr>
        <p:spPr>
          <a:xfrm>
            <a:off x="3240112" y="2710602"/>
            <a:ext cx="1828800" cy="18097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model: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string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color: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string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engine: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Engine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tires: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Wheel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year: </a:t>
            </a:r>
            <a:r>
              <a:rPr lang="en-US" sz="2000" b="1" dirty="0" err="1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int</a:t>
            </a:r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15583" y="2905321"/>
            <a:ext cx="2129068" cy="3785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Engine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10993" y="3302646"/>
            <a:ext cx="2534972" cy="16312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size: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string 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         6 Cylinder</a:t>
            </a:r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company: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string 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         </a:t>
            </a:r>
            <a:r>
              <a:rPr lang="en-US" sz="2000" b="1" dirty="0" err="1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GeneralMotor</a:t>
            </a:r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5411480" y="3450874"/>
            <a:ext cx="599513" cy="874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Diamond 18"/>
          <p:cNvSpPr/>
          <p:nvPr/>
        </p:nvSpPr>
        <p:spPr bwMode="auto">
          <a:xfrm>
            <a:off x="5068912" y="3325248"/>
            <a:ext cx="381000" cy="253001"/>
          </a:xfrm>
          <a:prstGeom prst="diamond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449263" rtl="1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80948" y="2959914"/>
            <a:ext cx="899605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    …  1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rot="20948590">
            <a:off x="6209911" y="2229171"/>
            <a:ext cx="1334020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alibri" panose="020F0502020204030204" pitchFamily="34" charset="0"/>
              </a:rPr>
              <a:t>Simple class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927102" y="5267182"/>
            <a:ext cx="3618863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class Engine(object):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</a:t>
            </a:r>
            <a:r>
              <a:rPr lang="en-US" sz="2000" dirty="0" err="1">
                <a:solidFill>
                  <a:schemeClr val="tx1"/>
                </a:solidFill>
              </a:rPr>
              <a:t>cmp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sz</a:t>
            </a:r>
            <a:r>
              <a:rPr lang="en-US" sz="2000" dirty="0">
                <a:solidFill>
                  <a:schemeClr val="tx1"/>
                </a:solidFill>
              </a:rPr>
              <a:t>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self.company</a:t>
            </a:r>
            <a:r>
              <a:rPr lang="en-US" sz="2000" dirty="0">
                <a:solidFill>
                  <a:schemeClr val="tx1"/>
                </a:solidFill>
              </a:rPr>
              <a:t> = </a:t>
            </a:r>
            <a:r>
              <a:rPr lang="en-US" sz="2000" dirty="0" err="1">
                <a:solidFill>
                  <a:schemeClr val="tx1"/>
                </a:solidFill>
              </a:rPr>
              <a:t>cmp</a:t>
            </a:r>
            <a:endParaRPr lang="en-US" sz="20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self.size</a:t>
            </a:r>
            <a:r>
              <a:rPr lang="en-US" sz="2000" dirty="0">
                <a:solidFill>
                  <a:schemeClr val="tx1"/>
                </a:solidFill>
              </a:rPr>
              <a:t> = </a:t>
            </a:r>
            <a:r>
              <a:rPr lang="en-US" sz="2000" dirty="0" err="1">
                <a:solidFill>
                  <a:schemeClr val="tx1"/>
                </a:solidFill>
              </a:rPr>
              <a:t>sz</a:t>
            </a:r>
            <a:endParaRPr lang="en-US" sz="2000" dirty="0">
              <a:solidFill>
                <a:schemeClr val="tx1"/>
              </a:solidFill>
            </a:endParaRPr>
          </a:p>
          <a:p>
            <a:pPr algn="l" rtl="0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0176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459912" y="7042150"/>
            <a:ext cx="620713" cy="517525"/>
          </a:xfrm>
        </p:spPr>
        <p:txBody>
          <a:bodyPr/>
          <a:lstStyle/>
          <a:p>
            <a:fld id="{4AA50DA7-ACA4-44BA-921E-E6096D67FAE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68311" y="234842"/>
            <a:ext cx="9612313" cy="737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chemeClr val="tx1"/>
                </a:solidFill>
              </a:rPr>
              <a:t>class </a:t>
            </a:r>
            <a:r>
              <a:rPr lang="en-US" sz="2000" b="1" dirty="0">
                <a:solidFill>
                  <a:schemeClr val="tx1"/>
                </a:solidFill>
              </a:rPr>
              <a:t>Engine</a:t>
            </a:r>
            <a:r>
              <a:rPr lang="en-US" sz="2000" dirty="0">
                <a:solidFill>
                  <a:schemeClr val="tx1"/>
                </a:solidFill>
              </a:rPr>
              <a:t>(object):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</a:t>
            </a:r>
            <a:r>
              <a:rPr lang="en-US" sz="2000" dirty="0" err="1">
                <a:solidFill>
                  <a:schemeClr val="tx1"/>
                </a:solidFill>
              </a:rPr>
              <a:t>cmp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sz</a:t>
            </a:r>
            <a:r>
              <a:rPr lang="en-US" sz="2000" dirty="0">
                <a:solidFill>
                  <a:schemeClr val="tx1"/>
                </a:solidFill>
              </a:rPr>
              <a:t>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self.company</a:t>
            </a:r>
            <a:r>
              <a:rPr lang="en-US" sz="2000" dirty="0">
                <a:solidFill>
                  <a:schemeClr val="tx1"/>
                </a:solidFill>
              </a:rPr>
              <a:t> = </a:t>
            </a:r>
            <a:r>
              <a:rPr lang="en-US" sz="2000" dirty="0" err="1">
                <a:solidFill>
                  <a:schemeClr val="tx1"/>
                </a:solidFill>
              </a:rPr>
              <a:t>cmp</a:t>
            </a:r>
            <a:endParaRPr lang="en-US" sz="20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self.size</a:t>
            </a:r>
            <a:r>
              <a:rPr lang="en-US" sz="2000" dirty="0">
                <a:solidFill>
                  <a:schemeClr val="tx1"/>
                </a:solidFill>
              </a:rPr>
              <a:t> = </a:t>
            </a:r>
            <a:r>
              <a:rPr lang="en-US" sz="2000" dirty="0" err="1">
                <a:solidFill>
                  <a:schemeClr val="tx1"/>
                </a:solidFill>
              </a:rPr>
              <a:t>sz</a:t>
            </a:r>
            <a:endParaRPr lang="en-US" sz="10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display(self):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return ('The engine from:',</a:t>
            </a:r>
            <a:r>
              <a:rPr lang="en-US" sz="2000" dirty="0" err="1">
                <a:solidFill>
                  <a:schemeClr val="tx1"/>
                </a:solidFill>
              </a:rPr>
              <a:t>self.company</a:t>
            </a:r>
            <a:r>
              <a:rPr lang="en-US" sz="2000" dirty="0">
                <a:solidFill>
                  <a:schemeClr val="tx1"/>
                </a:solidFill>
              </a:rPr>
              <a:t>, 'with size:',</a:t>
            </a:r>
            <a:r>
              <a:rPr lang="en-US" sz="2000" dirty="0" err="1">
                <a:solidFill>
                  <a:schemeClr val="tx1"/>
                </a:solidFill>
              </a:rPr>
              <a:t>self.size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class </a:t>
            </a:r>
            <a:r>
              <a:rPr lang="en-US" sz="2000" b="1" dirty="0">
                <a:solidFill>
                  <a:schemeClr val="tx1"/>
                </a:solidFill>
              </a:rPr>
              <a:t>Car</a:t>
            </a:r>
            <a:r>
              <a:rPr lang="en-US" sz="2000" dirty="0">
                <a:solidFill>
                  <a:schemeClr val="tx1"/>
                </a:solidFill>
              </a:rPr>
              <a:t>(object):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</a:t>
            </a:r>
            <a:r>
              <a:rPr lang="en-US" sz="2000" dirty="0" err="1">
                <a:solidFill>
                  <a:schemeClr val="tx1"/>
                </a:solidFill>
              </a:rPr>
              <a:t>def</a:t>
            </a:r>
            <a:r>
              <a:rPr lang="en-US" sz="2000" dirty="0">
                <a:solidFill>
                  <a:schemeClr val="tx1"/>
                </a:solidFill>
              </a:rPr>
              <a:t> __</a:t>
            </a:r>
            <a:r>
              <a:rPr lang="en-US" sz="2000" dirty="0" err="1">
                <a:solidFill>
                  <a:schemeClr val="tx1"/>
                </a:solidFill>
              </a:rPr>
              <a:t>init</a:t>
            </a:r>
            <a:r>
              <a:rPr lang="en-US" sz="2000" dirty="0">
                <a:solidFill>
                  <a:schemeClr val="tx1"/>
                </a:solidFill>
              </a:rPr>
              <a:t>__(self, mdl, </a:t>
            </a:r>
            <a:r>
              <a:rPr lang="en-US" sz="2000" dirty="0" err="1">
                <a:solidFill>
                  <a:schemeClr val="tx1"/>
                </a:solidFill>
              </a:rPr>
              <a:t>yr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clr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eng</a:t>
            </a:r>
            <a:r>
              <a:rPr lang="en-US" sz="2000" dirty="0">
                <a:solidFill>
                  <a:schemeClr val="tx1"/>
                </a:solidFill>
              </a:rPr>
              <a:t>):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self.model</a:t>
            </a:r>
            <a:r>
              <a:rPr lang="en-US" sz="2000" dirty="0">
                <a:solidFill>
                  <a:schemeClr val="tx1"/>
                </a:solidFill>
              </a:rPr>
              <a:t> = mdl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self.year</a:t>
            </a:r>
            <a:r>
              <a:rPr lang="en-US" sz="2000" dirty="0">
                <a:solidFill>
                  <a:schemeClr val="tx1"/>
                </a:solidFill>
              </a:rPr>
              <a:t> = </a:t>
            </a:r>
            <a:r>
              <a:rPr lang="en-US" sz="2000" dirty="0" err="1">
                <a:solidFill>
                  <a:schemeClr val="tx1"/>
                </a:solidFill>
              </a:rPr>
              <a:t>yr</a:t>
            </a:r>
            <a:endParaRPr lang="en-US" sz="20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self.color</a:t>
            </a:r>
            <a:r>
              <a:rPr lang="en-US" sz="2000" dirty="0">
                <a:solidFill>
                  <a:schemeClr val="tx1"/>
                </a:solidFill>
              </a:rPr>
              <a:t> = </a:t>
            </a:r>
            <a:r>
              <a:rPr lang="en-US" sz="2000" dirty="0" err="1">
                <a:solidFill>
                  <a:schemeClr val="tx1"/>
                </a:solidFill>
              </a:rPr>
              <a:t>clr</a:t>
            </a:r>
            <a:endParaRPr lang="en-US" sz="200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sz="2000" dirty="0" err="1">
                <a:solidFill>
                  <a:schemeClr val="tx1"/>
                </a:solidFill>
              </a:rPr>
              <a:t>self.engine</a:t>
            </a:r>
            <a:r>
              <a:rPr lang="en-US" sz="2000" dirty="0">
                <a:solidFill>
                  <a:schemeClr val="tx1"/>
                </a:solidFill>
              </a:rPr>
              <a:t> = </a:t>
            </a:r>
            <a:r>
              <a:rPr lang="en-US" sz="2000" dirty="0" err="1">
                <a:solidFill>
                  <a:schemeClr val="tx1"/>
                </a:solidFill>
              </a:rPr>
              <a:t>eng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def</a:t>
            </a:r>
            <a:r>
              <a:rPr lang="en-US" dirty="0">
                <a:solidFill>
                  <a:schemeClr val="tx1"/>
                </a:solidFill>
              </a:rPr>
              <a:t> show(self):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   print ('\n1- Car model:',</a:t>
            </a:r>
            <a:r>
              <a:rPr lang="en-US" dirty="0" err="1">
                <a:solidFill>
                  <a:schemeClr val="tx1"/>
                </a:solidFill>
              </a:rPr>
              <a:t>self.model</a:t>
            </a:r>
            <a:r>
              <a:rPr lang="en-US" dirty="0">
                <a:solidFill>
                  <a:schemeClr val="tx1"/>
                </a:solidFill>
              </a:rPr>
              <a:t>, ' car year:',</a:t>
            </a:r>
            <a:r>
              <a:rPr lang="en-US" dirty="0" err="1">
                <a:solidFill>
                  <a:schemeClr val="tx1"/>
                </a:solidFill>
              </a:rPr>
              <a:t>self.year</a:t>
            </a:r>
            <a:r>
              <a:rPr lang="en-US" dirty="0">
                <a:solidFill>
                  <a:schemeClr val="tx1"/>
                </a:solidFill>
              </a:rPr>
              <a:t>,\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          ' car color:',</a:t>
            </a:r>
            <a:r>
              <a:rPr lang="en-US" dirty="0" err="1">
                <a:solidFill>
                  <a:schemeClr val="tx1"/>
                </a:solidFill>
              </a:rPr>
              <a:t>self.color</a:t>
            </a:r>
            <a:r>
              <a:rPr lang="en-US" dirty="0">
                <a:solidFill>
                  <a:schemeClr val="tx1"/>
                </a:solidFill>
              </a:rPr>
              <a:t>,\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          '\n\n 2- Engine:',</a:t>
            </a:r>
            <a:r>
              <a:rPr lang="en-US" dirty="0" err="1">
                <a:solidFill>
                  <a:schemeClr val="tx1"/>
                </a:solidFill>
              </a:rPr>
              <a:t>self.engine.display</a:t>
            </a:r>
            <a:r>
              <a:rPr lang="en-US" dirty="0">
                <a:solidFill>
                  <a:schemeClr val="tx1"/>
                </a:solidFill>
              </a:rPr>
              <a:t>(),)</a:t>
            </a:r>
          </a:p>
          <a:p>
            <a:pPr algn="l" rtl="0"/>
            <a:r>
              <a:rPr lang="en-US" sz="1050" dirty="0">
                <a:solidFill>
                  <a:schemeClr val="tx1"/>
                </a:solidFill>
              </a:rPr>
              <a:t>           </a:t>
            </a:r>
          </a:p>
          <a:p>
            <a:pPr algn="l" rtl="0"/>
            <a:r>
              <a:rPr lang="en-US" sz="2000" b="1" i="1" dirty="0">
                <a:solidFill>
                  <a:srgbClr val="006600"/>
                </a:solidFill>
              </a:rPr>
              <a:t># main code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engine1 = Engine('Ferrari','6 </a:t>
            </a:r>
            <a:r>
              <a:rPr lang="en-US" sz="2000" dirty="0" err="1">
                <a:solidFill>
                  <a:schemeClr val="tx1"/>
                </a:solidFill>
              </a:rPr>
              <a:t>Cyl</a:t>
            </a:r>
            <a:r>
              <a:rPr lang="en-US" sz="2000" dirty="0">
                <a:solidFill>
                  <a:schemeClr val="tx1"/>
                </a:solidFill>
              </a:rPr>
              <a:t>‘ 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c1 = Car('Chevrolet', 2019, 'Red', engine1)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c1.show( )</a:t>
            </a:r>
          </a:p>
          <a:p>
            <a:pPr algn="l" rtl="0"/>
            <a:endParaRPr lang="en-US" sz="1050" dirty="0">
              <a:solidFill>
                <a:schemeClr val="tx1"/>
              </a:solidFill>
            </a:endParaRP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engine2 = Engine('opel','4 </a:t>
            </a:r>
            <a:r>
              <a:rPr lang="en-US" sz="2000" dirty="0" err="1">
                <a:solidFill>
                  <a:schemeClr val="tx1"/>
                </a:solidFill>
              </a:rPr>
              <a:t>Cyl</a:t>
            </a:r>
            <a:r>
              <a:rPr lang="en-US" sz="2000" dirty="0">
                <a:solidFill>
                  <a:schemeClr val="tx1"/>
                </a:solidFill>
              </a:rPr>
              <a:t>')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c2 = Car('Opel', 2010, 'White', engine2)</a:t>
            </a:r>
          </a:p>
          <a:p>
            <a:pPr algn="l" rtl="0"/>
            <a:r>
              <a:rPr lang="en-US" sz="2000" dirty="0">
                <a:solidFill>
                  <a:schemeClr val="tx1"/>
                </a:solidFill>
              </a:rPr>
              <a:t>c2.show( )</a:t>
            </a:r>
          </a:p>
        </p:txBody>
      </p:sp>
      <p:sp>
        <p:nvSpPr>
          <p:cNvPr id="4" name="Rectangle 3"/>
          <p:cNvSpPr/>
          <p:nvPr/>
        </p:nvSpPr>
        <p:spPr>
          <a:xfrm>
            <a:off x="7173912" y="2636837"/>
            <a:ext cx="2743200" cy="3785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C1: </a:t>
            </a:r>
            <a:r>
              <a:rPr lang="en-US" sz="2000" dirty="0">
                <a:solidFill>
                  <a:schemeClr val="tx1"/>
                </a:solidFill>
                <a:sym typeface="Wingdings" panose="05000000000000000000" pitchFamily="2" charset="2"/>
              </a:rPr>
              <a:t>Car1</a:t>
            </a:r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73912" y="3015402"/>
            <a:ext cx="2743200" cy="324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model: </a:t>
            </a:r>
            <a:r>
              <a:rPr lang="en-US" sz="2000" dirty="0">
                <a:solidFill>
                  <a:schemeClr val="tx1"/>
                </a:solidFill>
              </a:rPr>
              <a:t>'Chevrolet'</a:t>
            </a:r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color: </a:t>
            </a:r>
            <a:r>
              <a:rPr lang="en-US" sz="2000" dirty="0">
                <a:solidFill>
                  <a:schemeClr val="tx1"/>
                </a:solidFill>
              </a:rPr>
              <a:t>'Red</a:t>
            </a:r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year: </a:t>
            </a:r>
            <a:r>
              <a:rPr lang="en-US" sz="2000" dirty="0">
                <a:solidFill>
                  <a:schemeClr val="tx1"/>
                </a:solidFill>
              </a:rPr>
              <a:t>2019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engine: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engine1</a:t>
            </a: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83244" y="4336482"/>
            <a:ext cx="2129068" cy="3785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engine1</a:t>
            </a:r>
          </a:p>
        </p:txBody>
      </p:sp>
      <p:sp>
        <p:nvSpPr>
          <p:cNvPr id="7" name="Rectangle 6"/>
          <p:cNvSpPr/>
          <p:nvPr/>
        </p:nvSpPr>
        <p:spPr>
          <a:xfrm>
            <a:off x="7478654" y="4733807"/>
            <a:ext cx="2117032" cy="9510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size: 6 </a:t>
            </a:r>
            <a:r>
              <a:rPr lang="en-US" sz="2000" b="1" dirty="0" err="1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Cyl</a:t>
            </a:r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company: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'Ferrari‘</a:t>
            </a: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30844" y="210502"/>
            <a:ext cx="2129068" cy="3785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engine1</a:t>
            </a:r>
          </a:p>
        </p:txBody>
      </p:sp>
      <p:sp>
        <p:nvSpPr>
          <p:cNvPr id="9" name="Rectangle 8"/>
          <p:cNvSpPr/>
          <p:nvPr/>
        </p:nvSpPr>
        <p:spPr>
          <a:xfrm>
            <a:off x="7326254" y="607827"/>
            <a:ext cx="2117032" cy="12372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company: </a:t>
            </a:r>
            <a:r>
              <a:rPr lang="en-US" sz="2000" b="1" dirty="0">
                <a:solidFill>
                  <a:srgbClr val="0000FF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'Ferrari'</a:t>
            </a:r>
          </a:p>
          <a:p>
            <a:pPr algn="l" rtl="0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size: 6 </a:t>
            </a:r>
            <a:r>
              <a:rPr lang="en-US" sz="2000" b="1" dirty="0" err="1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Cyl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endParaRPr lang="en-US" sz="2000" b="1" dirty="0">
              <a:solidFill>
                <a:srgbClr val="0000FF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26980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0C13-FD15-B26E-C34F-64D28FF6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824" y="179437"/>
            <a:ext cx="9117781" cy="6775465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ts val="1323"/>
              </a:spcBef>
              <a:spcAft>
                <a:spcPts val="220"/>
              </a:spcAft>
              <a:buSzPct val="100000"/>
            </a:pPr>
            <a:r>
              <a:rPr lang="en-US" sz="2400" b="1" dirty="0"/>
              <a:t>Create a Parent Class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Any class can be a parent class, so the syntax is the same as creating any other class: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Example:  Create a class named Person, with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and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dirty="0"/>
              <a:t>properties, and a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printname</a:t>
            </a:r>
            <a:r>
              <a:rPr lang="en-US" sz="2400" dirty="0"/>
              <a:t> method:</a:t>
            </a:r>
          </a:p>
          <a:p>
            <a:pPr marL="503972" lvl="3" indent="0">
              <a:lnSpc>
                <a:spcPct val="100000"/>
              </a:lnSpc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Person: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__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__(self,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self.firstname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self.lastname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(self):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print(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self.firstname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self.lastname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#Use the Person class to create an object, and then execute the </a:t>
            </a:r>
            <a:r>
              <a:rPr lang="en-US" sz="2400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printname</a:t>
            </a: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method:</a:t>
            </a:r>
            <a:b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Person(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"John"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"Doe"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x.printName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73714C-4898-1355-7C9D-81C85A93A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90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A4DC4-D167-AD6D-878E-13AAAAA2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092" y="-1"/>
            <a:ext cx="9682441" cy="7559675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ts val="1323"/>
              </a:spcBef>
              <a:spcAft>
                <a:spcPts val="220"/>
              </a:spcAft>
              <a:buSzPct val="100000"/>
            </a:pPr>
            <a:r>
              <a:rPr lang="en-US" sz="2400" b="1" dirty="0"/>
              <a:t>Create a Child Class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To create a class that inherits the functionality from another class, send the parent class as a parameter when creating the child class: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Example: Create a class named Student, which will inherit the properties and methods from the Person class</a:t>
            </a:r>
          </a:p>
          <a:p>
            <a:pPr marL="503972" lvl="3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Student(Person):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pass</a:t>
            </a:r>
          </a:p>
          <a:p>
            <a:pPr marL="503972" lvl="3" indent="0">
              <a:buNone/>
            </a:pPr>
            <a:endParaRPr lang="en-US" sz="2400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pPr marL="503972" lvl="3" indent="0">
              <a:buNone/>
            </a:pPr>
            <a:endParaRPr lang="en-US" sz="2400" b="0" i="0" dirty="0">
              <a:solidFill>
                <a:srgbClr val="0000CD"/>
              </a:solidFill>
              <a:effectLst/>
              <a:latin typeface="Consolas" panose="020B0609020204030204" pitchFamily="49" charset="0"/>
            </a:endParaRPr>
          </a:p>
          <a:p>
            <a:pPr marL="503972" lvl="3" indent="0">
              <a:buNone/>
            </a:pPr>
            <a:endParaRPr lang="en-US" sz="2400" b="0" i="0" dirty="0">
              <a:solidFill>
                <a:srgbClr val="0000CD"/>
              </a:solidFill>
              <a:effectLst/>
              <a:latin typeface="Consolas" panose="020B0609020204030204" pitchFamily="49" charset="0"/>
            </a:endParaRPr>
          </a:p>
          <a:p>
            <a:pPr lvl="2">
              <a:lnSpc>
                <a:spcPct val="100000"/>
              </a:lnSpc>
            </a:pPr>
            <a:r>
              <a:rPr lang="en-US" sz="2400" dirty="0"/>
              <a:t>Note: Use the pass keyword when you do not want to add any other properties or methods to the class.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Now the Student class inherits the same properties and methods as the Person class.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Example: Use the Student class to create an object, and then execute the </a:t>
            </a:r>
            <a:r>
              <a:rPr lang="en-US" sz="2400" dirty="0" err="1"/>
              <a:t>printName</a:t>
            </a:r>
            <a:r>
              <a:rPr lang="en-US" sz="2400" dirty="0"/>
              <a:t> method:</a:t>
            </a:r>
          </a:p>
          <a:p>
            <a:pPr marL="503972" lvl="3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Student(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"Mike"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"Olsen"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x.printName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8CC40-D156-E83A-FAF3-6D92827A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F92089-D5CE-AC39-6494-8EE712016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345" y="2483693"/>
            <a:ext cx="4553188" cy="169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991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9A7A4-1D31-2BF9-5827-3CF4F1CF2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"/>
            <a:ext cx="10080625" cy="7559676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00000"/>
              </a:lnSpc>
              <a:spcBef>
                <a:spcPts val="1323"/>
              </a:spcBef>
              <a:spcAft>
                <a:spcPts val="220"/>
              </a:spcAft>
              <a:buSzPct val="100000"/>
            </a:pPr>
            <a:r>
              <a:rPr lang="en-US" sz="2400" b="1" dirty="0"/>
              <a:t>Add the __</a:t>
            </a:r>
            <a:r>
              <a:rPr lang="en-US" sz="2400" b="1" dirty="0" err="1"/>
              <a:t>init</a:t>
            </a:r>
            <a:r>
              <a:rPr lang="en-US" sz="2400" b="1" dirty="0"/>
              <a:t>__() Function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So far we have created a child class that inherits the properties and methods from its parent.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We want to add the __</a:t>
            </a:r>
            <a:r>
              <a:rPr lang="en-US" sz="2400" dirty="0" err="1"/>
              <a:t>init</a:t>
            </a:r>
            <a:r>
              <a:rPr lang="en-US" sz="2400" dirty="0"/>
              <a:t>__() function to the child class (instead of the pass keyword).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Note: The __</a:t>
            </a:r>
            <a:r>
              <a:rPr lang="en-US" sz="2400" dirty="0" err="1"/>
              <a:t>init</a:t>
            </a:r>
            <a:r>
              <a:rPr lang="en-US" sz="2400" dirty="0"/>
              <a:t>__() function is called automatically every time the class is being used to create a new object.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Example: Add the __</a:t>
            </a:r>
            <a:r>
              <a:rPr lang="en-US" sz="2400" dirty="0" err="1"/>
              <a:t>init</a:t>
            </a:r>
            <a:r>
              <a:rPr lang="en-US" sz="2400" dirty="0"/>
              <a:t>__() function to the Student class:</a:t>
            </a:r>
          </a:p>
          <a:p>
            <a:pPr marL="907148" lvl="4" indent="-100793">
              <a:buNone/>
            </a:pP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Student(Person):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__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__(self,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0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#add properties etc.</a:t>
            </a:r>
            <a:endParaRPr lang="en-US" sz="2000" dirty="0">
              <a:solidFill>
                <a:srgbClr val="008000"/>
              </a:solidFill>
              <a:latin typeface="Consolas" panose="020B0609020204030204" pitchFamily="49" charset="0"/>
            </a:endParaRPr>
          </a:p>
          <a:p>
            <a:pPr lvl="2">
              <a:lnSpc>
                <a:spcPct val="100000"/>
              </a:lnSpc>
            </a:pPr>
            <a:endParaRPr lang="en-US" sz="2400" dirty="0"/>
          </a:p>
          <a:p>
            <a:pPr lvl="2">
              <a:lnSpc>
                <a:spcPct val="100000"/>
              </a:lnSpc>
            </a:pPr>
            <a:endParaRPr lang="en-US" sz="2400" dirty="0"/>
          </a:p>
          <a:p>
            <a:pPr lvl="2">
              <a:lnSpc>
                <a:spcPct val="100000"/>
              </a:lnSpc>
            </a:pPr>
            <a:r>
              <a:rPr lang="en-US" sz="2400" dirty="0"/>
              <a:t>When you add the __</a:t>
            </a:r>
            <a:r>
              <a:rPr lang="en-US" sz="2400" dirty="0" err="1"/>
              <a:t>init</a:t>
            </a:r>
            <a:r>
              <a:rPr lang="en-US" sz="2400" dirty="0"/>
              <a:t>__() function, the child class </a:t>
            </a:r>
            <a:r>
              <a:rPr lang="en-US" sz="2400" b="1" dirty="0"/>
              <a:t>will no longer inherit the parent's </a:t>
            </a:r>
            <a:r>
              <a:rPr lang="en-US" sz="2400" dirty="0"/>
              <a:t>__</a:t>
            </a:r>
            <a:r>
              <a:rPr lang="en-US" sz="2400" dirty="0" err="1"/>
              <a:t>init</a:t>
            </a:r>
            <a:r>
              <a:rPr lang="en-US" sz="2400" dirty="0"/>
              <a:t>__() function.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Note: The child's __</a:t>
            </a:r>
            <a:r>
              <a:rPr lang="en-US" sz="2400" dirty="0" err="1"/>
              <a:t>init</a:t>
            </a:r>
            <a:r>
              <a:rPr lang="en-US" sz="2400" dirty="0"/>
              <a:t>__() function overrides the inheritance of the parent's __</a:t>
            </a:r>
            <a:r>
              <a:rPr lang="en-US" sz="2400" dirty="0" err="1"/>
              <a:t>init</a:t>
            </a:r>
            <a:r>
              <a:rPr lang="en-US" sz="2400" dirty="0"/>
              <a:t>__() function.</a:t>
            </a:r>
          </a:p>
          <a:p>
            <a:pPr lvl="2">
              <a:lnSpc>
                <a:spcPct val="100000"/>
              </a:lnSpc>
            </a:pPr>
            <a:r>
              <a:rPr lang="en-US" sz="2400" dirty="0"/>
              <a:t>To keep the inheritance of the parent's __</a:t>
            </a:r>
            <a:r>
              <a:rPr lang="en-US" sz="2400" dirty="0" err="1"/>
              <a:t>init</a:t>
            </a:r>
            <a:r>
              <a:rPr lang="en-US" sz="2400" dirty="0"/>
              <a:t>__() function, add a call to the parent's __</a:t>
            </a:r>
            <a:r>
              <a:rPr lang="en-US" sz="2400" dirty="0" err="1"/>
              <a:t>init</a:t>
            </a:r>
            <a:r>
              <a:rPr lang="en-US" sz="2400" dirty="0"/>
              <a:t>__() function:</a:t>
            </a:r>
          </a:p>
          <a:p>
            <a:pPr lvl="2">
              <a:lnSpc>
                <a:spcPct val="100000"/>
              </a:lnSpc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7BDEF-FA13-D418-8E3C-9BA71D634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19530E-CE65-CD67-4769-CA52F531E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6222" y="3347789"/>
            <a:ext cx="3540062" cy="169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628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A4DC4-D167-AD6D-878E-13AAAAA2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696" y="755501"/>
            <a:ext cx="9621837" cy="7183693"/>
          </a:xfrm>
        </p:spPr>
        <p:txBody>
          <a:bodyPr>
            <a:noAutofit/>
          </a:bodyPr>
          <a:lstStyle/>
          <a:p>
            <a:pPr lvl="2">
              <a:lnSpc>
                <a:spcPct val="110000"/>
              </a:lnSpc>
            </a:pPr>
            <a:r>
              <a:rPr lang="en-US" sz="2400" dirty="0"/>
              <a:t>Example</a:t>
            </a:r>
          </a:p>
          <a:p>
            <a:pPr marL="554369" lvl="3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Student(Person):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__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__(self,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Person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.__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__(self,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fname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lname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342900" lvl="1" indent="-342900">
              <a:lnSpc>
                <a:spcPct val="100000"/>
              </a:lnSpc>
              <a:spcBef>
                <a:spcPts val="1323"/>
              </a:spcBef>
              <a:spcAft>
                <a:spcPts val="220"/>
              </a:spcAft>
              <a:buSzPct val="100000"/>
            </a:pPr>
            <a:r>
              <a:rPr lang="en-US" sz="2400" b="1" dirty="0"/>
              <a:t>Use the super() Function</a:t>
            </a:r>
          </a:p>
          <a:p>
            <a:pPr lvl="2">
              <a:lnSpc>
                <a:spcPct val="110000"/>
              </a:lnSpc>
            </a:pPr>
            <a:r>
              <a:rPr lang="en-US" sz="2400" dirty="0"/>
              <a:t>Python also has a </a:t>
            </a:r>
            <a:r>
              <a:rPr lang="en-US" sz="2400" b="1" dirty="0"/>
              <a:t>super() </a:t>
            </a:r>
            <a:r>
              <a:rPr lang="en-US" sz="2400" dirty="0"/>
              <a:t>function that will make the child class inherit all the methods and properties from its parent:</a:t>
            </a:r>
          </a:p>
          <a:p>
            <a:pPr lvl="2">
              <a:lnSpc>
                <a:spcPct val="110000"/>
              </a:lnSpc>
            </a:pPr>
            <a:r>
              <a:rPr lang="en-US" sz="2400" dirty="0"/>
              <a:t>Example</a:t>
            </a:r>
          </a:p>
          <a:p>
            <a:pPr marL="503972" lvl="3" indent="0">
              <a:buNone/>
            </a:pPr>
            <a:r>
              <a:rPr lang="en-US" sz="240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40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Student(Person):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__</a:t>
            </a:r>
            <a:r>
              <a:rPr lang="en-US" sz="240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40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__(self, </a:t>
            </a:r>
            <a:r>
              <a:rPr lang="en-US" sz="240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super()</a:t>
            </a:r>
            <a:r>
              <a:rPr lang="en-US" sz="240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__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init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__(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fname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lname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lvl="2">
              <a:lnSpc>
                <a:spcPct val="120000"/>
              </a:lnSpc>
            </a:pPr>
            <a:r>
              <a:rPr lang="en-US" sz="2400" dirty="0"/>
              <a:t>By using the super() function, you do not have to use the name of the parent element, it will automatically inherit the methods and properties from its parent.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8CC40-D156-E83A-FAF3-6D92827A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06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9A7A4-1D31-2BF9-5827-3CF4F1CF2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785" y="251446"/>
            <a:ext cx="9649072" cy="6703456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20000"/>
              </a:lnSpc>
              <a:spcBef>
                <a:spcPts val="1323"/>
              </a:spcBef>
              <a:spcAft>
                <a:spcPts val="220"/>
              </a:spcAft>
              <a:buSzPct val="100000"/>
            </a:pPr>
            <a:r>
              <a:rPr lang="en-US" sz="2400" b="1" dirty="0"/>
              <a:t>Add Properties</a:t>
            </a:r>
          </a:p>
          <a:p>
            <a:pPr lvl="2">
              <a:lnSpc>
                <a:spcPct val="130000"/>
              </a:lnSpc>
            </a:pPr>
            <a:r>
              <a:rPr lang="en-US" sz="2400" dirty="0"/>
              <a:t>Example</a:t>
            </a:r>
          </a:p>
          <a:p>
            <a:pPr lvl="2">
              <a:lnSpc>
                <a:spcPct val="130000"/>
              </a:lnSpc>
            </a:pPr>
            <a:r>
              <a:rPr lang="en-US" sz="2400" dirty="0"/>
              <a:t>Add a year parameter, and pass the correct year when creating </a:t>
            </a:r>
            <a:r>
              <a:rPr lang="en-US" sz="2400" dirty="0" err="1"/>
              <a:t>objects:class</a:t>
            </a:r>
            <a:r>
              <a:rPr lang="en-US" sz="2400" dirty="0"/>
              <a:t> Student(Person):</a:t>
            </a:r>
          </a:p>
          <a:p>
            <a:pPr marL="503972" lvl="3" indent="0">
              <a:lnSpc>
                <a:spcPct val="130000"/>
              </a:lnSpc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__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__(self,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super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().__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self.graduationyear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Student(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"Mike"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"Olsen"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2023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7BDEF-FA13-D418-8E3C-9BA71D634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17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A4DC4-D167-AD6D-878E-13AAAAA2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832" y="251445"/>
            <a:ext cx="9217023" cy="6631448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20000"/>
              </a:lnSpc>
              <a:spcBef>
                <a:spcPts val="1323"/>
              </a:spcBef>
              <a:spcAft>
                <a:spcPts val="220"/>
              </a:spcAft>
              <a:buSzPct val="100000"/>
            </a:pPr>
            <a:r>
              <a:rPr lang="en-US" sz="2400" b="1" dirty="0"/>
              <a:t>Add Methods</a:t>
            </a:r>
          </a:p>
          <a:p>
            <a:pPr lvl="2">
              <a:lnSpc>
                <a:spcPct val="130000"/>
              </a:lnSpc>
            </a:pPr>
            <a:r>
              <a:rPr lang="en-US" sz="2400" dirty="0"/>
              <a:t>Example</a:t>
            </a:r>
          </a:p>
          <a:p>
            <a:pPr lvl="2">
              <a:lnSpc>
                <a:spcPct val="130000"/>
              </a:lnSpc>
            </a:pPr>
            <a:r>
              <a:rPr lang="en-US" sz="2400" dirty="0"/>
              <a:t>Add a method called welcome to the Student class:</a:t>
            </a:r>
          </a:p>
          <a:p>
            <a:pPr marL="503972" lvl="3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Student(Person):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__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__(self,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year):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super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().__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__(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self.graduationyear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 year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welcome(self):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"Welcome"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self.firstname,self.lastname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"to the class,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graduation year 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self.graduationyear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2">
              <a:lnSpc>
                <a:spcPct val="130000"/>
              </a:lnSpc>
            </a:pPr>
            <a:r>
              <a:rPr lang="en-US" sz="2400" dirty="0"/>
              <a:t>If you add a method in the child class with the same name as in the parent class, the inheritance of the parent method will be </a:t>
            </a:r>
            <a:r>
              <a:rPr lang="en-US" sz="2400" b="1" dirty="0">
                <a:solidFill>
                  <a:srgbClr val="FF0000"/>
                </a:solidFill>
              </a:rPr>
              <a:t>overridden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8CC40-D156-E83A-FAF3-6D92827A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6244-066D-4FEB-A8BB-A47CA7ADCF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82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03096" y="82159"/>
            <a:ext cx="6858000" cy="7477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class Point2D(object):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def __</a:t>
            </a:r>
            <a:r>
              <a:rPr lang="en-US" sz="2000" dirty="0" err="1">
                <a:latin typeface="Calibri" panose="020F0502020204030204" pitchFamily="34" charset="0"/>
              </a:rPr>
              <a:t>init</a:t>
            </a:r>
            <a:r>
              <a:rPr lang="en-US" sz="2000" dirty="0">
                <a:latin typeface="Calibri" panose="020F0502020204030204" pitchFamily="34" charset="0"/>
              </a:rPr>
              <a:t>__(</a:t>
            </a:r>
            <a:r>
              <a:rPr lang="en-US" sz="2000" dirty="0" err="1">
                <a:latin typeface="Calibri" panose="020F0502020204030204" pitchFamily="34" charset="0"/>
              </a:rPr>
              <a:t>self,x,y</a:t>
            </a:r>
            <a:r>
              <a:rPr lang="en-US" sz="2000" dirty="0">
                <a:latin typeface="Calibri" panose="020F0502020204030204" pitchFamily="34" charset="0"/>
              </a:rPr>
              <a:t>): # constructor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</a:t>
            </a:r>
            <a:r>
              <a:rPr lang="en-US" sz="2000" dirty="0" err="1">
                <a:latin typeface="Calibri" panose="020F0502020204030204" pitchFamily="34" charset="0"/>
              </a:rPr>
              <a:t>self.x</a:t>
            </a:r>
            <a:r>
              <a:rPr lang="en-US" sz="2000" dirty="0">
                <a:latin typeface="Calibri" panose="020F0502020204030204" pitchFamily="34" charset="0"/>
              </a:rPr>
              <a:t> = x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</a:t>
            </a:r>
            <a:r>
              <a:rPr lang="en-US" sz="2000" dirty="0" err="1">
                <a:latin typeface="Calibri" panose="020F0502020204030204" pitchFamily="34" charset="0"/>
              </a:rPr>
              <a:t>self.y</a:t>
            </a:r>
            <a:r>
              <a:rPr lang="en-US" sz="2000" dirty="0">
                <a:latin typeface="Calibri" panose="020F0502020204030204" pitchFamily="34" charset="0"/>
              </a:rPr>
              <a:t> = y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def __str__(self):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return  str(</a:t>
            </a:r>
            <a:r>
              <a:rPr lang="en-US" sz="2000" dirty="0" err="1">
                <a:latin typeface="Calibri" panose="020F0502020204030204" pitchFamily="34" charset="0"/>
              </a:rPr>
              <a:t>self.x</a:t>
            </a:r>
            <a:r>
              <a:rPr lang="en-US" sz="2000" dirty="0">
                <a:latin typeface="Calibri" panose="020F0502020204030204" pitchFamily="34" charset="0"/>
              </a:rPr>
              <a:t>) + ", " + str(</a:t>
            </a:r>
            <a:r>
              <a:rPr lang="en-US" sz="2000" dirty="0" err="1">
                <a:latin typeface="Calibri" panose="020F0502020204030204" pitchFamily="34" charset="0"/>
              </a:rPr>
              <a:t>self.y</a:t>
            </a:r>
            <a:r>
              <a:rPr lang="en-US" sz="2000" dirty="0">
                <a:latin typeface="Calibri" panose="020F0502020204030204" pitchFamily="34" charset="0"/>
              </a:rPr>
              <a:t>) 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def show(self):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print(str(self))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class Point3D(Point2D):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def __</a:t>
            </a:r>
            <a:r>
              <a:rPr lang="en-US" sz="2000" dirty="0" err="1">
                <a:latin typeface="Calibri" panose="020F0502020204030204" pitchFamily="34" charset="0"/>
              </a:rPr>
              <a:t>init</a:t>
            </a:r>
            <a:r>
              <a:rPr lang="en-US" sz="2000" dirty="0">
                <a:latin typeface="Calibri" panose="020F0502020204030204" pitchFamily="34" charset="0"/>
              </a:rPr>
              <a:t>__(self, x, y, z): # constructor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Point2D.__init__(self, x, y)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</a:t>
            </a:r>
            <a:r>
              <a:rPr lang="en-US" sz="2000" dirty="0" err="1">
                <a:latin typeface="Calibri" panose="020F0502020204030204" pitchFamily="34" charset="0"/>
              </a:rPr>
              <a:t>self.z</a:t>
            </a:r>
            <a:r>
              <a:rPr lang="en-US" sz="2000" dirty="0">
                <a:latin typeface="Calibri" panose="020F0502020204030204" pitchFamily="34" charset="0"/>
              </a:rPr>
              <a:t> = z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def __str__(self):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return Point2D.__str__(self)+", "+ str(</a:t>
            </a:r>
            <a:r>
              <a:rPr lang="en-US" sz="2000" dirty="0" err="1">
                <a:latin typeface="Calibri" panose="020F0502020204030204" pitchFamily="34" charset="0"/>
              </a:rPr>
              <a:t>self.z</a:t>
            </a:r>
            <a:r>
              <a:rPr lang="en-US" sz="2000" dirty="0">
                <a:latin typeface="Calibri" panose="020F0502020204030204" pitchFamily="34" charset="0"/>
              </a:rPr>
              <a:t>)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def show(self):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       print(str(self)) 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# main code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p3d= Point3D(2,3, 5)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p3d.show( )</a:t>
            </a:r>
          </a:p>
          <a:p>
            <a:pPr algn="l" rtl="0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000" dirty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 flipH="1" flipV="1">
            <a:off x="2880072" y="323453"/>
            <a:ext cx="2289138" cy="166413"/>
          </a:xfrm>
          <a:prstGeom prst="lin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30823" y="25373"/>
            <a:ext cx="4662488" cy="1294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algn="r" defTabSz="449263" rtl="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l" rtl="0" eaLnBrk="1">
              <a:lnSpc>
                <a:spcPct val="100000"/>
              </a:lnSpc>
              <a:buClrTx/>
              <a:buFontTx/>
              <a:buNone/>
            </a:pPr>
            <a:r>
              <a:rPr lang="en-US" dirty="0"/>
              <a:t>The top class in Python is called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</a:rPr>
              <a:t>object</a:t>
            </a:r>
            <a:r>
              <a:rPr lang="en-US" dirty="0">
                <a:solidFill>
                  <a:srgbClr val="660066"/>
                </a:solidFill>
              </a:rPr>
              <a:t>.</a:t>
            </a:r>
          </a:p>
          <a:p>
            <a:pPr algn="l" rtl="0" eaLnBrk="1">
              <a:lnSpc>
                <a:spcPct val="100000"/>
              </a:lnSpc>
              <a:buClrTx/>
              <a:buFontTx/>
              <a:buNone/>
            </a:pPr>
            <a:r>
              <a:rPr lang="en-US" dirty="0">
                <a:solidFill>
                  <a:srgbClr val="660066"/>
                </a:solidFill>
              </a:rPr>
              <a:t>it is predefined by Python, always exists </a:t>
            </a:r>
          </a:p>
          <a:p>
            <a:pPr algn="l" rtl="0" eaLnBrk="1">
              <a:lnSpc>
                <a:spcPct val="100000"/>
              </a:lnSpc>
              <a:buClrTx/>
              <a:buFontTx/>
              <a:buNone/>
            </a:pPr>
            <a:r>
              <a:rPr lang="en-US" dirty="0">
                <a:solidFill>
                  <a:srgbClr val="660066"/>
                </a:solidFill>
              </a:rPr>
              <a:t>use </a:t>
            </a:r>
            <a:r>
              <a:rPr lang="en-US" dirty="0">
                <a:solidFill>
                  <a:srgbClr val="660066"/>
                </a:solidFill>
                <a:latin typeface="Courier New" panose="02070309020205020404" pitchFamily="49" charset="0"/>
              </a:rPr>
              <a:t>object</a:t>
            </a:r>
            <a:r>
              <a:rPr lang="en-US" dirty="0">
                <a:solidFill>
                  <a:srgbClr val="660066"/>
                </a:solidFill>
              </a:rPr>
              <a:t> when you have no superclass</a:t>
            </a:r>
          </a:p>
        </p:txBody>
      </p:sp>
      <p:sp>
        <p:nvSpPr>
          <p:cNvPr id="9" name="Rectangle 8"/>
          <p:cNvSpPr/>
          <p:nvPr/>
        </p:nvSpPr>
        <p:spPr>
          <a:xfrm>
            <a:off x="7480754" y="2217601"/>
            <a:ext cx="2057397" cy="407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altLang="en-US" sz="1600" b="1" dirty="0">
                <a:solidFill>
                  <a:srgbClr val="0000FF"/>
                </a:solidFill>
              </a:rPr>
              <a:t>Point2D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95888" y="5227637"/>
            <a:ext cx="1473969" cy="3824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altLang="en-US" sz="1600" b="1" dirty="0">
                <a:solidFill>
                  <a:schemeClr val="tx1"/>
                </a:solidFill>
              </a:rPr>
              <a:t>  Master </a:t>
            </a:r>
            <a:r>
              <a:rPr lang="en-US" altLang="en-US" sz="1600" b="1" dirty="0" err="1">
                <a:solidFill>
                  <a:schemeClr val="tx1"/>
                </a:solidFill>
              </a:rPr>
              <a:t>Std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95888" y="5523549"/>
            <a:ext cx="1473969" cy="10507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altLang="en-US" sz="1200" b="1" dirty="0">
                <a:solidFill>
                  <a:schemeClr val="tx1"/>
                </a:solidFill>
              </a:rPr>
              <a:t>id</a:t>
            </a:r>
            <a:r>
              <a:rPr lang="en-US" altLang="en-US" sz="1200" dirty="0">
                <a:solidFill>
                  <a:schemeClr val="tx1"/>
                </a:solidFill>
              </a:rPr>
              <a:t> = ..</a:t>
            </a:r>
            <a:endParaRPr lang="ar-JO" altLang="en-US" sz="1200" dirty="0">
              <a:solidFill>
                <a:schemeClr val="tx1"/>
              </a:solidFill>
            </a:endParaRPr>
          </a:p>
          <a:p>
            <a:pPr marL="0" indent="0" algn="l" defTabSz="912813" rtl="0" eaLnBrk="1" hangingPunct="1">
              <a:buNone/>
            </a:pPr>
            <a:r>
              <a:rPr lang="en-US" altLang="en-US" sz="1200" b="1" dirty="0">
                <a:solidFill>
                  <a:schemeClr val="tx1"/>
                </a:solidFill>
              </a:rPr>
              <a:t>major </a:t>
            </a:r>
            <a:r>
              <a:rPr lang="en-US" altLang="en-US" sz="1200" dirty="0">
                <a:solidFill>
                  <a:schemeClr val="tx1"/>
                </a:solidFill>
              </a:rPr>
              <a:t>= ‘AI'</a:t>
            </a:r>
          </a:p>
          <a:p>
            <a:pPr algn="l" rtl="0"/>
            <a:r>
              <a:rPr lang="ar-JO" sz="1200" dirty="0">
                <a:solidFill>
                  <a:schemeClr val="tx1"/>
                </a:solidFill>
              </a:rPr>
              <a:t>-------------------------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  <a:p>
            <a:pPr algn="l" rtl="0"/>
            <a:r>
              <a:rPr lang="en-US" sz="1200" dirty="0" err="1">
                <a:solidFill>
                  <a:schemeClr val="tx1"/>
                </a:solidFill>
              </a:rPr>
              <a:t>BAmajor</a:t>
            </a:r>
            <a:r>
              <a:rPr lang="en-US" sz="1200" dirty="0">
                <a:solidFill>
                  <a:schemeClr val="tx1"/>
                </a:solidFill>
              </a:rPr>
              <a:t> = '</a:t>
            </a:r>
            <a:r>
              <a:rPr lang="en-US" sz="1200" dirty="0" err="1">
                <a:solidFill>
                  <a:schemeClr val="tx1"/>
                </a:solidFill>
              </a:rPr>
              <a:t>cs</a:t>
            </a:r>
            <a:r>
              <a:rPr lang="en-US" sz="1200" dirty="0">
                <a:solidFill>
                  <a:schemeClr val="tx1"/>
                </a:solidFill>
              </a:rPr>
              <a:t>‘</a:t>
            </a:r>
          </a:p>
          <a:p>
            <a:pPr algn="l" rtl="0"/>
            <a:r>
              <a:rPr lang="en-US" sz="1200" dirty="0" err="1">
                <a:solidFill>
                  <a:schemeClr val="tx1"/>
                </a:solidFill>
              </a:rPr>
              <a:t>Acc_Avg</a:t>
            </a:r>
            <a:r>
              <a:rPr lang="en-US" sz="1200" dirty="0">
                <a:solidFill>
                  <a:schemeClr val="tx1"/>
                </a:solidFill>
              </a:rPr>
              <a:t> = 80.7</a:t>
            </a:r>
            <a:endParaRPr lang="ar-JO" sz="12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975383" y="5251302"/>
            <a:ext cx="1249505" cy="2959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altLang="en-US" sz="1600" b="1" dirty="0">
                <a:solidFill>
                  <a:schemeClr val="tx1"/>
                </a:solidFill>
              </a:rPr>
              <a:t>  Point4D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975383" y="5547214"/>
            <a:ext cx="1249505" cy="13025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en-US" sz="1200" dirty="0">
              <a:solidFill>
                <a:schemeClr val="tx1"/>
              </a:solidFill>
            </a:endParaRPr>
          </a:p>
          <a:p>
            <a:pPr algn="l" rtl="0"/>
            <a:r>
              <a:rPr lang="ar-JO" sz="1200" dirty="0">
                <a:solidFill>
                  <a:schemeClr val="tx1"/>
                </a:solidFill>
              </a:rPr>
              <a:t>-------------------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  <a:p>
            <a:pPr algn="l" rtl="0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55639" y="5227636"/>
            <a:ext cx="2057397" cy="3931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altLang="en-US" sz="2000" b="1" dirty="0">
                <a:solidFill>
                  <a:srgbClr val="0000FF"/>
                </a:solidFill>
              </a:rPr>
              <a:t>Point3D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55639" y="5610101"/>
            <a:ext cx="2057397" cy="9642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x : </a:t>
            </a:r>
            <a:r>
              <a:rPr lang="en-US" altLang="en-US" b="1" dirty="0" err="1">
                <a:solidFill>
                  <a:schemeClr val="tx1"/>
                </a:solidFill>
              </a:rPr>
              <a:t>int</a:t>
            </a:r>
            <a:r>
              <a:rPr lang="en-US" altLang="en-US" b="1" dirty="0">
                <a:solidFill>
                  <a:schemeClr val="tx1"/>
                </a:solidFill>
              </a:rPr>
              <a:t> (</a:t>
            </a:r>
            <a:r>
              <a:rPr lang="en-US" altLang="en-US" b="1" dirty="0" err="1">
                <a:solidFill>
                  <a:schemeClr val="tx1"/>
                </a:solidFill>
              </a:rPr>
              <a:t>inhert</a:t>
            </a:r>
            <a:r>
              <a:rPr lang="en-US" altLang="en-US" b="1" dirty="0">
                <a:solidFill>
                  <a:schemeClr val="tx1"/>
                </a:solidFill>
              </a:rPr>
              <a:t>.)</a:t>
            </a:r>
          </a:p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y : </a:t>
            </a:r>
            <a:r>
              <a:rPr lang="en-US" altLang="en-US" b="1" dirty="0" err="1">
                <a:solidFill>
                  <a:schemeClr val="tx1"/>
                </a:solidFill>
              </a:rPr>
              <a:t>int</a:t>
            </a:r>
            <a:r>
              <a:rPr lang="en-US" altLang="en-US" b="1" dirty="0">
                <a:solidFill>
                  <a:schemeClr val="tx1"/>
                </a:solidFill>
              </a:rPr>
              <a:t> (</a:t>
            </a:r>
            <a:r>
              <a:rPr lang="en-US" altLang="en-US" b="1" dirty="0" err="1">
                <a:solidFill>
                  <a:schemeClr val="tx1"/>
                </a:solidFill>
              </a:rPr>
              <a:t>inhert</a:t>
            </a:r>
            <a:r>
              <a:rPr lang="en-US" altLang="en-US" b="1" dirty="0">
                <a:solidFill>
                  <a:schemeClr val="tx1"/>
                </a:solidFill>
              </a:rPr>
              <a:t>.)</a:t>
            </a:r>
          </a:p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z : </a:t>
            </a:r>
            <a:r>
              <a:rPr lang="en-US" altLang="en-US" b="1" dirty="0" err="1">
                <a:solidFill>
                  <a:schemeClr val="tx1"/>
                </a:solidFill>
              </a:rPr>
              <a:t>int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endParaRPr lang="ar-JO" altLang="en-US" b="1" dirty="0">
              <a:solidFill>
                <a:schemeClr val="tx1"/>
              </a:solidFill>
            </a:endParaRPr>
          </a:p>
        </p:txBody>
      </p:sp>
      <p:sp>
        <p:nvSpPr>
          <p:cNvPr id="17" name="Line Callout 1 (Accent Bar) 16"/>
          <p:cNvSpPr/>
          <p:nvPr/>
        </p:nvSpPr>
        <p:spPr>
          <a:xfrm flipH="1">
            <a:off x="5967364" y="4585165"/>
            <a:ext cx="951321" cy="430669"/>
          </a:xfrm>
          <a:prstGeom prst="accentCallout1">
            <a:avLst>
              <a:gd name="adj1" fmla="val 18750"/>
              <a:gd name="adj2" fmla="val -8333"/>
              <a:gd name="adj3" fmla="val 148005"/>
              <a:gd name="adj4" fmla="val -26290"/>
            </a:avLst>
          </a:prstGeom>
          <a:solidFill>
            <a:schemeClr val="bg1"/>
          </a:solidFill>
          <a:ln>
            <a:solidFill>
              <a:srgbClr val="C00000"/>
            </a:solidFill>
            <a:headEnd type="none" w="med" len="med"/>
            <a:tailEnd type="arrow" w="med" len="med"/>
          </a:ln>
          <a:effectLst>
            <a:glow rad="63500">
              <a:srgbClr val="FFFF00">
                <a:alpha val="4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altLang="en-US" sz="1400" b="1" dirty="0">
                <a:solidFill>
                  <a:schemeClr val="tx1"/>
                </a:solidFill>
              </a:rPr>
              <a:t>subclass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55640" y="6584949"/>
            <a:ext cx="2057397" cy="9690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sz="1400" dirty="0">
                <a:solidFill>
                  <a:schemeClr val="tx1"/>
                </a:solidFill>
              </a:rPr>
              <a:t>+ __</a:t>
            </a:r>
            <a:r>
              <a:rPr lang="en-US" sz="1400" dirty="0" err="1">
                <a:solidFill>
                  <a:schemeClr val="tx1"/>
                </a:solidFill>
              </a:rPr>
              <a:t>init</a:t>
            </a:r>
            <a:r>
              <a:rPr lang="en-US" sz="1400" dirty="0">
                <a:solidFill>
                  <a:schemeClr val="tx1"/>
                </a:solidFill>
              </a:rPr>
              <a:t>__(in x, </a:t>
            </a:r>
            <a:r>
              <a:rPr lang="en-US" sz="1400" dirty="0" err="1">
                <a:solidFill>
                  <a:schemeClr val="tx1"/>
                </a:solidFill>
              </a:rPr>
              <a:t>y,z</a:t>
            </a:r>
            <a:r>
              <a:rPr lang="en-US" sz="1400" dirty="0">
                <a:solidFill>
                  <a:schemeClr val="tx1"/>
                </a:solidFill>
              </a:rPr>
              <a:t>):void</a:t>
            </a:r>
          </a:p>
          <a:p>
            <a:pPr algn="l" rtl="0"/>
            <a:r>
              <a:rPr lang="en-US" sz="1400" dirty="0">
                <a:solidFill>
                  <a:schemeClr val="tx1"/>
                </a:solidFill>
              </a:rPr>
              <a:t>+ __</a:t>
            </a:r>
            <a:r>
              <a:rPr lang="en-US" sz="1400" dirty="0" err="1">
                <a:solidFill>
                  <a:schemeClr val="tx1"/>
                </a:solidFill>
              </a:rPr>
              <a:t>str</a:t>
            </a:r>
            <a:r>
              <a:rPr lang="en-US" sz="1400" dirty="0">
                <a:solidFill>
                  <a:schemeClr val="tx1"/>
                </a:solidFill>
              </a:rPr>
              <a:t>__(out ): void</a:t>
            </a:r>
          </a:p>
          <a:p>
            <a:pPr algn="l" rtl="0"/>
            <a:r>
              <a:rPr lang="en-US" sz="1400" dirty="0">
                <a:solidFill>
                  <a:schemeClr val="tx1"/>
                </a:solidFill>
              </a:rPr>
              <a:t>+ show( out ): void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7417638" y="4585164"/>
            <a:ext cx="1955030" cy="651680"/>
            <a:chOff x="1575185" y="4081927"/>
            <a:chExt cx="1955030" cy="651680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2601527" y="4081928"/>
              <a:ext cx="0" cy="31400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>
              <a:off x="1575185" y="4419600"/>
              <a:ext cx="1953827" cy="0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1575185" y="4419600"/>
              <a:ext cx="0" cy="314007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3530215" y="4419600"/>
              <a:ext cx="0" cy="314007"/>
            </a:xfrm>
            <a:prstGeom prst="straightConnector1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Isosceles Triangle 23"/>
            <p:cNvSpPr/>
            <p:nvPr/>
          </p:nvSpPr>
          <p:spPr>
            <a:xfrm>
              <a:off x="2514600" y="4081927"/>
              <a:ext cx="152400" cy="182880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/>
            </a:p>
          </p:txBody>
        </p:sp>
      </p:grpSp>
      <p:sp>
        <p:nvSpPr>
          <p:cNvPr id="25" name="Line Callout 1 (Accent Bar) 24"/>
          <p:cNvSpPr/>
          <p:nvPr/>
        </p:nvSpPr>
        <p:spPr>
          <a:xfrm flipH="1">
            <a:off x="5817438" y="2454346"/>
            <a:ext cx="1223999" cy="430669"/>
          </a:xfrm>
          <a:prstGeom prst="accentCallout1">
            <a:avLst>
              <a:gd name="adj1" fmla="val 18750"/>
              <a:gd name="adj2" fmla="val -8333"/>
              <a:gd name="adj3" fmla="val 151730"/>
              <a:gd name="adj4" fmla="val -34722"/>
            </a:avLst>
          </a:prstGeom>
          <a:solidFill>
            <a:schemeClr val="bg1"/>
          </a:solidFill>
          <a:ln>
            <a:solidFill>
              <a:srgbClr val="C00000"/>
            </a:solidFill>
            <a:headEnd type="none" w="med" len="med"/>
            <a:tailEnd type="arrow" w="med" len="med"/>
          </a:ln>
          <a:effectLst>
            <a:glow rad="63500">
              <a:srgbClr val="FFFF00">
                <a:alpha val="4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altLang="en-US" sz="1400" b="1" dirty="0">
                <a:solidFill>
                  <a:schemeClr val="tx1"/>
                </a:solidFill>
              </a:rPr>
              <a:t>superclass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480754" y="2637171"/>
            <a:ext cx="2057397" cy="9642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x : int </a:t>
            </a:r>
          </a:p>
          <a:p>
            <a:pPr algn="l" rtl="0"/>
            <a:r>
              <a:rPr lang="en-US" altLang="en-US" b="1" dirty="0">
                <a:solidFill>
                  <a:schemeClr val="tx1"/>
                </a:solidFill>
              </a:rPr>
              <a:t>y : int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480755" y="3612019"/>
            <a:ext cx="2057397" cy="9690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r>
              <a:rPr lang="en-US" sz="1400" dirty="0">
                <a:solidFill>
                  <a:schemeClr val="tx1"/>
                </a:solidFill>
              </a:rPr>
              <a:t>+ __</a:t>
            </a:r>
            <a:r>
              <a:rPr lang="en-US" sz="1400" dirty="0" err="1">
                <a:solidFill>
                  <a:schemeClr val="tx1"/>
                </a:solidFill>
              </a:rPr>
              <a:t>init</a:t>
            </a:r>
            <a:r>
              <a:rPr lang="en-US" sz="1400" dirty="0">
                <a:solidFill>
                  <a:schemeClr val="tx1"/>
                </a:solidFill>
              </a:rPr>
              <a:t>__(in x, y):void</a:t>
            </a:r>
          </a:p>
          <a:p>
            <a:pPr algn="l" rtl="0"/>
            <a:r>
              <a:rPr lang="en-US" sz="1400" dirty="0">
                <a:solidFill>
                  <a:schemeClr val="tx1"/>
                </a:solidFill>
              </a:rPr>
              <a:t>+ __</a:t>
            </a:r>
            <a:r>
              <a:rPr lang="en-US" sz="1400" dirty="0" err="1">
                <a:solidFill>
                  <a:schemeClr val="tx1"/>
                </a:solidFill>
              </a:rPr>
              <a:t>str</a:t>
            </a:r>
            <a:r>
              <a:rPr lang="en-US" sz="1400" dirty="0">
                <a:solidFill>
                  <a:schemeClr val="tx1"/>
                </a:solidFill>
              </a:rPr>
              <a:t>__(out ): void</a:t>
            </a:r>
          </a:p>
          <a:p>
            <a:pPr algn="l" rtl="0"/>
            <a:r>
              <a:rPr lang="en-US" sz="1400" dirty="0">
                <a:solidFill>
                  <a:schemeClr val="tx1"/>
                </a:solidFill>
              </a:rPr>
              <a:t>+ show( out ): void</a:t>
            </a:r>
          </a:p>
        </p:txBody>
      </p:sp>
    </p:spTree>
    <p:extLst>
      <p:ext uri="{BB962C8B-B14F-4D97-AF65-F5344CB8AC3E}">
        <p14:creationId xmlns:p14="http://schemas.microsoft.com/office/powerpoint/2010/main" val="247111774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6319</TotalTime>
  <Words>1649</Words>
  <Application>Microsoft Office PowerPoint</Application>
  <PresentationFormat>Custom</PresentationFormat>
  <Paragraphs>397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7" baseType="lpstr">
      <vt:lpstr>Microsoft YaHei</vt:lpstr>
      <vt:lpstr>Amiri</vt:lpstr>
      <vt:lpstr>Arial</vt:lpstr>
      <vt:lpstr>Calibri</vt:lpstr>
      <vt:lpstr>Consolas</vt:lpstr>
      <vt:lpstr>Courier New</vt:lpstr>
      <vt:lpstr>Rockwell</vt:lpstr>
      <vt:lpstr>Rockwell Condensed</vt:lpstr>
      <vt:lpstr>Tahoma</vt:lpstr>
      <vt:lpstr>Times New Roman</vt:lpstr>
      <vt:lpstr>Wingdings</vt:lpstr>
      <vt:lpstr>Wood Type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</dc:title>
  <dc:creator>rrDell</dc:creator>
  <cp:lastModifiedBy>Mohammad Klaib</cp:lastModifiedBy>
  <cp:revision>203</cp:revision>
  <cp:lastPrinted>1601-01-01T00:00:00Z</cp:lastPrinted>
  <dcterms:created xsi:type="dcterms:W3CDTF">1601-01-01T00:00:00Z</dcterms:created>
  <dcterms:modified xsi:type="dcterms:W3CDTF">2025-01-08T06:40:19Z</dcterms:modified>
</cp:coreProperties>
</file>