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9" r:id="rId1"/>
  </p:sldMasterIdLst>
  <p:notesMasterIdLst>
    <p:notesMasterId r:id="rId149"/>
  </p:notesMasterIdLst>
  <p:sldIdLst>
    <p:sldId id="256" r:id="rId2"/>
    <p:sldId id="1604" r:id="rId3"/>
    <p:sldId id="1616" r:id="rId4"/>
    <p:sldId id="1833" r:id="rId5"/>
    <p:sldId id="1628" r:id="rId6"/>
    <p:sldId id="315" r:id="rId7"/>
    <p:sldId id="383" r:id="rId8"/>
    <p:sldId id="384" r:id="rId9"/>
    <p:sldId id="1622" r:id="rId10"/>
    <p:sldId id="365" r:id="rId11"/>
    <p:sldId id="366" r:id="rId12"/>
    <p:sldId id="316" r:id="rId13"/>
    <p:sldId id="441" r:id="rId14"/>
    <p:sldId id="443" r:id="rId15"/>
    <p:sldId id="459" r:id="rId16"/>
    <p:sldId id="367" r:id="rId17"/>
    <p:sldId id="453" r:id="rId18"/>
    <p:sldId id="305" r:id="rId19"/>
    <p:sldId id="1617" r:id="rId20"/>
    <p:sldId id="371" r:id="rId21"/>
    <p:sldId id="373" r:id="rId22"/>
    <p:sldId id="454" r:id="rId23"/>
    <p:sldId id="1620" r:id="rId24"/>
    <p:sldId id="397" r:id="rId25"/>
    <p:sldId id="398" r:id="rId26"/>
    <p:sldId id="399" r:id="rId27"/>
    <p:sldId id="400" r:id="rId28"/>
    <p:sldId id="1621" r:id="rId29"/>
    <p:sldId id="447" r:id="rId30"/>
    <p:sldId id="448" r:id="rId31"/>
    <p:sldId id="449" r:id="rId32"/>
    <p:sldId id="452" r:id="rId33"/>
    <p:sldId id="1881" r:id="rId34"/>
    <p:sldId id="1884" r:id="rId35"/>
    <p:sldId id="1835" r:id="rId36"/>
    <p:sldId id="1886" r:id="rId37"/>
    <p:sldId id="1656" r:id="rId38"/>
    <p:sldId id="1834" r:id="rId39"/>
    <p:sldId id="1745" r:id="rId40"/>
    <p:sldId id="368" r:id="rId41"/>
    <p:sldId id="1891" r:id="rId42"/>
    <p:sldId id="1836" r:id="rId43"/>
    <p:sldId id="1739" r:id="rId44"/>
    <p:sldId id="437" r:id="rId45"/>
    <p:sldId id="1740" r:id="rId46"/>
    <p:sldId id="439" r:id="rId47"/>
    <p:sldId id="440" r:id="rId48"/>
    <p:sldId id="1741" r:id="rId49"/>
    <p:sldId id="390" r:id="rId50"/>
    <p:sldId id="1885" r:id="rId51"/>
    <p:sldId id="1887" r:id="rId52"/>
    <p:sldId id="1888" r:id="rId53"/>
    <p:sldId id="1889" r:id="rId54"/>
    <p:sldId id="1837" r:id="rId55"/>
    <p:sldId id="1838" r:id="rId56"/>
    <p:sldId id="1839" r:id="rId57"/>
    <p:sldId id="1840" r:id="rId58"/>
    <p:sldId id="1841" r:id="rId59"/>
    <p:sldId id="1842" r:id="rId60"/>
    <p:sldId id="1843" r:id="rId61"/>
    <p:sldId id="1844" r:id="rId62"/>
    <p:sldId id="1845" r:id="rId63"/>
    <p:sldId id="1846" r:id="rId64"/>
    <p:sldId id="1660" r:id="rId65"/>
    <p:sldId id="1847" r:id="rId66"/>
    <p:sldId id="466" r:id="rId67"/>
    <p:sldId id="257" r:id="rId68"/>
    <p:sldId id="260" r:id="rId69"/>
    <p:sldId id="261" r:id="rId70"/>
    <p:sldId id="341" r:id="rId71"/>
    <p:sldId id="392" r:id="rId72"/>
    <p:sldId id="445" r:id="rId73"/>
    <p:sldId id="427" r:id="rId74"/>
    <p:sldId id="264" r:id="rId75"/>
    <p:sldId id="311" r:id="rId76"/>
    <p:sldId id="270" r:id="rId77"/>
    <p:sldId id="258" r:id="rId78"/>
    <p:sldId id="286" r:id="rId79"/>
    <p:sldId id="1890" r:id="rId80"/>
    <p:sldId id="1848" r:id="rId81"/>
    <p:sldId id="1630" r:id="rId82"/>
    <p:sldId id="1849" r:id="rId83"/>
    <p:sldId id="1850" r:id="rId84"/>
    <p:sldId id="1851" r:id="rId85"/>
    <p:sldId id="1852" r:id="rId86"/>
    <p:sldId id="1853" r:id="rId87"/>
    <p:sldId id="1854" r:id="rId88"/>
    <p:sldId id="1768" r:id="rId89"/>
    <p:sldId id="418" r:id="rId90"/>
    <p:sldId id="1680" r:id="rId91"/>
    <p:sldId id="1681" r:id="rId92"/>
    <p:sldId id="529" r:id="rId93"/>
    <p:sldId id="1856" r:id="rId94"/>
    <p:sldId id="1857" r:id="rId95"/>
    <p:sldId id="1858" r:id="rId96"/>
    <p:sldId id="1859" r:id="rId97"/>
    <p:sldId id="1860" r:id="rId98"/>
    <p:sldId id="279" r:id="rId99"/>
    <p:sldId id="280" r:id="rId100"/>
    <p:sldId id="281" r:id="rId101"/>
    <p:sldId id="282" r:id="rId102"/>
    <p:sldId id="283" r:id="rId103"/>
    <p:sldId id="284" r:id="rId104"/>
    <p:sldId id="1892" r:id="rId105"/>
    <p:sldId id="1893" r:id="rId106"/>
    <p:sldId id="287" r:id="rId107"/>
    <p:sldId id="288" r:id="rId108"/>
    <p:sldId id="289" r:id="rId109"/>
    <p:sldId id="290" r:id="rId110"/>
    <p:sldId id="291" r:id="rId111"/>
    <p:sldId id="292" r:id="rId112"/>
    <p:sldId id="293" r:id="rId113"/>
    <p:sldId id="1861" r:id="rId114"/>
    <p:sldId id="1862" r:id="rId115"/>
    <p:sldId id="1863" r:id="rId116"/>
    <p:sldId id="1864" r:id="rId117"/>
    <p:sldId id="326" r:id="rId118"/>
    <p:sldId id="1865" r:id="rId119"/>
    <p:sldId id="323" r:id="rId120"/>
    <p:sldId id="324" r:id="rId121"/>
    <p:sldId id="1866" r:id="rId122"/>
    <p:sldId id="1867" r:id="rId123"/>
    <p:sldId id="328" r:id="rId124"/>
    <p:sldId id="329" r:id="rId125"/>
    <p:sldId id="1868" r:id="rId126"/>
    <p:sldId id="1869" r:id="rId127"/>
    <p:sldId id="1870" r:id="rId128"/>
    <p:sldId id="310" r:id="rId129"/>
    <p:sldId id="1894" r:id="rId130"/>
    <p:sldId id="312" r:id="rId131"/>
    <p:sldId id="300" r:id="rId132"/>
    <p:sldId id="1871" r:id="rId133"/>
    <p:sldId id="1872" r:id="rId134"/>
    <p:sldId id="1873" r:id="rId135"/>
    <p:sldId id="1874" r:id="rId136"/>
    <p:sldId id="1875" r:id="rId137"/>
    <p:sldId id="1876" r:id="rId138"/>
    <p:sldId id="1877" r:id="rId139"/>
    <p:sldId id="1878" r:id="rId140"/>
    <p:sldId id="1879" r:id="rId141"/>
    <p:sldId id="450" r:id="rId142"/>
    <p:sldId id="528" r:id="rId143"/>
    <p:sldId id="1643" r:id="rId144"/>
    <p:sldId id="271" r:id="rId145"/>
    <p:sldId id="285" r:id="rId146"/>
    <p:sldId id="1832" r:id="rId147"/>
    <p:sldId id="1605" r:id="rId1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3BCFA-6EFF-4B04-9242-97FC1CBEF7E6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F2F2E-999E-4FE6-BD56-962AF2F906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2AA60E86-4237-5982-1DA8-E838A7E827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2AC62A1-53A6-4003-9AFF-497DA76EE1C9}" type="slidenum">
              <a:rPr lang="en-US" altLang="en-US" sz="1300">
                <a:latin typeface="Tahoma" panose="020B0604030504040204" pitchFamily="34" charset="0"/>
              </a:rPr>
              <a:pPr eaLnBrk="1" hangingPunct="1"/>
              <a:t>3</a:t>
            </a:fld>
            <a:endParaRPr lang="en-US" altLang="en-US" sz="1300">
              <a:latin typeface="Tahoma" panose="020B0604030504040204" pitchFamily="34" charset="0"/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7F28B6CE-80FD-142B-8083-47B60C2A9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0D77F8F8-5A41-80F5-5366-A54CE8064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41C63AFB-C262-95BE-02D4-C8A07A8AB4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995C1F-2432-48CF-959D-513760492807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7C23A543-B272-ED42-5772-6E3E268AF0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E1269D21-0686-2EE7-0B5A-BBC6BF185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9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6C4D1297-F119-F948-637A-CCFD9C01C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1971E7-3904-493A-B82C-71373C48A05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487AFC08-3108-704E-5965-35E9C784D0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C4E6C31A-B87D-7C5E-17D2-A32BFF98D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0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E1386A63-7DBB-6547-09AF-DAD58566E8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8A25D-DDAE-44F7-863E-A00F62BCF26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1510D7FA-F28B-6EDD-016E-3536AF1EB2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39EAD3B8-B159-6E4D-024E-647B24495A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850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9DCAECCF-B11F-F9B8-AF15-5F2A216E39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8494AA-630A-4887-B142-30319222CAF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CB21BE64-3E6F-7CD1-70A6-661DF0348B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D1448DFB-5733-59CD-2A0D-AED588673E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884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C1F97C92-913A-C1E9-51D6-6FAF3B1BC5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616636-FACB-4D90-966F-90836CC54E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4CBA616-98B3-0A09-A808-0D203CF01E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027E793C-0117-03CB-47FF-1F10EB589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ED59D133-A235-A434-5D69-1F016409F6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E1FE4E-16DB-4621-B253-E681CFA56D4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E47790BE-17C7-9289-8565-E1D0F91ED0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6F020A7F-4D63-8F91-5758-9C3718E152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476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66191E5C-78E8-50E2-C0E7-9E476B2B1A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D15A51-D87F-4F7D-A887-56E92CA31E49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275DBE3A-1CB8-D23E-9215-DA649DDD0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A5A3593C-A47E-F26D-234A-CFFAB03893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389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29A8BEB6-5B61-558B-B7CC-E821C3260B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2BA067-6DB4-4128-BAB9-8DD6E4E1073B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0485D04D-28AA-DE43-781E-A06E6D9E3F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F1C37D58-65B5-FA83-F9AC-1428CD066A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671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C0F10E85-6E17-9515-279D-2A48A40607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CE0BE3-FFA6-4650-AB29-EC1E69AD3027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B3F74130-813F-8E0F-BEAE-4A5E4F5293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D7EE754E-FFA1-2C40-98B1-DCC6C8011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87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599F0229-1CBE-54DF-3EC9-1F84D5F447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F949E4-32C9-4B9D-9E9B-AE52E0282E32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2734148F-2468-7C42-EB9A-5B857C6F18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8C42FABF-0DFD-9D39-E7F7-094113E0F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71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42C0AC06-BB87-F706-3157-F5D4E8081C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94FFA4-3FE5-445E-B439-3C70D746B07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2795256F-DC93-0240-013E-621971C0A8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6E2A4183-E6F5-C80C-0A05-AA919A5E3C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75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>
            <a:extLst>
              <a:ext uri="{FF2B5EF4-FFF2-40B4-BE49-F238E27FC236}">
                <a16:creationId xmlns:a16="http://schemas.microsoft.com/office/drawing/2014/main" id="{176D49B8-4A1F-0F4C-8267-48ECBE0C5C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ED18A-A028-4ECE-AC35-D81073691DB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115" name="Rectangle 2">
            <a:extLst>
              <a:ext uri="{FF2B5EF4-FFF2-40B4-BE49-F238E27FC236}">
                <a16:creationId xmlns:a16="http://schemas.microsoft.com/office/drawing/2014/main" id="{A6592504-EC69-59A5-1EBB-50F9299C36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>
            <a:extLst>
              <a:ext uri="{FF2B5EF4-FFF2-40B4-BE49-F238E27FC236}">
                <a16:creationId xmlns:a16="http://schemas.microsoft.com/office/drawing/2014/main" id="{BC1655B3-DACF-C3FC-AAFF-BE1675AA5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01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906F6A42-2F1B-ACF8-0324-A8DCABF886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0D32B-FAD5-4635-B92A-DE8393D0FFB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939173D9-BBD6-F49B-C345-A5922EFFA7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5431E8A8-E194-EC46-527A-E866BA46C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279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552BF6E0-FB3D-3D25-6BBA-1DB68552A5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1050D4-2954-48CA-BF3C-F156D6BE82D4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4FB55A34-6A7B-7118-844D-6BDE6F1FEA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9442E425-CDCC-CC50-4698-C44FF797C9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491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F25322E9-557D-5568-9BD0-7172B6DCD5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D2DF77-8132-4639-8C87-2BC6080B878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7691EB9E-F19F-866B-2450-5584041068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9AAC9823-3D7B-53AB-CBD6-647C19587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882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7A326BEF-83C5-22C1-93AB-A757753A55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59F8F-F33A-46B7-8EDA-185A2D4C83FC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4C1034EC-42A2-DBB5-2799-AE1F711828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286E784-8736-3BEB-A6D1-1A2255C24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86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044EE905-846A-034A-72DE-1CC2CCF04D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50405A-ADA1-4D3E-BA8D-A71B9A55AA14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65B5BA17-B6DC-4630-C7FD-E28D526E21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598A4720-836A-E5B3-A6DA-CC3A5D471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528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19D9852D-DFB2-4A90-9E8B-093C17810E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B8945D-FD2A-4966-954D-554EA6B08A08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E6592427-EA77-FE1F-D231-F0A2500C65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31F200BE-9722-6EEE-2B87-CFD236B3F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749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E9D641C6-E7B2-56EB-A2EF-EDDD1E915F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323E97-6852-456D-A7E7-9162B8909ED4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2A6ACF68-1440-6C12-A01F-873C6E8C7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9725487B-15F0-0EE9-70A8-89908FF1C4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515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788F48FD-00D8-2440-0531-A93A4D988E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7845B-378D-49D7-BC7A-C83DCEA5B513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6B7BC0FD-F8F7-0DCB-C066-4117810513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ABD00DEE-CB55-786E-32B0-74CB520FD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18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B19A12D5-8505-2AA5-F5B5-03EFBF326E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E4D2C8-A4FA-406A-BA12-BE35ACF7A4AE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11C4ADD5-9C1F-9AD8-078A-90D07CEDFB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4CD38CF7-7C5C-50FE-61BE-65138D9E1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87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5A174670-2EB6-6B37-88BE-8661788F6E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09A004-6E1A-4C7F-A3F9-48C13B1C3763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70BBC725-2810-4879-B60A-0600C429A4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F6FF9697-DFD0-83A4-B18B-A6B273934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0722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Often comes back on exams</a:t>
            </a:r>
          </a:p>
          <a:p>
            <a:endParaRPr lang="en-US" dirty="0"/>
          </a:p>
          <a:p>
            <a:r>
              <a:rPr lang="en-US" dirty="0"/>
              <a:t>Goal test – sometimes</a:t>
            </a:r>
            <a:r>
              <a:rPr lang="en-US" baseline="0" dirty="0"/>
              <a:t> more than one state that satisfies having achieved the goal, for example, “eat all the dots”</a:t>
            </a:r>
          </a:p>
          <a:p>
            <a:endParaRPr lang="en-US" baseline="0" dirty="0"/>
          </a:p>
          <a:p>
            <a:r>
              <a:rPr lang="en-US" baseline="0" dirty="0"/>
              <a:t>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991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example for “eat-all-dots”: (x, y, dot count)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D5590-9C90-486D-8FA8-38179D6EA4C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956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90 * (2^30-1) + 30 * 2^29 = 145 billion</a:t>
            </a:r>
          </a:p>
          <a:p>
            <a:r>
              <a:rPr lang="en-US">
                <a:latin typeface="Arial" charset="0"/>
              </a:rPr>
              <a:t>2^29 = 536 870 912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5200">
              <a:defRPr/>
            </a:pPr>
            <a:fld id="{041C6AE4-F625-4A1A-A100-707641139ACC}" type="slidenum">
              <a:rPr lang="en-US" smtClean="0"/>
              <a:pPr defTabSz="965200"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111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E79AD6EA-79D6-EEDD-B12F-E08F6DE158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67A0A3-C334-40C5-826E-9E3C68A52B2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09B4E059-5FBC-636C-6FBB-408C49D67A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FFB8DB8C-4B75-A9EC-08A4-80FC75509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4880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E902FEAC-BB6C-8FA6-EC4B-A8BA74F787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C2B19F-34DC-4C68-8CBE-3E03172F8F4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8A62489E-F51C-AFC5-2559-264DFACC61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4158BA76-8210-B364-2935-C3E1561171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552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EB3099F1-D6DA-99B9-9FC0-0C1DB3E1F6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D74848-FD2E-46C3-9616-0D8196BCAB7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6573E6BC-CA16-289A-6C98-01301C7412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B3DE2DBF-6CE4-8ED1-5BFF-95D9B8191C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11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BE875C62-6D7F-DD6A-68C2-B7071F44D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0AD17A-FD93-4199-97AF-9D31F33D5DA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6517B54E-2801-ACF9-D926-49E4803D2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20FDB0C8-6C9B-9575-A9B8-1441F09FA6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806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2F46F886-5ABA-C6BF-84A5-E1C274FE59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CE647-FDF3-4FBD-B8D6-BB1E0DE7A25A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96BFCE63-C6FA-FF24-0FB7-99EF56E682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9A2F617D-F912-4DB3-DD3B-9CDDC2BCAB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029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02B61707-1265-F015-C810-B9443C755B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F2D66D-3C79-4130-8A4F-F82F409E428D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847D2EEE-B642-F75C-1070-44ED92E8E9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2A69501E-A5F9-2E86-560E-E509CFE36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023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11ED24EC-672C-C2A8-B2AB-51D38F0FCB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8ED3CE-421D-41C6-B7D2-3366A337379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2A07A053-78FA-3D38-80FC-77EFD4E295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3A2D2A6B-6F1F-1A0A-F633-FF213EC0D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75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65118566-8FDB-BA03-8EF7-24C089E70A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47984C-C1A2-4363-9553-C48CFE9B0CA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202E66A8-8F2C-8115-0842-861FDF5F8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EA63D3D3-7F48-B8E8-5430-C9518E2ACF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20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2048C947-AD1A-7520-EC9C-50B1540592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667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CF3098-0B9E-4E06-A312-3F784B5BC378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667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76AF10C3-0555-3352-862A-06BFCD4AE7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E2B262B1-1AC3-EC45-FAF5-0A0DCB692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50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17A57-AC3E-5830-1C1E-5917EB12A8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883AB2-E978-250A-C8B0-CD6F1D391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B7D7AB-E76E-6211-5CCF-F6C9EE46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250F7-2623-9AC6-F4AB-CED57498B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2E4A5-2868-93AB-9FBB-A46D174C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380C-31B6-48D6-97A5-36C62734DED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56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3446D-3015-B390-AA29-DB195979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667D2-4FA0-FCEB-881B-E1417DE6F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4E127-A54E-7117-BABB-166DB0A60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FF227-3DCF-EEA5-1836-15954C6D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0B90B-FD74-1419-7930-6D81F3E3B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B130B-494E-4C5E-9EBD-5618A45CDBF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36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77E80-74FA-9B47-39E7-1B6A5D0F8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FC5F0A-0B0F-E317-69EB-93348C1C5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1D805-3FB7-D1F9-9C71-AA4C09B0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B6C34-AF86-5B1D-DE63-00CEA601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F90F6-0536-AFDE-07B6-03B132B3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91D6-8F83-4ED3-A8D4-7A605902B6B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54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6CC0-7322-7D18-5346-A72F47BCC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3" y="228600"/>
            <a:ext cx="108712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56A22314-BD6F-FBBC-9481-B008B1529C0F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295400"/>
            <a:ext cx="10905067" cy="47625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C333C-8F01-132D-393B-781D791077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AE2A1-1CF8-5612-E3B7-6C29395C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2935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A3F78-F2D6-00C4-529D-6FDA329A4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408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155E4C9-36F9-4A5C-9AED-10F00DC9C1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731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73997-DD6F-97FD-B844-6763DBDAA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8524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607C0-83AA-AA3B-B1B3-EE9A6C6A004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6400" y="1524001"/>
            <a:ext cx="5664200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CF4B30-6E1B-51F3-872B-2070AE50C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800" y="1524001"/>
            <a:ext cx="5666317" cy="4608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176F99-1D87-C3F8-0BC6-9750C33D3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E5EF10-CFFB-1FDD-41E7-DF8C3197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65068-0502-73DC-D7A0-71EF4F0B9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1CD8864-FF33-4FD4-AB81-5424246099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82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25368-1AF9-BAF1-BF5D-A96DC07E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F1C47-DBDB-4655-05DE-A1CBDF2BD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2CFAA-932A-C90E-D2C0-528A3A141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D5591-D25F-C708-5249-AB1EDCA4A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DFC38-75FB-05DF-290D-93B025D8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01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63F51-5D78-EFE4-17C5-A8E37A83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96A17E-88E4-3C2E-4CB5-461DDE4C8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B448C-FCF9-C3E3-EF1F-CB528900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1D971-ADF9-EFA4-DA5C-01EC2108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5EF67-9EE8-561A-E211-46F3337C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79C64-2DE4-41A1-B4A0-F58C8F15E4A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08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B75C4-446E-BB17-60B6-8F94492B5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7B919-05C6-FC1A-1312-4AEF58AA1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F7C0F-4274-B563-FF21-06A5E458CA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BCC37-BF92-3323-A5A9-1BD7C0B1D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8B2DC-3EDF-5103-E651-4FA05D876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8976F-7718-9C34-CB2F-EFE9A90F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7B8B-D1BE-4184-BD50-3062B717108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3507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F91A9-2437-73E1-1F28-A312D92F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75C51-F739-E851-E850-85EC42003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D72E1-F656-0F5C-83CF-EE42606E2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5008B-72E3-C181-A3EA-EB1F843E5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5E5561-4923-C011-C44E-9F95FA3A5E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CAA9A1-4F28-EB4C-F153-FFE2CAD78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AE4D03-CE14-C2C5-4746-8DAD32BF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B7B78-270B-833D-FD88-12F4DC6AF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C9B10-4135-4033-955D-27369474A5D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58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5E9B-6218-70F2-E843-3E5F36265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E9B2E4-1D2E-A7B0-CC77-B0FBF8CD5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47A66-EC5A-3596-B710-E8D04677A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1A711-4F74-DA3F-0A10-5C6B26B8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33698-9DBD-4EC6-B216-FE3443FCC98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352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B260A4-0088-0600-85B3-46ED33C2F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253E5-E0DC-009F-ED9F-34166C139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950BF-AC7C-3FB6-1F7C-AC9B7FDF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74763-5E86-4F80-8C8B-D5E70053E7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486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C4DF7-635C-BE04-DED0-A86EACD60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7EAFA-36EF-78C4-C988-D87F02ED4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7CB5F5-DB4E-97E5-5855-FFFA76C70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A687A-B3D6-3630-970E-E817C1C88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4D7A35-617B-CC9E-19C8-82B3E7558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2E123-3A03-3341-3E7F-7AB86341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800A2-546E-4B9F-ACC5-AB105B00E1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81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E540-F13C-2634-FCBE-1B02F3AB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E792B9-5AFB-446F-BF1C-8350556C9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5C5EF-79A8-E931-8585-E87A496A9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C01E3-24C3-40DF-20FC-A43F62BD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60919-D1E0-A17B-7D38-F04C4D474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28DBF-AC78-5F0E-3AA8-15BDA288D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75662-D5B4-4C75-8825-6249E728B13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557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2EB5FA-B71A-8CAE-387B-EE4F69390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72ABF-367A-E9A5-897D-5559480A3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26CD4-2116-AD50-B735-6B8E32BFB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C4BF7-91E1-BC79-2FA2-FF91F0F2F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F54AF-5B6D-03F3-F390-0C35072B84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00C73-561C-4CFD-B514-142AAF23C5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77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6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6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6" Type="http://schemas.openxmlformats.org/officeDocument/2006/relationships/image" Target="../media/image32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png"/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46" Type="http://schemas.openxmlformats.org/officeDocument/2006/relationships/image" Target="../media/image62.png"/><Relationship Id="rId20" Type="http://schemas.openxmlformats.org/officeDocument/2006/relationships/image" Target="../media/image36.png"/><Relationship Id="rId41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1183-EB58-543A-9FE5-FB2DDFAE2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29084" y="490537"/>
            <a:ext cx="6862915" cy="16287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700" dirty="0"/>
              <a:t>03 – Problem Solving by Searching:</a:t>
            </a:r>
            <a:br>
              <a:rPr lang="en-US" sz="3700" dirty="0"/>
            </a:br>
            <a:r>
              <a:rPr lang="en-US" sz="3700" dirty="0"/>
              <a:t>Uninformed (blind) search</a:t>
            </a:r>
          </a:p>
        </p:txBody>
      </p:sp>
      <p:pic>
        <p:nvPicPr>
          <p:cNvPr id="35" name="Picture 34" descr="Magnifying glass on clear background">
            <a:extLst>
              <a:ext uri="{FF2B5EF4-FFF2-40B4-BE49-F238E27FC236}">
                <a16:creationId xmlns:a16="http://schemas.microsoft.com/office/drawing/2014/main" id="{D8DDEB56-0535-0A60-C0D0-809B8A674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39" r="7713" b="-2"/>
          <a:stretch/>
        </p:blipFill>
        <p:spPr>
          <a:xfrm>
            <a:off x="3" y="1587"/>
            <a:ext cx="5181598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F26443A-06AC-4A7D-D2A1-48923D350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4709" y="2614614"/>
            <a:ext cx="5291663" cy="375284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Compiled by: Dr. Mohammad Alhawarat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Department of Computer Science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Faculty of Information Technology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Middle East University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b="1" dirty="0"/>
              <a:t>Spring 2023</a:t>
            </a:r>
          </a:p>
        </p:txBody>
      </p:sp>
    </p:spTree>
    <p:extLst>
      <p:ext uri="{BB962C8B-B14F-4D97-AF65-F5344CB8AC3E}">
        <p14:creationId xmlns:p14="http://schemas.microsoft.com/office/powerpoint/2010/main" val="18620428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7CFEDF84-6B3E-88B9-377C-56DAA6143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9926" y="79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Data Structure of a Node</a:t>
            </a:r>
          </a:p>
        </p:txBody>
      </p:sp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57272586-B907-A629-C434-49E79DBF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1422A2E0-9F26-428A-A534-B8E3FB19964E}" type="slidenum">
              <a:rPr lang="en-US" altLang="en-US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2" name="Oval 8">
            <a:extLst>
              <a:ext uri="{FF2B5EF4-FFF2-40B4-BE49-F238E27FC236}">
                <a16:creationId xmlns:a16="http://schemas.microsoft.com/office/drawing/2014/main" id="{0EFA8C28-921D-A430-8E0A-71B36053D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819400"/>
            <a:ext cx="457200" cy="4572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7173" name="Group 75">
            <a:extLst>
              <a:ext uri="{FF2B5EF4-FFF2-40B4-BE49-F238E27FC236}">
                <a16:creationId xmlns:a16="http://schemas.microsoft.com/office/drawing/2014/main" id="{D5F3D661-7C66-3152-7580-159E84B26C25}"/>
              </a:ext>
            </a:extLst>
          </p:cNvPr>
          <p:cNvGrpSpPr>
            <a:grpSpLocks/>
          </p:cNvGrpSpPr>
          <p:nvPr/>
        </p:nvGrpSpPr>
        <p:grpSpPr bwMode="auto">
          <a:xfrm>
            <a:off x="6156326" y="1295401"/>
            <a:ext cx="2411413" cy="1584325"/>
            <a:chOff x="2918" y="816"/>
            <a:chExt cx="1519" cy="998"/>
          </a:xfrm>
        </p:grpSpPr>
        <p:sp>
          <p:nvSpPr>
            <p:cNvPr id="7225" name="Oval 4">
              <a:extLst>
                <a:ext uri="{FF2B5EF4-FFF2-40B4-BE49-F238E27FC236}">
                  <a16:creationId xmlns:a16="http://schemas.microsoft.com/office/drawing/2014/main" id="{7B986ACF-BBBF-7437-9314-2C1A61898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816"/>
              <a:ext cx="288" cy="288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226" name="Line 10">
              <a:extLst>
                <a:ext uri="{FF2B5EF4-FFF2-40B4-BE49-F238E27FC236}">
                  <a16:creationId xmlns:a16="http://schemas.microsoft.com/office/drawing/2014/main" id="{A48C77CF-63A8-B243-F16E-359DBBCB6A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18" y="1056"/>
              <a:ext cx="538" cy="7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27" name="Text Box 53">
              <a:extLst>
                <a:ext uri="{FF2B5EF4-FFF2-40B4-BE49-F238E27FC236}">
                  <a16:creationId xmlns:a16="http://schemas.microsoft.com/office/drawing/2014/main" id="{16A08A90-4D61-63B1-24BB-2739D2A5C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248"/>
              <a:ext cx="11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PARENT-NODE</a:t>
              </a:r>
              <a:endParaRPr lang="en-US" altLang="en-US">
                <a:solidFill>
                  <a:srgbClr val="333333"/>
                </a:solidFill>
                <a:latin typeface="Comic Sans MS" panose="030F0702030302020204" pitchFamily="66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74" name="Group 59">
            <a:extLst>
              <a:ext uri="{FF2B5EF4-FFF2-40B4-BE49-F238E27FC236}">
                <a16:creationId xmlns:a16="http://schemas.microsoft.com/office/drawing/2014/main" id="{9BFD3029-1AD4-0E8C-0EBE-6D1B1FCF8A82}"/>
              </a:ext>
            </a:extLst>
          </p:cNvPr>
          <p:cNvGrpSpPr>
            <a:grpSpLocks/>
          </p:cNvGrpSpPr>
          <p:nvPr/>
        </p:nvGrpSpPr>
        <p:grpSpPr bwMode="auto">
          <a:xfrm>
            <a:off x="2971801" y="1524000"/>
            <a:ext cx="2955925" cy="1320800"/>
            <a:chOff x="1104" y="1776"/>
            <a:chExt cx="1862" cy="832"/>
          </a:xfrm>
        </p:grpSpPr>
        <p:grpSp>
          <p:nvGrpSpPr>
            <p:cNvPr id="7205" name="Group 12">
              <a:extLst>
                <a:ext uri="{FF2B5EF4-FFF2-40B4-BE49-F238E27FC236}">
                  <a16:creationId xmlns:a16="http://schemas.microsoft.com/office/drawing/2014/main" id="{C9FF6F09-743E-2319-0A7C-5E558C4C9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776"/>
              <a:ext cx="790" cy="832"/>
              <a:chOff x="768" y="1152"/>
              <a:chExt cx="1186" cy="1249"/>
            </a:xfrm>
          </p:grpSpPr>
          <p:sp>
            <p:nvSpPr>
              <p:cNvPr id="7208" name="Rectangle 13">
                <a:extLst>
                  <a:ext uri="{FF2B5EF4-FFF2-40B4-BE49-F238E27FC236}">
                    <a16:creationId xmlns:a16="http://schemas.microsoft.com/office/drawing/2014/main" id="{B3674273-5AD6-BA13-6518-C7F1AFCFB3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152"/>
                <a:ext cx="1152" cy="115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09" name="Rectangle 14">
                <a:extLst>
                  <a:ext uri="{FF2B5EF4-FFF2-40B4-BE49-F238E27FC236}">
                    <a16:creationId xmlns:a16="http://schemas.microsoft.com/office/drawing/2014/main" id="{EBD0F5AA-CDB4-C002-1C4F-EFF7C451D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152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0" name="Rectangle 15">
                <a:extLst>
                  <a:ext uri="{FF2B5EF4-FFF2-40B4-BE49-F238E27FC236}">
                    <a16:creationId xmlns:a16="http://schemas.microsoft.com/office/drawing/2014/main" id="{2F7F7DFE-CB91-DDAD-5905-F7DA28210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536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1" name="Rectangle 16">
                <a:extLst>
                  <a:ext uri="{FF2B5EF4-FFF2-40B4-BE49-F238E27FC236}">
                    <a16:creationId xmlns:a16="http://schemas.microsoft.com/office/drawing/2014/main" id="{B0F74388-1646-D6A7-DB20-DD874412D0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2" name="Rectangle 17">
                <a:extLst>
                  <a:ext uri="{FF2B5EF4-FFF2-40B4-BE49-F238E27FC236}">
                    <a16:creationId xmlns:a16="http://schemas.microsoft.com/office/drawing/2014/main" id="{1E43A798-A042-396C-0C9D-C2EBD2E39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3" name="Rectangle 18">
                <a:extLst>
                  <a:ext uri="{FF2B5EF4-FFF2-40B4-BE49-F238E27FC236}">
                    <a16:creationId xmlns:a16="http://schemas.microsoft.com/office/drawing/2014/main" id="{A5EB9C69-3998-3DFC-CED0-FE1ED3753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536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4" name="Rectangle 19">
                <a:extLst>
                  <a:ext uri="{FF2B5EF4-FFF2-40B4-BE49-F238E27FC236}">
                    <a16:creationId xmlns:a16="http://schemas.microsoft.com/office/drawing/2014/main" id="{E8DFD308-9657-DE10-7DB3-D1A07182DD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536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5" name="Rectangle 20">
                <a:extLst>
                  <a:ext uri="{FF2B5EF4-FFF2-40B4-BE49-F238E27FC236}">
                    <a16:creationId xmlns:a16="http://schemas.microsoft.com/office/drawing/2014/main" id="{0E212825-77E9-68A2-7837-644FD8123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6" name="Rectangle 21">
                <a:extLst>
                  <a:ext uri="{FF2B5EF4-FFF2-40B4-BE49-F238E27FC236}">
                    <a16:creationId xmlns:a16="http://schemas.microsoft.com/office/drawing/2014/main" id="{919E49CC-2BB9-4367-C2A8-7ED072EC2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920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17" name="Text Box 22">
                <a:extLst>
                  <a:ext uri="{FF2B5EF4-FFF2-40B4-BE49-F238E27FC236}">
                    <a16:creationId xmlns:a16="http://schemas.microsoft.com/office/drawing/2014/main" id="{9489A888-69D1-7A73-275D-C140BDEF33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2025"/>
                <a:ext cx="282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7218" name="Text Box 23">
                <a:extLst>
                  <a:ext uri="{FF2B5EF4-FFF2-40B4-BE49-F238E27FC236}">
                    <a16:creationId xmlns:a16="http://schemas.microsoft.com/office/drawing/2014/main" id="{AE38F8C8-737E-E8BC-A505-D8BDE53E9F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257"/>
                <a:ext cx="321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7219" name="Text Box 24">
                <a:extLst>
                  <a:ext uri="{FF2B5EF4-FFF2-40B4-BE49-F238E27FC236}">
                    <a16:creationId xmlns:a16="http://schemas.microsoft.com/office/drawing/2014/main" id="{787FFA1F-402A-C2F1-0EDF-0324962BD9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641"/>
                <a:ext cx="321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7220" name="Text Box 25">
                <a:extLst>
                  <a:ext uri="{FF2B5EF4-FFF2-40B4-BE49-F238E27FC236}">
                    <a16:creationId xmlns:a16="http://schemas.microsoft.com/office/drawing/2014/main" id="{F07FBC09-B5CB-9056-2FD0-20060DFA5D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641"/>
                <a:ext cx="321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7221" name="Text Box 26">
                <a:extLst>
                  <a:ext uri="{FF2B5EF4-FFF2-40B4-BE49-F238E27FC236}">
                    <a16:creationId xmlns:a16="http://schemas.microsoft.com/office/drawing/2014/main" id="{CD8FCD50-DCB5-5D18-2746-9BB094D3588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2026"/>
                <a:ext cx="321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7222" name="Text Box 27">
                <a:extLst>
                  <a:ext uri="{FF2B5EF4-FFF2-40B4-BE49-F238E27FC236}">
                    <a16:creationId xmlns:a16="http://schemas.microsoft.com/office/drawing/2014/main" id="{112A8F4D-C9CB-9FDA-A97E-BC194119C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026"/>
                <a:ext cx="322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7223" name="Text Box 28">
                <a:extLst>
                  <a:ext uri="{FF2B5EF4-FFF2-40B4-BE49-F238E27FC236}">
                    <a16:creationId xmlns:a16="http://schemas.microsoft.com/office/drawing/2014/main" id="{9F450D05-C7FB-FD7D-9DCA-38A9331A75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3" y="1641"/>
                <a:ext cx="321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7</a:t>
                </a:r>
              </a:p>
            </p:txBody>
          </p:sp>
          <p:sp>
            <p:nvSpPr>
              <p:cNvPr id="7224" name="Text Box 29">
                <a:extLst>
                  <a:ext uri="{FF2B5EF4-FFF2-40B4-BE49-F238E27FC236}">
                    <a16:creationId xmlns:a16="http://schemas.microsoft.com/office/drawing/2014/main" id="{E59005AB-B66E-2621-2B18-6D98DB6530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257"/>
                <a:ext cx="321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</p:grpSp>
        <p:sp>
          <p:nvSpPr>
            <p:cNvPr id="7206" name="Freeform 33">
              <a:extLst>
                <a:ext uri="{FF2B5EF4-FFF2-40B4-BE49-F238E27FC236}">
                  <a16:creationId xmlns:a16="http://schemas.microsoft.com/office/drawing/2014/main" id="{445454DD-F66C-BD94-F98F-79770A147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" y="2170"/>
              <a:ext cx="1084" cy="431"/>
            </a:xfrm>
            <a:custGeom>
              <a:avLst/>
              <a:gdLst>
                <a:gd name="T0" fmla="*/ 1123 w 1046"/>
                <a:gd name="T1" fmla="*/ 395 h 470"/>
                <a:gd name="T2" fmla="*/ 877 w 1046"/>
                <a:gd name="T3" fmla="*/ 96 h 470"/>
                <a:gd name="T4" fmla="*/ 0 w 1046"/>
                <a:gd name="T5" fmla="*/ 0 h 470"/>
                <a:gd name="T6" fmla="*/ 0 60000 65536"/>
                <a:gd name="T7" fmla="*/ 0 60000 65536"/>
                <a:gd name="T8" fmla="*/ 0 60000 65536"/>
                <a:gd name="T9" fmla="*/ 0 w 1046"/>
                <a:gd name="T10" fmla="*/ 0 h 470"/>
                <a:gd name="T11" fmla="*/ 1046 w 1046"/>
                <a:gd name="T12" fmla="*/ 470 h 4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46" h="470">
                  <a:moveTo>
                    <a:pt x="1046" y="470"/>
                  </a:moveTo>
                  <a:cubicBezTo>
                    <a:pt x="1018" y="331"/>
                    <a:pt x="990" y="193"/>
                    <a:pt x="816" y="115"/>
                  </a:cubicBezTo>
                  <a:cubicBezTo>
                    <a:pt x="642" y="37"/>
                    <a:pt x="321" y="18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07" name="Text Box 54">
              <a:extLst>
                <a:ext uri="{FF2B5EF4-FFF2-40B4-BE49-F238E27FC236}">
                  <a16:creationId xmlns:a16="http://schemas.microsoft.com/office/drawing/2014/main" id="{6E6A339C-798C-67C8-BFE1-AE615918E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970"/>
              <a:ext cx="6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STATE</a:t>
              </a:r>
            </a:p>
          </p:txBody>
        </p:sp>
      </p:grpSp>
      <p:sp>
        <p:nvSpPr>
          <p:cNvPr id="7175" name="Text Box 62">
            <a:extLst>
              <a:ext uri="{FF2B5EF4-FFF2-40B4-BE49-F238E27FC236}">
                <a16:creationId xmlns:a16="http://schemas.microsoft.com/office/drawing/2014/main" id="{18B52C35-105A-F8A7-05D3-B5964A635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1" y="5486401"/>
            <a:ext cx="461486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990000"/>
                </a:solidFill>
                <a:latin typeface="Comic Sans MS" panose="030F0702030302020204" pitchFamily="66" charset="0"/>
              </a:rPr>
              <a:t>Depth of a node N  </a:t>
            </a:r>
            <a:br>
              <a:rPr lang="en-US" altLang="en-US" sz="2000">
                <a:solidFill>
                  <a:srgbClr val="990000"/>
                </a:solidFill>
                <a:latin typeface="Comic Sans MS" panose="030F0702030302020204" pitchFamily="66" charset="0"/>
              </a:rPr>
            </a:br>
            <a:r>
              <a:rPr lang="en-US" altLang="en-US" sz="2000">
                <a:solidFill>
                  <a:srgbClr val="990000"/>
                </a:solidFill>
                <a:latin typeface="Comic Sans MS" panose="030F0702030302020204" pitchFamily="66" charset="0"/>
              </a:rPr>
              <a:t>        = length of path from root to N </a:t>
            </a:r>
            <a:endParaRPr lang="en-US" altLang="en-US" sz="800">
              <a:solidFill>
                <a:srgbClr val="990000"/>
              </a:solidFill>
              <a:latin typeface="Comic Sans MS" panose="030F0702030302020204" pitchFamily="66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800">
              <a:solidFill>
                <a:srgbClr val="990000"/>
              </a:solidFill>
              <a:latin typeface="Comic Sans MS" panose="030F0702030302020204" pitchFamily="66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990000"/>
                </a:solidFill>
                <a:latin typeface="Comic Sans MS" panose="030F0702030302020204" pitchFamily="66" charset="0"/>
              </a:rPr>
              <a:t>(depth of the root = 0)</a:t>
            </a:r>
            <a:r>
              <a:rPr lang="en-US" altLang="en-US" sz="2000">
                <a:solidFill>
                  <a:srgbClr val="996600"/>
                </a:solidFill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7176" name="Group 77">
            <a:extLst>
              <a:ext uri="{FF2B5EF4-FFF2-40B4-BE49-F238E27FC236}">
                <a16:creationId xmlns:a16="http://schemas.microsoft.com/office/drawing/2014/main" id="{2039E9DC-8831-DDA8-D9A8-209E2A795B84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2921000"/>
            <a:ext cx="3746500" cy="2336800"/>
            <a:chOff x="2976" y="1840"/>
            <a:chExt cx="2360" cy="1472"/>
          </a:xfrm>
        </p:grpSpPr>
        <p:sp>
          <p:nvSpPr>
            <p:cNvPr id="7186" name="Freeform 56">
              <a:extLst>
                <a:ext uri="{FF2B5EF4-FFF2-40B4-BE49-F238E27FC236}">
                  <a16:creationId xmlns:a16="http://schemas.microsoft.com/office/drawing/2014/main" id="{D3198CC3-AD03-5181-297F-BDE85B0CB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1912"/>
              <a:ext cx="1488" cy="392"/>
            </a:xfrm>
            <a:custGeom>
              <a:avLst/>
              <a:gdLst>
                <a:gd name="T0" fmla="*/ 0 w 1488"/>
                <a:gd name="T1" fmla="*/ 8 h 392"/>
                <a:gd name="T2" fmla="*/ 720 w 1488"/>
                <a:gd name="T3" fmla="*/ 8 h 392"/>
                <a:gd name="T4" fmla="*/ 1104 w 1488"/>
                <a:gd name="T5" fmla="*/ 56 h 392"/>
                <a:gd name="T6" fmla="*/ 1392 w 1488"/>
                <a:gd name="T7" fmla="*/ 200 h 392"/>
                <a:gd name="T8" fmla="*/ 1488 w 1488"/>
                <a:gd name="T9" fmla="*/ 392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8"/>
                <a:gd name="T16" fmla="*/ 0 h 392"/>
                <a:gd name="T17" fmla="*/ 1488 w 1488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8" h="392">
                  <a:moveTo>
                    <a:pt x="0" y="8"/>
                  </a:moveTo>
                  <a:cubicBezTo>
                    <a:pt x="268" y="4"/>
                    <a:pt x="536" y="0"/>
                    <a:pt x="720" y="8"/>
                  </a:cubicBezTo>
                  <a:cubicBezTo>
                    <a:pt x="904" y="16"/>
                    <a:pt x="992" y="24"/>
                    <a:pt x="1104" y="56"/>
                  </a:cubicBezTo>
                  <a:cubicBezTo>
                    <a:pt x="1216" y="88"/>
                    <a:pt x="1328" y="144"/>
                    <a:pt x="1392" y="200"/>
                  </a:cubicBezTo>
                  <a:cubicBezTo>
                    <a:pt x="1456" y="256"/>
                    <a:pt x="1472" y="324"/>
                    <a:pt x="1488" y="39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87" name="Text Box 57">
              <a:extLst>
                <a:ext uri="{FF2B5EF4-FFF2-40B4-BE49-F238E27FC236}">
                  <a16:creationId xmlns:a16="http://schemas.microsoft.com/office/drawing/2014/main" id="{6B475940-3D5B-9D86-9052-AFE745D40B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1840"/>
              <a:ext cx="11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Comic Sans MS" panose="030F0702030302020204" pitchFamily="66" charset="0"/>
                  <a:cs typeface="Times New Roman" panose="02020603050405020304" pitchFamily="18" charset="0"/>
                </a:rPr>
                <a:t>BOOKKEEPING</a:t>
              </a:r>
            </a:p>
          </p:txBody>
        </p:sp>
        <p:grpSp>
          <p:nvGrpSpPr>
            <p:cNvPr id="7188" name="Group 76">
              <a:extLst>
                <a:ext uri="{FF2B5EF4-FFF2-40B4-BE49-F238E27FC236}">
                  <a16:creationId xmlns:a16="http://schemas.microsoft.com/office/drawing/2014/main" id="{916DAD2F-68A0-E3D0-B0C7-E518DF35B2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0" y="2304"/>
              <a:ext cx="1728" cy="1008"/>
              <a:chOff x="3600" y="2304"/>
              <a:chExt cx="1728" cy="1008"/>
            </a:xfrm>
          </p:grpSpPr>
          <p:sp>
            <p:nvSpPr>
              <p:cNvPr id="7189" name="Rectangle 40">
                <a:extLst>
                  <a:ext uri="{FF2B5EF4-FFF2-40B4-BE49-F238E27FC236}">
                    <a16:creationId xmlns:a16="http://schemas.microsoft.com/office/drawing/2014/main" id="{E3DEC543-6531-8773-FCFB-A1E3DE735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2809"/>
                <a:ext cx="86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7190" name="Rectangle 39">
                <a:extLst>
                  <a:ext uri="{FF2B5EF4-FFF2-40B4-BE49-F238E27FC236}">
                    <a16:creationId xmlns:a16="http://schemas.microsoft.com/office/drawing/2014/main" id="{4798FB6F-8BED-0332-3FBA-24623C599F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809"/>
                <a:ext cx="86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Path-Cost</a:t>
                </a:r>
              </a:p>
            </p:txBody>
          </p:sp>
          <p:sp>
            <p:nvSpPr>
              <p:cNvPr id="7191" name="Rectangle 38">
                <a:extLst>
                  <a:ext uri="{FF2B5EF4-FFF2-40B4-BE49-F238E27FC236}">
                    <a16:creationId xmlns:a16="http://schemas.microsoft.com/office/drawing/2014/main" id="{0EB88493-DCD1-6A50-8CA8-BA2B309DD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2553"/>
                <a:ext cx="86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7192" name="Rectangle 37">
                <a:extLst>
                  <a:ext uri="{FF2B5EF4-FFF2-40B4-BE49-F238E27FC236}">
                    <a16:creationId xmlns:a16="http://schemas.microsoft.com/office/drawing/2014/main" id="{A8604F88-4599-461B-F050-B9907B992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553"/>
                <a:ext cx="864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Depth</a:t>
                </a:r>
              </a:p>
            </p:txBody>
          </p:sp>
          <p:sp>
            <p:nvSpPr>
              <p:cNvPr id="7193" name="Rectangle 36">
                <a:extLst>
                  <a:ext uri="{FF2B5EF4-FFF2-40B4-BE49-F238E27FC236}">
                    <a16:creationId xmlns:a16="http://schemas.microsoft.com/office/drawing/2014/main" id="{5F27E7AD-476C-77CB-5EB8-D78B8A5B3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4" y="2304"/>
                <a:ext cx="864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Right</a:t>
                </a:r>
              </a:p>
            </p:txBody>
          </p:sp>
          <p:sp>
            <p:nvSpPr>
              <p:cNvPr id="7194" name="Rectangle 35">
                <a:extLst>
                  <a:ext uri="{FF2B5EF4-FFF2-40B4-BE49-F238E27FC236}">
                    <a16:creationId xmlns:a16="http://schemas.microsoft.com/office/drawing/2014/main" id="{A8ACC55C-E945-213E-F8CA-43B523E23B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864" cy="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Action</a:t>
                </a:r>
              </a:p>
            </p:txBody>
          </p:sp>
          <p:sp>
            <p:nvSpPr>
              <p:cNvPr id="7195" name="Line 41">
                <a:extLst>
                  <a:ext uri="{FF2B5EF4-FFF2-40B4-BE49-F238E27FC236}">
                    <a16:creationId xmlns:a16="http://schemas.microsoft.com/office/drawing/2014/main" id="{EDAE058F-0D3F-6AF2-6C59-D9C21E1305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304"/>
                <a:ext cx="172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96" name="Line 42">
                <a:extLst>
                  <a:ext uri="{FF2B5EF4-FFF2-40B4-BE49-F238E27FC236}">
                    <a16:creationId xmlns:a16="http://schemas.microsoft.com/office/drawing/2014/main" id="{BF4E515B-D826-6AAD-DEF7-86AECE77C2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553"/>
                <a:ext cx="17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97" name="Line 43">
                <a:extLst>
                  <a:ext uri="{FF2B5EF4-FFF2-40B4-BE49-F238E27FC236}">
                    <a16:creationId xmlns:a16="http://schemas.microsoft.com/office/drawing/2014/main" id="{53467752-E164-160D-82AD-65EB61537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809"/>
                <a:ext cx="17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98" name="Line 44">
                <a:extLst>
                  <a:ext uri="{FF2B5EF4-FFF2-40B4-BE49-F238E27FC236}">
                    <a16:creationId xmlns:a16="http://schemas.microsoft.com/office/drawing/2014/main" id="{649D8CB0-8DB4-38C7-FC66-10829174B2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312"/>
                <a:ext cx="1728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99" name="Line 45">
                <a:extLst>
                  <a:ext uri="{FF2B5EF4-FFF2-40B4-BE49-F238E27FC236}">
                    <a16:creationId xmlns:a16="http://schemas.microsoft.com/office/drawing/2014/main" id="{C3F5CCB7-2B35-D68D-F3E5-FFF2E8F176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2304"/>
                <a:ext cx="0" cy="100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0" name="Line 46">
                <a:extLst>
                  <a:ext uri="{FF2B5EF4-FFF2-40B4-BE49-F238E27FC236}">
                    <a16:creationId xmlns:a16="http://schemas.microsoft.com/office/drawing/2014/main" id="{EB11F4B8-7F6E-44EE-AA68-43EEDB90A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304"/>
                <a:ext cx="0" cy="10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1" name="Line 47">
                <a:extLst>
                  <a:ext uri="{FF2B5EF4-FFF2-40B4-BE49-F238E27FC236}">
                    <a16:creationId xmlns:a16="http://schemas.microsoft.com/office/drawing/2014/main" id="{F6994864-1034-9AA4-101F-B02CB79DC6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28" y="2304"/>
                <a:ext cx="0" cy="1008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2" name="Line 68">
                <a:extLst>
                  <a:ext uri="{FF2B5EF4-FFF2-40B4-BE49-F238E27FC236}">
                    <a16:creationId xmlns:a16="http://schemas.microsoft.com/office/drawing/2014/main" id="{C9F1B2A2-361A-8558-E017-C42FFE3A74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0" y="3072"/>
                <a:ext cx="17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03" name="Text Box 69">
                <a:extLst>
                  <a:ext uri="{FF2B5EF4-FFF2-40B4-BE49-F238E27FC236}">
                    <a16:creationId xmlns:a16="http://schemas.microsoft.com/office/drawing/2014/main" id="{5AAEEF63-2584-5E7C-2116-1499CA1316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00" y="3075"/>
                <a:ext cx="76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Expanded</a:t>
                </a:r>
              </a:p>
            </p:txBody>
          </p:sp>
          <p:sp>
            <p:nvSpPr>
              <p:cNvPr id="7204" name="Text Box 71">
                <a:extLst>
                  <a:ext uri="{FF2B5EF4-FFF2-40B4-BE49-F238E27FC236}">
                    <a16:creationId xmlns:a16="http://schemas.microsoft.com/office/drawing/2014/main" id="{7FF990BE-6F4B-662F-8AB4-EE1DFC6A10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02" y="3050"/>
                <a:ext cx="34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yes</a:t>
                </a:r>
              </a:p>
            </p:txBody>
          </p:sp>
        </p:grpSp>
      </p:grpSp>
      <p:grpSp>
        <p:nvGrpSpPr>
          <p:cNvPr id="7177" name="Group 80">
            <a:extLst>
              <a:ext uri="{FF2B5EF4-FFF2-40B4-BE49-F238E27FC236}">
                <a16:creationId xmlns:a16="http://schemas.microsoft.com/office/drawing/2014/main" id="{65AB15BB-4786-C7A1-A418-1898DFCA1CB8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3276601"/>
            <a:ext cx="2286000" cy="1738313"/>
            <a:chOff x="1776" y="2064"/>
            <a:chExt cx="1440" cy="1095"/>
          </a:xfrm>
        </p:grpSpPr>
        <p:grpSp>
          <p:nvGrpSpPr>
            <p:cNvPr id="7178" name="Group 79">
              <a:extLst>
                <a:ext uri="{FF2B5EF4-FFF2-40B4-BE49-F238E27FC236}">
                  <a16:creationId xmlns:a16="http://schemas.microsoft.com/office/drawing/2014/main" id="{4CF2026F-BB4A-A098-4595-3CEE1D5534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064"/>
              <a:ext cx="1440" cy="1095"/>
              <a:chOff x="1776" y="2064"/>
              <a:chExt cx="1440" cy="1095"/>
            </a:xfrm>
          </p:grpSpPr>
          <p:grpSp>
            <p:nvGrpSpPr>
              <p:cNvPr id="7180" name="Group 78">
                <a:extLst>
                  <a:ext uri="{FF2B5EF4-FFF2-40B4-BE49-F238E27FC236}">
                    <a16:creationId xmlns:a16="http://schemas.microsoft.com/office/drawing/2014/main" id="{34438C42-C63D-536C-FFE8-C472FF9B1D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76" y="2640"/>
                <a:ext cx="1440" cy="519"/>
                <a:chOff x="1776" y="2640"/>
                <a:chExt cx="1440" cy="519"/>
              </a:xfrm>
            </p:grpSpPr>
            <p:sp>
              <p:nvSpPr>
                <p:cNvPr id="7183" name="Oval 63">
                  <a:extLst>
                    <a:ext uri="{FF2B5EF4-FFF2-40B4-BE49-F238E27FC236}">
                      <a16:creationId xmlns:a16="http://schemas.microsoft.com/office/drawing/2014/main" id="{F86D2D0C-E10E-0E8C-B40B-C014DA5580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2832"/>
                  <a:ext cx="288" cy="28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84" name="Oval 64">
                  <a:extLst>
                    <a:ext uri="{FF2B5EF4-FFF2-40B4-BE49-F238E27FC236}">
                      <a16:creationId xmlns:a16="http://schemas.microsoft.com/office/drawing/2014/main" id="{B98A0B7A-778E-8EE2-3CD6-FC197B453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28" y="2832"/>
                  <a:ext cx="288" cy="288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185" name="Text Box 65">
                  <a:extLst>
                    <a:ext uri="{FF2B5EF4-FFF2-40B4-BE49-F238E27FC236}">
                      <a16:creationId xmlns:a16="http://schemas.microsoft.com/office/drawing/2014/main" id="{A49C9B15-262F-4190-3392-C9D654FC602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04" y="2640"/>
                  <a:ext cx="437" cy="5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4800" b="1">
                      <a:solidFill>
                        <a:srgbClr val="000000"/>
                      </a:solidFill>
                    </a:rPr>
                    <a:t>...</a:t>
                  </a:r>
                </a:p>
              </p:txBody>
            </p:sp>
          </p:grpSp>
          <p:sp>
            <p:nvSpPr>
              <p:cNvPr id="7181" name="Freeform 72">
                <a:extLst>
                  <a:ext uri="{FF2B5EF4-FFF2-40B4-BE49-F238E27FC236}">
                    <a16:creationId xmlns:a16="http://schemas.microsoft.com/office/drawing/2014/main" id="{8FD53AB4-2A87-6D18-707F-5C34CAFE6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2064"/>
                <a:ext cx="768" cy="816"/>
              </a:xfrm>
              <a:custGeom>
                <a:avLst/>
                <a:gdLst>
                  <a:gd name="T0" fmla="*/ 768 w 768"/>
                  <a:gd name="T1" fmla="*/ 0 h 816"/>
                  <a:gd name="T2" fmla="*/ 528 w 768"/>
                  <a:gd name="T3" fmla="*/ 384 h 816"/>
                  <a:gd name="T4" fmla="*/ 0 w 768"/>
                  <a:gd name="T5" fmla="*/ 816 h 816"/>
                  <a:gd name="T6" fmla="*/ 0 60000 65536"/>
                  <a:gd name="T7" fmla="*/ 0 60000 65536"/>
                  <a:gd name="T8" fmla="*/ 0 60000 65536"/>
                  <a:gd name="T9" fmla="*/ 0 w 768"/>
                  <a:gd name="T10" fmla="*/ 0 h 816"/>
                  <a:gd name="T11" fmla="*/ 768 w 768"/>
                  <a:gd name="T12" fmla="*/ 816 h 8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8" h="816">
                    <a:moveTo>
                      <a:pt x="768" y="0"/>
                    </a:moveTo>
                    <a:cubicBezTo>
                      <a:pt x="712" y="124"/>
                      <a:pt x="656" y="248"/>
                      <a:pt x="528" y="384"/>
                    </a:cubicBezTo>
                    <a:cubicBezTo>
                      <a:pt x="400" y="520"/>
                      <a:pt x="88" y="744"/>
                      <a:pt x="0" y="81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82" name="Freeform 73">
                <a:extLst>
                  <a:ext uri="{FF2B5EF4-FFF2-40B4-BE49-F238E27FC236}">
                    <a16:creationId xmlns:a16="http://schemas.microsoft.com/office/drawing/2014/main" id="{3FF9EAD9-3C35-D9F3-5137-0C6E59BF6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5" y="2064"/>
                <a:ext cx="292" cy="801"/>
              </a:xfrm>
              <a:custGeom>
                <a:avLst/>
                <a:gdLst>
                  <a:gd name="T0" fmla="*/ 109 w 292"/>
                  <a:gd name="T1" fmla="*/ 0 h 801"/>
                  <a:gd name="T2" fmla="*/ 61 w 292"/>
                  <a:gd name="T3" fmla="*/ 96 h 801"/>
                  <a:gd name="T4" fmla="*/ 19 w 292"/>
                  <a:gd name="T5" fmla="*/ 183 h 801"/>
                  <a:gd name="T6" fmla="*/ 4 w 292"/>
                  <a:gd name="T7" fmla="*/ 264 h 801"/>
                  <a:gd name="T8" fmla="*/ 43 w 292"/>
                  <a:gd name="T9" fmla="*/ 405 h 801"/>
                  <a:gd name="T10" fmla="*/ 229 w 292"/>
                  <a:gd name="T11" fmla="*/ 708 h 801"/>
                  <a:gd name="T12" fmla="*/ 292 w 292"/>
                  <a:gd name="T13" fmla="*/ 801 h 8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2"/>
                  <a:gd name="T22" fmla="*/ 0 h 801"/>
                  <a:gd name="T23" fmla="*/ 292 w 292"/>
                  <a:gd name="T24" fmla="*/ 801 h 8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2" h="801">
                    <a:moveTo>
                      <a:pt x="109" y="0"/>
                    </a:moveTo>
                    <a:cubicBezTo>
                      <a:pt x="92" y="32"/>
                      <a:pt x="76" y="65"/>
                      <a:pt x="61" y="96"/>
                    </a:cubicBezTo>
                    <a:cubicBezTo>
                      <a:pt x="46" y="127"/>
                      <a:pt x="28" y="155"/>
                      <a:pt x="19" y="183"/>
                    </a:cubicBezTo>
                    <a:cubicBezTo>
                      <a:pt x="10" y="211"/>
                      <a:pt x="0" y="227"/>
                      <a:pt x="4" y="264"/>
                    </a:cubicBezTo>
                    <a:cubicBezTo>
                      <a:pt x="8" y="301"/>
                      <a:pt x="6" y="331"/>
                      <a:pt x="43" y="405"/>
                    </a:cubicBezTo>
                    <a:cubicBezTo>
                      <a:pt x="80" y="479"/>
                      <a:pt x="188" y="642"/>
                      <a:pt x="229" y="708"/>
                    </a:cubicBezTo>
                    <a:cubicBezTo>
                      <a:pt x="270" y="774"/>
                      <a:pt x="281" y="787"/>
                      <a:pt x="292" y="80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stealth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179" name="Text Box 74">
              <a:extLst>
                <a:ext uri="{FF2B5EF4-FFF2-40B4-BE49-F238E27FC236}">
                  <a16:creationId xmlns:a16="http://schemas.microsoft.com/office/drawing/2014/main" id="{DA2BADF2-30B0-3463-2AC6-4A6907036F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4" y="2064"/>
              <a:ext cx="87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  <a:latin typeface="Comic Sans MS" panose="030F0702030302020204" pitchFamily="66" charset="0"/>
                </a:rPr>
                <a:t>CHILDREN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739194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36140" y="1378713"/>
            <a:ext cx="7670800" cy="4405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200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Proof </a:t>
            </a:r>
            <a:r>
              <a:rPr sz="3200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of</a:t>
            </a:r>
            <a:r>
              <a:rPr sz="3200" u="heavy" spc="-3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 </a:t>
            </a:r>
            <a:r>
              <a:rPr sz="3200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Completeness:</a:t>
            </a:r>
            <a:endParaRPr sz="3200" dirty="0">
              <a:latin typeface="Carlito"/>
              <a:cs typeface="Carlito"/>
            </a:endParaRPr>
          </a:p>
          <a:p>
            <a:pPr marL="12700">
              <a:spcBef>
                <a:spcPts val="65"/>
              </a:spcBef>
            </a:pPr>
            <a:r>
              <a:rPr sz="2000" spc="-5" dirty="0">
                <a:latin typeface="Carlito"/>
                <a:cs typeface="Carlito"/>
              </a:rPr>
              <a:t>Assume (1) </a:t>
            </a:r>
            <a:r>
              <a:rPr sz="2000" spc="-10" dirty="0">
                <a:latin typeface="Carlito"/>
                <a:cs typeface="Carlito"/>
              </a:rPr>
              <a:t>finite max branching </a:t>
            </a:r>
            <a:r>
              <a:rPr sz="2000" spc="-15" dirty="0">
                <a:latin typeface="Carlito"/>
                <a:cs typeface="Carlito"/>
              </a:rPr>
              <a:t>factor </a:t>
            </a:r>
            <a:r>
              <a:rPr sz="2000" dirty="0">
                <a:latin typeface="Carlito"/>
                <a:cs typeface="Carlito"/>
              </a:rPr>
              <a:t>= </a:t>
            </a:r>
            <a:r>
              <a:rPr sz="2000" i="1" dirty="0">
                <a:latin typeface="Carlito"/>
                <a:cs typeface="Carlito"/>
              </a:rPr>
              <a:t>b; </a:t>
            </a:r>
            <a:r>
              <a:rPr sz="2000" spc="-5" dirty="0">
                <a:latin typeface="Carlito"/>
                <a:cs typeface="Carlito"/>
              </a:rPr>
              <a:t>(2) </a:t>
            </a:r>
            <a:r>
              <a:rPr sz="2000" dirty="0">
                <a:latin typeface="Carlito"/>
                <a:cs typeface="Carlito"/>
              </a:rPr>
              <a:t>min </a:t>
            </a:r>
            <a:r>
              <a:rPr sz="2000" spc="-15" dirty="0">
                <a:latin typeface="Carlito"/>
                <a:cs typeface="Carlito"/>
              </a:rPr>
              <a:t>step cost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dirty="0">
                <a:latin typeface="Symbol"/>
                <a:cs typeface="Symbol"/>
              </a:rPr>
              <a:t></a:t>
            </a:r>
          </a:p>
          <a:p>
            <a:pPr marL="12700" marR="486409"/>
            <a:r>
              <a:rPr sz="2000" dirty="0">
                <a:latin typeface="Symbol"/>
                <a:cs typeface="Symbol"/>
              </a:rPr>
              <a:t>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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rlito"/>
                <a:cs typeface="Carlito"/>
              </a:rPr>
              <a:t>0; (3) </a:t>
            </a:r>
            <a:r>
              <a:rPr sz="2000" spc="-15" dirty="0">
                <a:latin typeface="Carlito"/>
                <a:cs typeface="Carlito"/>
              </a:rPr>
              <a:t>cost to </a:t>
            </a:r>
            <a:r>
              <a:rPr sz="2000" spc="-5" dirty="0">
                <a:latin typeface="Carlito"/>
                <a:cs typeface="Carlito"/>
              </a:rPr>
              <a:t>optimal </a:t>
            </a:r>
            <a:r>
              <a:rPr sz="2000" spc="-10" dirty="0">
                <a:latin typeface="Carlito"/>
                <a:cs typeface="Carlito"/>
              </a:rPr>
              <a:t>goal </a:t>
            </a:r>
            <a:r>
              <a:rPr sz="2000" dirty="0">
                <a:latin typeface="Carlito"/>
                <a:cs typeface="Carlito"/>
              </a:rPr>
              <a:t>= </a:t>
            </a:r>
            <a:r>
              <a:rPr sz="2000" i="1" dirty="0">
                <a:latin typeface="Carlito"/>
                <a:cs typeface="Carlito"/>
              </a:rPr>
              <a:t>C*</a:t>
            </a:r>
            <a:r>
              <a:rPr sz="2000" dirty="0">
                <a:latin typeface="Carlito"/>
                <a:cs typeface="Carlito"/>
              </a:rPr>
              <a:t>. </a:t>
            </a:r>
            <a:r>
              <a:rPr sz="2000" spc="-5" dirty="0">
                <a:latin typeface="Carlito"/>
                <a:cs typeface="Carlito"/>
              </a:rPr>
              <a:t>Then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5" dirty="0">
                <a:latin typeface="Carlito"/>
                <a:cs typeface="Carlito"/>
              </a:rPr>
              <a:t>node </a:t>
            </a:r>
            <a:r>
              <a:rPr sz="2000" spc="-15" dirty="0">
                <a:latin typeface="Carlito"/>
                <a:cs typeface="Carlito"/>
              </a:rPr>
              <a:t>at </a:t>
            </a:r>
            <a:r>
              <a:rPr sz="2000" spc="-5" dirty="0">
                <a:latin typeface="Carlito"/>
                <a:cs typeface="Carlito"/>
              </a:rPr>
              <a:t>depth</a:t>
            </a:r>
            <a:r>
              <a:rPr sz="2000" spc="-195" dirty="0">
                <a:latin typeface="Carlito"/>
                <a:cs typeface="Carlito"/>
              </a:rPr>
              <a:t> </a:t>
            </a:r>
            <a:r>
              <a:rPr sz="2000" dirty="0">
                <a:latin typeface="Symbol"/>
                <a:cs typeface="Symbol"/>
              </a:rPr>
              <a:t>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Carlito"/>
                <a:cs typeface="Carlito"/>
              </a:rPr>
              <a:t>1+C*/</a:t>
            </a:r>
            <a:r>
              <a:rPr sz="2000" spc="-5" dirty="0">
                <a:latin typeface="Symbol"/>
                <a:cs typeface="Symbol"/>
              </a:rPr>
              <a:t>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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Carlito"/>
                <a:cs typeface="Carlito"/>
              </a:rPr>
              <a:t>must </a:t>
            </a:r>
            <a:r>
              <a:rPr sz="2000" spc="-20" dirty="0">
                <a:latin typeface="Carlito"/>
                <a:cs typeface="Carlito"/>
              </a:rPr>
              <a:t>have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10" dirty="0">
                <a:latin typeface="Carlito"/>
                <a:cs typeface="Carlito"/>
              </a:rPr>
              <a:t>path </a:t>
            </a:r>
            <a:r>
              <a:rPr sz="2000" spc="-15" dirty="0">
                <a:latin typeface="Carlito"/>
                <a:cs typeface="Carlito"/>
              </a:rPr>
              <a:t>cost </a:t>
            </a:r>
            <a:r>
              <a:rPr sz="2000" dirty="0">
                <a:latin typeface="Carlito"/>
                <a:cs typeface="Carlito"/>
              </a:rPr>
              <a:t>&gt; C*. </a:t>
            </a:r>
            <a:r>
              <a:rPr sz="2000" spc="-10" dirty="0">
                <a:latin typeface="Carlito"/>
                <a:cs typeface="Carlito"/>
              </a:rPr>
              <a:t>There </a:t>
            </a:r>
            <a:r>
              <a:rPr sz="2000" spc="-15" dirty="0">
                <a:latin typeface="Carlito"/>
                <a:cs typeface="Carlito"/>
              </a:rPr>
              <a:t>are </a:t>
            </a:r>
            <a:r>
              <a:rPr sz="2000" spc="-5" dirty="0">
                <a:latin typeface="Carlito"/>
                <a:cs typeface="Carlito"/>
              </a:rPr>
              <a:t>O( </a:t>
            </a:r>
            <a:r>
              <a:rPr sz="2000" spc="-5" dirty="0">
                <a:latin typeface="Arial"/>
                <a:cs typeface="Arial"/>
              </a:rPr>
              <a:t>b^( </a:t>
            </a:r>
            <a:r>
              <a:rPr sz="2000" dirty="0">
                <a:latin typeface="Symbol"/>
                <a:cs typeface="Symbol"/>
              </a:rPr>
              <a:t>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1+C*/</a:t>
            </a:r>
            <a:r>
              <a:rPr sz="2000" spc="-5" dirty="0">
                <a:latin typeface="Symbol"/>
                <a:cs typeface="Symbol"/>
              </a:rPr>
              <a:t>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Symbol"/>
                <a:cs typeface="Symbol"/>
              </a:rPr>
              <a:t>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) </a:t>
            </a:r>
            <a:r>
              <a:rPr sz="2000" spc="-5" dirty="0">
                <a:latin typeface="Arial"/>
                <a:cs typeface="Arial"/>
              </a:rPr>
              <a:t>such nodes, </a:t>
            </a:r>
            <a:r>
              <a:rPr sz="2000" spc="-5" dirty="0">
                <a:latin typeface="Carlito"/>
                <a:cs typeface="Carlito"/>
              </a:rPr>
              <a:t>so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10" dirty="0">
                <a:latin typeface="Carlito"/>
                <a:cs typeface="Carlito"/>
              </a:rPr>
              <a:t>goal </a:t>
            </a:r>
            <a:r>
              <a:rPr sz="2000" dirty="0">
                <a:latin typeface="Carlito"/>
                <a:cs typeface="Carlito"/>
              </a:rPr>
              <a:t>will </a:t>
            </a:r>
            <a:r>
              <a:rPr sz="2000" spc="-5" dirty="0">
                <a:latin typeface="Carlito"/>
                <a:cs typeface="Carlito"/>
              </a:rPr>
              <a:t>be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found.</a:t>
            </a:r>
            <a:endParaRPr sz="2000" dirty="0">
              <a:latin typeface="Carlito"/>
              <a:cs typeface="Carlito"/>
            </a:endParaRPr>
          </a:p>
          <a:p>
            <a:pPr>
              <a:spcBef>
                <a:spcPts val="25"/>
              </a:spcBef>
            </a:pPr>
            <a:endParaRPr sz="2400" dirty="0">
              <a:latin typeface="Carlito"/>
              <a:cs typeface="Carlito"/>
            </a:endParaRPr>
          </a:p>
          <a:p>
            <a:pPr marL="12700"/>
            <a:r>
              <a:rPr sz="2800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Proof </a:t>
            </a:r>
            <a:r>
              <a:rPr sz="2800" u="heavy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of </a:t>
            </a:r>
            <a:r>
              <a:rPr sz="2800" u="heavy" spc="-5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Optimality (given</a:t>
            </a:r>
            <a:r>
              <a:rPr sz="2800" u="heavy" spc="2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 </a:t>
            </a:r>
            <a:r>
              <a:rPr sz="2800" u="heavy" spc="-10" dirty="0">
                <a:solidFill>
                  <a:srgbClr val="C0504D"/>
                </a:solidFill>
                <a:uFill>
                  <a:solidFill>
                    <a:srgbClr val="C0504D"/>
                  </a:solidFill>
                </a:uFill>
                <a:latin typeface="Carlito"/>
                <a:cs typeface="Carlito"/>
              </a:rPr>
              <a:t>completeness):</a:t>
            </a:r>
            <a:endParaRPr sz="2800" dirty="0">
              <a:latin typeface="Carlito"/>
              <a:cs typeface="Carlito"/>
            </a:endParaRPr>
          </a:p>
          <a:p>
            <a:pPr marL="12700" marR="6985">
              <a:lnSpc>
                <a:spcPct val="101299"/>
              </a:lnSpc>
              <a:spcBef>
                <a:spcPts val="30"/>
              </a:spcBef>
            </a:pPr>
            <a:r>
              <a:rPr sz="2000" spc="-5" dirty="0">
                <a:latin typeface="Carlito"/>
                <a:cs typeface="Carlito"/>
              </a:rPr>
              <a:t>Suppose </a:t>
            </a:r>
            <a:r>
              <a:rPr sz="2000" spc="-10" dirty="0">
                <a:latin typeface="Carlito"/>
                <a:cs typeface="Carlito"/>
              </a:rPr>
              <a:t>that </a:t>
            </a:r>
            <a:r>
              <a:rPr sz="2000" spc="-5" dirty="0">
                <a:latin typeface="Carlito"/>
                <a:cs typeface="Carlito"/>
              </a:rPr>
              <a:t>UCS </a:t>
            </a:r>
            <a:r>
              <a:rPr sz="2000" dirty="0">
                <a:latin typeface="Carlito"/>
                <a:cs typeface="Carlito"/>
              </a:rPr>
              <a:t>is </a:t>
            </a:r>
            <a:r>
              <a:rPr sz="2000" spc="-5" dirty="0">
                <a:latin typeface="Carlito"/>
                <a:cs typeface="Carlito"/>
              </a:rPr>
              <a:t>not optimal. </a:t>
            </a:r>
            <a:r>
              <a:rPr sz="2000" spc="-5" dirty="0">
                <a:latin typeface="Arial"/>
                <a:cs typeface="Arial"/>
              </a:rPr>
              <a:t>Then there must be </a:t>
            </a:r>
            <a:r>
              <a:rPr sz="2000" spc="-10" dirty="0">
                <a:latin typeface="Arial"/>
                <a:cs typeface="Arial"/>
              </a:rPr>
              <a:t>an  </a:t>
            </a:r>
            <a:r>
              <a:rPr sz="2000" spc="-5" dirty="0">
                <a:latin typeface="Arial"/>
                <a:cs typeface="Arial"/>
              </a:rPr>
              <a:t>(optimal) goal state with path cost smaller than the found  (suboptimal) goal state (invoking</a:t>
            </a:r>
            <a:r>
              <a:rPr sz="2000" spc="6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completeness).</a:t>
            </a:r>
            <a:endParaRPr sz="2000" dirty="0">
              <a:latin typeface="Arial"/>
              <a:cs typeface="Arial"/>
            </a:endParaRPr>
          </a:p>
          <a:p>
            <a:pPr marL="12700" marR="392430"/>
            <a:r>
              <a:rPr sz="2000" spc="-20" dirty="0">
                <a:latin typeface="Arial"/>
                <a:cs typeface="Arial"/>
              </a:rPr>
              <a:t>However, </a:t>
            </a:r>
            <a:r>
              <a:rPr sz="2000" spc="-5" dirty="0">
                <a:latin typeface="Arial"/>
                <a:cs typeface="Arial"/>
              </a:rPr>
              <a:t>this is impossible because UCS would have  </a:t>
            </a:r>
            <a:r>
              <a:rPr sz="2000" spc="-10" dirty="0">
                <a:latin typeface="Arial"/>
                <a:cs typeface="Arial"/>
              </a:rPr>
              <a:t>expanded </a:t>
            </a:r>
            <a:r>
              <a:rPr sz="2000" spc="-5" dirty="0">
                <a:latin typeface="Arial"/>
                <a:cs typeface="Arial"/>
              </a:rPr>
              <a:t>that node first, by</a:t>
            </a:r>
            <a:r>
              <a:rPr sz="2000" spc="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definition.</a:t>
            </a:r>
            <a:endParaRPr sz="2000" dirty="0">
              <a:latin typeface="Arial"/>
              <a:cs typeface="Arial"/>
            </a:endParaRPr>
          </a:p>
          <a:p>
            <a:pPr marL="12700"/>
            <a:r>
              <a:rPr sz="2000" spc="-5" dirty="0">
                <a:latin typeface="Arial"/>
                <a:cs typeface="Arial"/>
              </a:rPr>
              <a:t>Contradiction.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7389" y="182668"/>
            <a:ext cx="7048623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Uniform-cost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D5632-4B1C-BAB2-1D6C-0C3D2149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100</a:t>
            </a:fld>
            <a:endParaRPr lang="en-US" alt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755533" y="1057506"/>
            <a:ext cx="1947901" cy="1135205"/>
            <a:chOff x="5513983" y="4422320"/>
            <a:chExt cx="1947901" cy="1135205"/>
          </a:xfrm>
        </p:grpSpPr>
        <p:sp>
          <p:nvSpPr>
            <p:cNvPr id="26" name="Oval 25"/>
            <p:cNvSpPr/>
            <p:nvPr/>
          </p:nvSpPr>
          <p:spPr>
            <a:xfrm>
              <a:off x="5578400" y="4864751"/>
              <a:ext cx="273680" cy="293349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35040" y="4422320"/>
              <a:ext cx="322417" cy="330485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513983" y="4457198"/>
              <a:ext cx="1947901" cy="1100327"/>
              <a:chOff x="2379662" y="1201549"/>
              <a:chExt cx="1947901" cy="1100327"/>
            </a:xfrm>
          </p:grpSpPr>
          <p:sp>
            <p:nvSpPr>
              <p:cNvPr id="5" name="object 5"/>
              <p:cNvSpPr txBox="1"/>
              <p:nvPr/>
            </p:nvSpPr>
            <p:spPr>
              <a:xfrm>
                <a:off x="3169603" y="1209037"/>
                <a:ext cx="882505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  <a:tabLst>
                    <a:tab pos="528955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A	</a:t>
                </a:r>
                <a:r>
                  <a:rPr dirty="0">
                    <a:latin typeface="Carlito"/>
                    <a:cs typeface="Carlito"/>
                  </a:rPr>
                  <a:t>10</a:t>
                </a:r>
              </a:p>
            </p:txBody>
          </p:sp>
          <p:grpSp>
            <p:nvGrpSpPr>
              <p:cNvPr id="6" name="object 6"/>
              <p:cNvGrpSpPr/>
              <p:nvPr/>
            </p:nvGrpSpPr>
            <p:grpSpPr>
              <a:xfrm>
                <a:off x="2379662" y="1358901"/>
                <a:ext cx="1744980" cy="942975"/>
                <a:chOff x="855662" y="1358900"/>
                <a:chExt cx="1744980" cy="942975"/>
              </a:xfrm>
            </p:grpSpPr>
            <p:sp>
              <p:nvSpPr>
                <p:cNvPr id="7" name="object 7"/>
                <p:cNvSpPr/>
                <p:nvPr/>
              </p:nvSpPr>
              <p:spPr>
                <a:xfrm>
                  <a:off x="868362" y="1563687"/>
                  <a:ext cx="381000" cy="3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0" h="384175">
                      <a:moveTo>
                        <a:pt x="0" y="192087"/>
                      </a:moveTo>
                      <a:lnTo>
                        <a:pt x="5031" y="148044"/>
                      </a:lnTo>
                      <a:lnTo>
                        <a:pt x="19363" y="107613"/>
                      </a:lnTo>
                      <a:lnTo>
                        <a:pt x="41851" y="71948"/>
                      </a:lnTo>
                      <a:lnTo>
                        <a:pt x="71353" y="42200"/>
                      </a:lnTo>
                      <a:lnTo>
                        <a:pt x="106724" y="19524"/>
                      </a:lnTo>
                      <a:lnTo>
                        <a:pt x="146821" y="5073"/>
                      </a:lnTo>
                      <a:lnTo>
                        <a:pt x="190500" y="0"/>
                      </a:lnTo>
                      <a:lnTo>
                        <a:pt x="234178" y="5073"/>
                      </a:lnTo>
                      <a:lnTo>
                        <a:pt x="274275" y="19524"/>
                      </a:lnTo>
                      <a:lnTo>
                        <a:pt x="309646" y="42200"/>
                      </a:lnTo>
                      <a:lnTo>
                        <a:pt x="339148" y="71948"/>
                      </a:lnTo>
                      <a:lnTo>
                        <a:pt x="361636" y="107613"/>
                      </a:lnTo>
                      <a:lnTo>
                        <a:pt x="375968" y="148044"/>
                      </a:lnTo>
                      <a:lnTo>
                        <a:pt x="381000" y="192087"/>
                      </a:lnTo>
                      <a:lnTo>
                        <a:pt x="375968" y="236130"/>
                      </a:lnTo>
                      <a:lnTo>
                        <a:pt x="361636" y="276561"/>
                      </a:lnTo>
                      <a:lnTo>
                        <a:pt x="339148" y="312226"/>
                      </a:lnTo>
                      <a:lnTo>
                        <a:pt x="309646" y="341974"/>
                      </a:lnTo>
                      <a:lnTo>
                        <a:pt x="274275" y="364650"/>
                      </a:lnTo>
                      <a:lnTo>
                        <a:pt x="234178" y="379101"/>
                      </a:lnTo>
                      <a:lnTo>
                        <a:pt x="190500" y="384175"/>
                      </a:lnTo>
                      <a:lnTo>
                        <a:pt x="146821" y="379101"/>
                      </a:lnTo>
                      <a:lnTo>
                        <a:pt x="106724" y="364650"/>
                      </a:lnTo>
                      <a:lnTo>
                        <a:pt x="71353" y="341974"/>
                      </a:lnTo>
                      <a:lnTo>
                        <a:pt x="41851" y="312226"/>
                      </a:lnTo>
                      <a:lnTo>
                        <a:pt x="19363" y="276561"/>
                      </a:lnTo>
                      <a:lnTo>
                        <a:pt x="5031" y="236130"/>
                      </a:lnTo>
                      <a:lnTo>
                        <a:pt x="0" y="192087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" name="object 8"/>
                <p:cNvSpPr/>
                <p:nvPr/>
              </p:nvSpPr>
              <p:spPr>
                <a:xfrm>
                  <a:off x="2286000" y="1600200"/>
                  <a:ext cx="301625" cy="30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25" h="301625">
                      <a:moveTo>
                        <a:pt x="0" y="0"/>
                      </a:moveTo>
                      <a:lnTo>
                        <a:pt x="301625" y="0"/>
                      </a:lnTo>
                      <a:lnTo>
                        <a:pt x="301625" y="301625"/>
                      </a:lnTo>
                      <a:lnTo>
                        <a:pt x="0" y="3016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9" name="object 9"/>
                <p:cNvSpPr/>
                <p:nvPr/>
              </p:nvSpPr>
              <p:spPr>
                <a:xfrm>
                  <a:off x="1600200" y="1600200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0" name="object 10"/>
                <p:cNvSpPr/>
                <p:nvPr/>
              </p:nvSpPr>
              <p:spPr>
                <a:xfrm>
                  <a:off x="1193800" y="1371600"/>
                  <a:ext cx="40640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7650">
                      <a:moveTo>
                        <a:pt x="0" y="247650"/>
                      </a:moveTo>
                      <a:lnTo>
                        <a:pt x="40640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1" name="object 11"/>
                <p:cNvSpPr/>
                <p:nvPr/>
              </p:nvSpPr>
              <p:spPr>
                <a:xfrm>
                  <a:off x="1600200" y="1984375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2" name="object 12"/>
                <p:cNvSpPr/>
                <p:nvPr/>
              </p:nvSpPr>
              <p:spPr>
                <a:xfrm>
                  <a:off x="1193800" y="1892300"/>
                  <a:ext cx="406400" cy="24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4475">
                      <a:moveTo>
                        <a:pt x="0" y="0"/>
                      </a:moveTo>
                      <a:lnTo>
                        <a:pt x="406400" y="244475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3" name="object 13"/>
                <p:cNvSpPr/>
                <p:nvPr/>
              </p:nvSpPr>
              <p:spPr>
                <a:xfrm>
                  <a:off x="1905000" y="1371600"/>
                  <a:ext cx="53213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28600">
                      <a:moveTo>
                        <a:pt x="531812" y="228600"/>
                      </a:move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4" name="object 14"/>
                <p:cNvSpPr/>
                <p:nvPr/>
              </p:nvSpPr>
              <p:spPr>
                <a:xfrm>
                  <a:off x="1905000" y="1901825"/>
                  <a:ext cx="532130" cy="2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34950">
                      <a:moveTo>
                        <a:pt x="531812" y="0"/>
                      </a:moveTo>
                      <a:lnTo>
                        <a:pt x="0" y="23495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5" name="object 15"/>
              <p:cNvSpPr txBox="1"/>
              <p:nvPr/>
            </p:nvSpPr>
            <p:spPr>
              <a:xfrm>
                <a:off x="2763203" y="1201549"/>
                <a:ext cx="128587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dirty="0">
                    <a:latin typeface="Carlito"/>
                    <a:cs typeface="Carlito"/>
                  </a:rPr>
                  <a:t>1</a:t>
                </a:r>
              </a:p>
            </p:txBody>
          </p:sp>
          <p:sp>
            <p:nvSpPr>
              <p:cNvPr id="16" name="object 16"/>
              <p:cNvSpPr txBox="1"/>
              <p:nvPr/>
            </p:nvSpPr>
            <p:spPr>
              <a:xfrm>
                <a:off x="2454555" y="1489598"/>
                <a:ext cx="1873008" cy="799578"/>
              </a:xfrm>
              <a:prstGeom prst="rect">
                <a:avLst/>
              </a:prstGeom>
            </p:spPr>
            <p:txBody>
              <a:bodyPr vert="horz" wrap="square" lIns="0" tIns="128905" rIns="0" bIns="0" rtlCol="0">
                <a:spAutoFit/>
              </a:bodyPr>
              <a:lstStyle/>
              <a:p>
                <a:pPr marL="50800">
                  <a:spcBef>
                    <a:spcPts val="1015"/>
                  </a:spcBef>
                  <a:tabLst>
                    <a:tab pos="1334770" algn="l"/>
                  </a:tabLst>
                </a:pPr>
                <a:r>
                  <a:rPr dirty="0">
                    <a:latin typeface="Carlito"/>
                    <a:cs typeface="Carlito"/>
                  </a:rPr>
                  <a:t>S  </a:t>
                </a:r>
                <a:r>
                  <a:rPr sz="2700" u="heavy" baseline="3240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 5 </a:t>
                </a:r>
                <a:r>
                  <a:rPr sz="2700" spc="465" baseline="32407" dirty="0"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B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spc="337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5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	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G</a:t>
                </a:r>
              </a:p>
              <a:p>
                <a:pPr marL="194310">
                  <a:spcBef>
                    <a:spcPts val="920"/>
                  </a:spcBef>
                  <a:tabLst>
                    <a:tab pos="727075" algn="l"/>
                    <a:tab pos="1214120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15	C	</a:t>
                </a:r>
                <a:r>
                  <a:rPr dirty="0">
                    <a:latin typeface="Carlito"/>
                    <a:cs typeface="Carlito"/>
                  </a:rPr>
                  <a:t>5</a:t>
                </a:r>
              </a:p>
            </p:txBody>
          </p:sp>
        </p:grpSp>
      </p:grpSp>
      <p:sp>
        <p:nvSpPr>
          <p:cNvPr id="17" name="object 17"/>
          <p:cNvSpPr txBox="1"/>
          <p:nvPr/>
        </p:nvSpPr>
        <p:spPr>
          <a:xfrm>
            <a:off x="1755533" y="2306828"/>
            <a:ext cx="2169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20" dirty="0">
                <a:latin typeface="Carlito"/>
                <a:cs typeface="Carlito"/>
              </a:rPr>
              <a:t>Route </a:t>
            </a:r>
            <a:r>
              <a:rPr spc="-5" dirty="0">
                <a:latin typeface="Carlito"/>
                <a:cs typeface="Carlito"/>
              </a:rPr>
              <a:t>finding problem.  </a:t>
            </a:r>
            <a:r>
              <a:rPr spc="-10" dirty="0">
                <a:latin typeface="Carlito"/>
                <a:cs typeface="Carlito"/>
              </a:rPr>
              <a:t>Steps </a:t>
            </a:r>
            <a:r>
              <a:rPr spc="-5" dirty="0">
                <a:latin typeface="Carlito"/>
                <a:cs typeface="Carlito"/>
              </a:rPr>
              <a:t>labeled</a:t>
            </a:r>
            <a:r>
              <a:rPr spc="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w/cost.</a:t>
            </a:r>
            <a:endParaRPr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8340" y="1240028"/>
            <a:ext cx="5512435" cy="5715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185"/>
              </a:spcBef>
              <a:tabLst>
                <a:tab pos="2755265" algn="l"/>
                <a:tab pos="5498465" algn="l"/>
              </a:tabLst>
            </a:pPr>
            <a:r>
              <a:rPr spc="-10" dirty="0">
                <a:latin typeface="Carlito"/>
                <a:cs typeface="Carlito"/>
              </a:rPr>
              <a:t>Order </a:t>
            </a:r>
            <a:r>
              <a:rPr spc="-5" dirty="0">
                <a:latin typeface="Carlito"/>
                <a:cs typeface="Carlito"/>
              </a:rPr>
              <a:t>of</a:t>
            </a:r>
            <a:r>
              <a:rPr spc="-20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node</a:t>
            </a:r>
            <a:r>
              <a:rPr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expansion: </a:t>
            </a:r>
            <a:r>
              <a:rPr spc="-10" dirty="0"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	</a:t>
            </a:r>
            <a:r>
              <a:rPr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                                                          </a:t>
            </a:r>
            <a:r>
              <a:rPr spc="345"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Path</a:t>
            </a:r>
            <a:r>
              <a:rPr spc="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found: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r>
              <a:rPr spc="-10" dirty="0">
                <a:latin typeface="Carlito"/>
                <a:cs typeface="Carlito"/>
              </a:rPr>
              <a:t>Cost </a:t>
            </a:r>
            <a:r>
              <a:rPr spc="-5" dirty="0">
                <a:latin typeface="Carlito"/>
                <a:cs typeface="Carlito"/>
              </a:rPr>
              <a:t>of path</a:t>
            </a:r>
            <a:r>
              <a:rPr spc="-4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found:</a:t>
            </a:r>
            <a:r>
              <a:rPr spc="15" dirty="0"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endParaRPr>
              <a:latin typeface="Carlito"/>
              <a:cs typeface="Carlit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43562" y="2289176"/>
            <a:ext cx="914400" cy="606425"/>
          </a:xfrm>
          <a:custGeom>
            <a:avLst/>
            <a:gdLst/>
            <a:ahLst/>
            <a:cxnLst/>
            <a:rect l="l" t="t" r="r" b="b"/>
            <a:pathLst>
              <a:path w="914400" h="606425">
                <a:moveTo>
                  <a:pt x="0" y="303212"/>
                </a:moveTo>
                <a:lnTo>
                  <a:pt x="3562" y="265177"/>
                </a:lnTo>
                <a:lnTo>
                  <a:pt x="30775" y="193622"/>
                </a:lnTo>
                <a:lnTo>
                  <a:pt x="53568" y="160669"/>
                </a:lnTo>
                <a:lnTo>
                  <a:pt x="81915" y="129979"/>
                </a:lnTo>
                <a:lnTo>
                  <a:pt x="115387" y="101835"/>
                </a:lnTo>
                <a:lnTo>
                  <a:pt x="153556" y="76523"/>
                </a:lnTo>
                <a:lnTo>
                  <a:pt x="195993" y="54324"/>
                </a:lnTo>
                <a:lnTo>
                  <a:pt x="242269" y="35525"/>
                </a:lnTo>
                <a:lnTo>
                  <a:pt x="291956" y="20409"/>
                </a:lnTo>
                <a:lnTo>
                  <a:pt x="344626" y="9260"/>
                </a:lnTo>
                <a:lnTo>
                  <a:pt x="399850" y="2362"/>
                </a:lnTo>
                <a:lnTo>
                  <a:pt x="457200" y="0"/>
                </a:lnTo>
                <a:lnTo>
                  <a:pt x="514549" y="2362"/>
                </a:lnTo>
                <a:lnTo>
                  <a:pt x="569773" y="9260"/>
                </a:lnTo>
                <a:lnTo>
                  <a:pt x="622443" y="20409"/>
                </a:lnTo>
                <a:lnTo>
                  <a:pt x="672130" y="35525"/>
                </a:lnTo>
                <a:lnTo>
                  <a:pt x="718406" y="54324"/>
                </a:lnTo>
                <a:lnTo>
                  <a:pt x="760843" y="76523"/>
                </a:lnTo>
                <a:lnTo>
                  <a:pt x="799012" y="101835"/>
                </a:lnTo>
                <a:lnTo>
                  <a:pt x="832484" y="129979"/>
                </a:lnTo>
                <a:lnTo>
                  <a:pt x="860831" y="160669"/>
                </a:lnTo>
                <a:lnTo>
                  <a:pt x="883624" y="193622"/>
                </a:lnTo>
                <a:lnTo>
                  <a:pt x="900436" y="228552"/>
                </a:lnTo>
                <a:lnTo>
                  <a:pt x="914400" y="303212"/>
                </a:lnTo>
                <a:lnTo>
                  <a:pt x="910837" y="341247"/>
                </a:lnTo>
                <a:lnTo>
                  <a:pt x="883624" y="412802"/>
                </a:lnTo>
                <a:lnTo>
                  <a:pt x="860831" y="445755"/>
                </a:lnTo>
                <a:lnTo>
                  <a:pt x="832484" y="476445"/>
                </a:lnTo>
                <a:lnTo>
                  <a:pt x="799012" y="504589"/>
                </a:lnTo>
                <a:lnTo>
                  <a:pt x="760843" y="529901"/>
                </a:lnTo>
                <a:lnTo>
                  <a:pt x="718406" y="552100"/>
                </a:lnTo>
                <a:lnTo>
                  <a:pt x="672130" y="570899"/>
                </a:lnTo>
                <a:lnTo>
                  <a:pt x="622443" y="586015"/>
                </a:lnTo>
                <a:lnTo>
                  <a:pt x="569773" y="597164"/>
                </a:lnTo>
                <a:lnTo>
                  <a:pt x="514549" y="604062"/>
                </a:lnTo>
                <a:lnTo>
                  <a:pt x="457200" y="606425"/>
                </a:lnTo>
                <a:lnTo>
                  <a:pt x="399850" y="604062"/>
                </a:lnTo>
                <a:lnTo>
                  <a:pt x="344626" y="597164"/>
                </a:lnTo>
                <a:lnTo>
                  <a:pt x="291956" y="586015"/>
                </a:lnTo>
                <a:lnTo>
                  <a:pt x="242269" y="570899"/>
                </a:lnTo>
                <a:lnTo>
                  <a:pt x="195993" y="552100"/>
                </a:lnTo>
                <a:lnTo>
                  <a:pt x="153556" y="529901"/>
                </a:lnTo>
                <a:lnTo>
                  <a:pt x="115387" y="504589"/>
                </a:lnTo>
                <a:lnTo>
                  <a:pt x="81915" y="476445"/>
                </a:lnTo>
                <a:lnTo>
                  <a:pt x="53568" y="445755"/>
                </a:lnTo>
                <a:lnTo>
                  <a:pt x="30775" y="412802"/>
                </a:lnTo>
                <a:lnTo>
                  <a:pt x="13963" y="377872"/>
                </a:lnTo>
                <a:lnTo>
                  <a:pt x="0" y="3032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18719" y="2290127"/>
            <a:ext cx="49323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S</a:t>
            </a:r>
          </a:p>
          <a:p>
            <a:pPr algn="ctr">
              <a:lnSpc>
                <a:spcPct val="100000"/>
              </a:lnSpc>
            </a:pPr>
            <a:r>
              <a:rPr dirty="0">
                <a:latin typeface="Carlito"/>
                <a:cs typeface="Carlito"/>
              </a:rPr>
              <a:t>g=0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977389" y="182668"/>
            <a:ext cx="8033385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Ex: Uniform-cost search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461884" y="876354"/>
            <a:ext cx="2548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4F81BD"/>
                </a:solidFill>
                <a:latin typeface="Arial"/>
                <a:cs typeface="Arial"/>
              </a:rPr>
              <a:t>(Search tree</a:t>
            </a:r>
            <a:r>
              <a:rPr sz="2000" b="1" spc="-12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F81BD"/>
                </a:solidFill>
                <a:latin typeface="Arial"/>
                <a:cs typeface="Arial"/>
              </a:rPr>
              <a:t>version)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2FBDF24-AEDC-7262-1D48-F6FDDBC61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101</a:t>
            </a:fld>
            <a:endParaRPr lang="en-US" alt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1755533" y="2306828"/>
            <a:ext cx="2169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20" dirty="0">
                <a:latin typeface="Carlito"/>
                <a:cs typeface="Carlito"/>
              </a:rPr>
              <a:t>Route </a:t>
            </a:r>
            <a:r>
              <a:rPr spc="-5" dirty="0">
                <a:latin typeface="Carlito"/>
                <a:cs typeface="Carlito"/>
              </a:rPr>
              <a:t>finding problem.  </a:t>
            </a:r>
            <a:r>
              <a:rPr spc="-10" dirty="0">
                <a:latin typeface="Carlito"/>
                <a:cs typeface="Carlito"/>
              </a:rPr>
              <a:t>Steps </a:t>
            </a:r>
            <a:r>
              <a:rPr spc="-5" dirty="0">
                <a:latin typeface="Carlito"/>
                <a:cs typeface="Carlito"/>
              </a:rPr>
              <a:t>labeled</a:t>
            </a:r>
            <a:r>
              <a:rPr spc="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w/cost.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8340" y="1240028"/>
            <a:ext cx="5512435" cy="57150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2140"/>
              </a:lnSpc>
              <a:spcBef>
                <a:spcPts val="185"/>
              </a:spcBef>
              <a:tabLst>
                <a:tab pos="2755265" algn="l"/>
                <a:tab pos="5498465" algn="l"/>
              </a:tabLst>
            </a:pPr>
            <a:r>
              <a:rPr spc="-10" dirty="0">
                <a:latin typeface="Carlito"/>
                <a:cs typeface="Carlito"/>
              </a:rPr>
              <a:t>Order </a:t>
            </a:r>
            <a:r>
              <a:rPr spc="-5" dirty="0">
                <a:latin typeface="Carlito"/>
                <a:cs typeface="Carlito"/>
              </a:rPr>
              <a:t>of node</a:t>
            </a:r>
            <a:r>
              <a:rPr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expansion:</a:t>
            </a:r>
            <a:r>
              <a:rPr u="sng" spc="39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 		</a:t>
            </a:r>
            <a:r>
              <a:rPr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                                                      </a:t>
            </a:r>
            <a:r>
              <a:rPr spc="265"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Path</a:t>
            </a:r>
            <a:r>
              <a:rPr spc="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found: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r>
              <a:rPr spc="-10" dirty="0">
                <a:latin typeface="Carlito"/>
                <a:cs typeface="Carlito"/>
              </a:rPr>
              <a:t>Cost </a:t>
            </a:r>
            <a:r>
              <a:rPr spc="-5" dirty="0">
                <a:latin typeface="Carlito"/>
                <a:cs typeface="Carlito"/>
              </a:rPr>
              <a:t>of path</a:t>
            </a:r>
            <a:r>
              <a:rPr spc="-4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found:</a:t>
            </a:r>
            <a:r>
              <a:rPr spc="15" dirty="0"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endParaRPr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630862" y="2276476"/>
            <a:ext cx="939800" cy="631825"/>
            <a:chOff x="4106862" y="2276475"/>
            <a:chExt cx="939800" cy="631825"/>
          </a:xfrm>
        </p:grpSpPr>
        <p:sp>
          <p:nvSpPr>
            <p:cNvPr id="20" name="object 20"/>
            <p:cNvSpPr/>
            <p:nvPr/>
          </p:nvSpPr>
          <p:spPr>
            <a:xfrm>
              <a:off x="4119562" y="2289175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457200" y="0"/>
                  </a:moveTo>
                  <a:lnTo>
                    <a:pt x="399850" y="2362"/>
                  </a:lnTo>
                  <a:lnTo>
                    <a:pt x="344626" y="9260"/>
                  </a:lnTo>
                  <a:lnTo>
                    <a:pt x="291956" y="20409"/>
                  </a:lnTo>
                  <a:lnTo>
                    <a:pt x="242269" y="35525"/>
                  </a:lnTo>
                  <a:lnTo>
                    <a:pt x="195993" y="54324"/>
                  </a:lnTo>
                  <a:lnTo>
                    <a:pt x="153556" y="76523"/>
                  </a:lnTo>
                  <a:lnTo>
                    <a:pt x="115387" y="101835"/>
                  </a:lnTo>
                  <a:lnTo>
                    <a:pt x="81915" y="129979"/>
                  </a:lnTo>
                  <a:lnTo>
                    <a:pt x="53568" y="160669"/>
                  </a:lnTo>
                  <a:lnTo>
                    <a:pt x="30775" y="193622"/>
                  </a:lnTo>
                  <a:lnTo>
                    <a:pt x="13963" y="228552"/>
                  </a:lnTo>
                  <a:lnTo>
                    <a:pt x="0" y="303212"/>
                  </a:lnTo>
                  <a:lnTo>
                    <a:pt x="3562" y="341247"/>
                  </a:lnTo>
                  <a:lnTo>
                    <a:pt x="30775" y="412802"/>
                  </a:lnTo>
                  <a:lnTo>
                    <a:pt x="53568" y="445755"/>
                  </a:lnTo>
                  <a:lnTo>
                    <a:pt x="81915" y="476445"/>
                  </a:lnTo>
                  <a:lnTo>
                    <a:pt x="115387" y="504589"/>
                  </a:lnTo>
                  <a:lnTo>
                    <a:pt x="153556" y="529901"/>
                  </a:lnTo>
                  <a:lnTo>
                    <a:pt x="195993" y="552100"/>
                  </a:lnTo>
                  <a:lnTo>
                    <a:pt x="242269" y="570899"/>
                  </a:lnTo>
                  <a:lnTo>
                    <a:pt x="291956" y="586015"/>
                  </a:lnTo>
                  <a:lnTo>
                    <a:pt x="344626" y="597164"/>
                  </a:lnTo>
                  <a:lnTo>
                    <a:pt x="399850" y="604062"/>
                  </a:lnTo>
                  <a:lnTo>
                    <a:pt x="457200" y="606425"/>
                  </a:lnTo>
                  <a:lnTo>
                    <a:pt x="514549" y="604062"/>
                  </a:lnTo>
                  <a:lnTo>
                    <a:pt x="569773" y="597164"/>
                  </a:lnTo>
                  <a:lnTo>
                    <a:pt x="622443" y="586015"/>
                  </a:lnTo>
                  <a:lnTo>
                    <a:pt x="672130" y="570899"/>
                  </a:lnTo>
                  <a:lnTo>
                    <a:pt x="718406" y="552100"/>
                  </a:lnTo>
                  <a:lnTo>
                    <a:pt x="760843" y="529901"/>
                  </a:lnTo>
                  <a:lnTo>
                    <a:pt x="799012" y="504589"/>
                  </a:lnTo>
                  <a:lnTo>
                    <a:pt x="832484" y="476445"/>
                  </a:lnTo>
                  <a:lnTo>
                    <a:pt x="860831" y="445755"/>
                  </a:lnTo>
                  <a:lnTo>
                    <a:pt x="883624" y="412802"/>
                  </a:lnTo>
                  <a:lnTo>
                    <a:pt x="900436" y="377872"/>
                  </a:lnTo>
                  <a:lnTo>
                    <a:pt x="914400" y="303212"/>
                  </a:lnTo>
                  <a:lnTo>
                    <a:pt x="910837" y="265177"/>
                  </a:lnTo>
                  <a:lnTo>
                    <a:pt x="883624" y="193622"/>
                  </a:lnTo>
                  <a:lnTo>
                    <a:pt x="860831" y="160669"/>
                  </a:lnTo>
                  <a:lnTo>
                    <a:pt x="832484" y="129979"/>
                  </a:lnTo>
                  <a:lnTo>
                    <a:pt x="799012" y="101835"/>
                  </a:lnTo>
                  <a:lnTo>
                    <a:pt x="760843" y="76523"/>
                  </a:lnTo>
                  <a:lnTo>
                    <a:pt x="718406" y="54324"/>
                  </a:lnTo>
                  <a:lnTo>
                    <a:pt x="672130" y="35525"/>
                  </a:lnTo>
                  <a:lnTo>
                    <a:pt x="622443" y="20409"/>
                  </a:lnTo>
                  <a:lnTo>
                    <a:pt x="569773" y="9260"/>
                  </a:lnTo>
                  <a:lnTo>
                    <a:pt x="514549" y="2362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19562" y="2289175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0" y="303212"/>
                  </a:moveTo>
                  <a:lnTo>
                    <a:pt x="3562" y="265177"/>
                  </a:lnTo>
                  <a:lnTo>
                    <a:pt x="30775" y="193622"/>
                  </a:lnTo>
                  <a:lnTo>
                    <a:pt x="53568" y="160669"/>
                  </a:lnTo>
                  <a:lnTo>
                    <a:pt x="81915" y="129979"/>
                  </a:lnTo>
                  <a:lnTo>
                    <a:pt x="115387" y="101835"/>
                  </a:lnTo>
                  <a:lnTo>
                    <a:pt x="153556" y="76523"/>
                  </a:lnTo>
                  <a:lnTo>
                    <a:pt x="195993" y="54324"/>
                  </a:lnTo>
                  <a:lnTo>
                    <a:pt x="242269" y="35525"/>
                  </a:lnTo>
                  <a:lnTo>
                    <a:pt x="291956" y="20409"/>
                  </a:lnTo>
                  <a:lnTo>
                    <a:pt x="344626" y="9260"/>
                  </a:lnTo>
                  <a:lnTo>
                    <a:pt x="399850" y="2362"/>
                  </a:lnTo>
                  <a:lnTo>
                    <a:pt x="457200" y="0"/>
                  </a:lnTo>
                  <a:lnTo>
                    <a:pt x="514549" y="2362"/>
                  </a:lnTo>
                  <a:lnTo>
                    <a:pt x="569773" y="9260"/>
                  </a:lnTo>
                  <a:lnTo>
                    <a:pt x="622443" y="20409"/>
                  </a:lnTo>
                  <a:lnTo>
                    <a:pt x="672130" y="35525"/>
                  </a:lnTo>
                  <a:lnTo>
                    <a:pt x="718406" y="54324"/>
                  </a:lnTo>
                  <a:lnTo>
                    <a:pt x="760843" y="76523"/>
                  </a:lnTo>
                  <a:lnTo>
                    <a:pt x="799012" y="101835"/>
                  </a:lnTo>
                  <a:lnTo>
                    <a:pt x="832484" y="129979"/>
                  </a:lnTo>
                  <a:lnTo>
                    <a:pt x="860831" y="160669"/>
                  </a:lnTo>
                  <a:lnTo>
                    <a:pt x="883624" y="193622"/>
                  </a:lnTo>
                  <a:lnTo>
                    <a:pt x="900436" y="228552"/>
                  </a:lnTo>
                  <a:lnTo>
                    <a:pt x="914400" y="303212"/>
                  </a:lnTo>
                  <a:lnTo>
                    <a:pt x="910837" y="341247"/>
                  </a:lnTo>
                  <a:lnTo>
                    <a:pt x="883624" y="412802"/>
                  </a:lnTo>
                  <a:lnTo>
                    <a:pt x="860831" y="445755"/>
                  </a:lnTo>
                  <a:lnTo>
                    <a:pt x="832484" y="476445"/>
                  </a:lnTo>
                  <a:lnTo>
                    <a:pt x="799012" y="504589"/>
                  </a:lnTo>
                  <a:lnTo>
                    <a:pt x="760843" y="529901"/>
                  </a:lnTo>
                  <a:lnTo>
                    <a:pt x="718406" y="552100"/>
                  </a:lnTo>
                  <a:lnTo>
                    <a:pt x="672130" y="570899"/>
                  </a:lnTo>
                  <a:lnTo>
                    <a:pt x="622443" y="586015"/>
                  </a:lnTo>
                  <a:lnTo>
                    <a:pt x="569773" y="597164"/>
                  </a:lnTo>
                  <a:lnTo>
                    <a:pt x="514549" y="604062"/>
                  </a:lnTo>
                  <a:lnTo>
                    <a:pt x="457200" y="606425"/>
                  </a:lnTo>
                  <a:lnTo>
                    <a:pt x="399850" y="604062"/>
                  </a:lnTo>
                  <a:lnTo>
                    <a:pt x="344626" y="597164"/>
                  </a:lnTo>
                  <a:lnTo>
                    <a:pt x="291956" y="586015"/>
                  </a:lnTo>
                  <a:lnTo>
                    <a:pt x="242269" y="570899"/>
                  </a:lnTo>
                  <a:lnTo>
                    <a:pt x="195993" y="552100"/>
                  </a:lnTo>
                  <a:lnTo>
                    <a:pt x="153556" y="529901"/>
                  </a:lnTo>
                  <a:lnTo>
                    <a:pt x="115387" y="504589"/>
                  </a:lnTo>
                  <a:lnTo>
                    <a:pt x="81915" y="476445"/>
                  </a:lnTo>
                  <a:lnTo>
                    <a:pt x="53568" y="445755"/>
                  </a:lnTo>
                  <a:lnTo>
                    <a:pt x="30775" y="412802"/>
                  </a:lnTo>
                  <a:lnTo>
                    <a:pt x="13963" y="377872"/>
                  </a:lnTo>
                  <a:lnTo>
                    <a:pt x="0" y="3032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918720" y="2290127"/>
            <a:ext cx="364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S</a:t>
            </a:r>
            <a:endParaRPr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Carlito"/>
                <a:cs typeface="Carlito"/>
              </a:rPr>
              <a:t>g=0</a:t>
            </a:r>
            <a:endParaRPr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43562" y="3048001"/>
            <a:ext cx="914400" cy="606425"/>
          </a:xfrm>
          <a:custGeom>
            <a:avLst/>
            <a:gdLst/>
            <a:ahLst/>
            <a:cxnLst/>
            <a:rect l="l" t="t" r="r" b="b"/>
            <a:pathLst>
              <a:path w="914400" h="606425">
                <a:moveTo>
                  <a:pt x="0" y="303212"/>
                </a:moveTo>
                <a:lnTo>
                  <a:pt x="3562" y="265177"/>
                </a:lnTo>
                <a:lnTo>
                  <a:pt x="30775" y="193622"/>
                </a:lnTo>
                <a:lnTo>
                  <a:pt x="53568" y="160669"/>
                </a:lnTo>
                <a:lnTo>
                  <a:pt x="81915" y="129979"/>
                </a:lnTo>
                <a:lnTo>
                  <a:pt x="115387" y="101835"/>
                </a:lnTo>
                <a:lnTo>
                  <a:pt x="153556" y="76523"/>
                </a:lnTo>
                <a:lnTo>
                  <a:pt x="195993" y="54324"/>
                </a:lnTo>
                <a:lnTo>
                  <a:pt x="242269" y="35525"/>
                </a:lnTo>
                <a:lnTo>
                  <a:pt x="291956" y="20409"/>
                </a:lnTo>
                <a:lnTo>
                  <a:pt x="344626" y="9260"/>
                </a:lnTo>
                <a:lnTo>
                  <a:pt x="399850" y="2362"/>
                </a:lnTo>
                <a:lnTo>
                  <a:pt x="457200" y="0"/>
                </a:lnTo>
                <a:lnTo>
                  <a:pt x="514549" y="2362"/>
                </a:lnTo>
                <a:lnTo>
                  <a:pt x="569773" y="9260"/>
                </a:lnTo>
                <a:lnTo>
                  <a:pt x="622443" y="20409"/>
                </a:lnTo>
                <a:lnTo>
                  <a:pt x="672130" y="35525"/>
                </a:lnTo>
                <a:lnTo>
                  <a:pt x="718406" y="54324"/>
                </a:lnTo>
                <a:lnTo>
                  <a:pt x="760843" y="76523"/>
                </a:lnTo>
                <a:lnTo>
                  <a:pt x="799012" y="101835"/>
                </a:lnTo>
                <a:lnTo>
                  <a:pt x="832484" y="129979"/>
                </a:lnTo>
                <a:lnTo>
                  <a:pt x="860831" y="160669"/>
                </a:lnTo>
                <a:lnTo>
                  <a:pt x="883624" y="193622"/>
                </a:lnTo>
                <a:lnTo>
                  <a:pt x="900436" y="228552"/>
                </a:lnTo>
                <a:lnTo>
                  <a:pt x="914400" y="303212"/>
                </a:lnTo>
                <a:lnTo>
                  <a:pt x="910837" y="341247"/>
                </a:lnTo>
                <a:lnTo>
                  <a:pt x="883624" y="412802"/>
                </a:lnTo>
                <a:lnTo>
                  <a:pt x="860831" y="445755"/>
                </a:lnTo>
                <a:lnTo>
                  <a:pt x="832484" y="476445"/>
                </a:lnTo>
                <a:lnTo>
                  <a:pt x="799012" y="504589"/>
                </a:lnTo>
                <a:lnTo>
                  <a:pt x="760843" y="529901"/>
                </a:lnTo>
                <a:lnTo>
                  <a:pt x="718406" y="552100"/>
                </a:lnTo>
                <a:lnTo>
                  <a:pt x="672130" y="570899"/>
                </a:lnTo>
                <a:lnTo>
                  <a:pt x="622443" y="586015"/>
                </a:lnTo>
                <a:lnTo>
                  <a:pt x="569773" y="597164"/>
                </a:lnTo>
                <a:lnTo>
                  <a:pt x="514549" y="604062"/>
                </a:lnTo>
                <a:lnTo>
                  <a:pt x="457200" y="606425"/>
                </a:lnTo>
                <a:lnTo>
                  <a:pt x="399850" y="604062"/>
                </a:lnTo>
                <a:lnTo>
                  <a:pt x="344626" y="597164"/>
                </a:lnTo>
                <a:lnTo>
                  <a:pt x="291956" y="586015"/>
                </a:lnTo>
                <a:lnTo>
                  <a:pt x="242269" y="570899"/>
                </a:lnTo>
                <a:lnTo>
                  <a:pt x="195993" y="552100"/>
                </a:lnTo>
                <a:lnTo>
                  <a:pt x="153556" y="529901"/>
                </a:lnTo>
                <a:lnTo>
                  <a:pt x="115387" y="504589"/>
                </a:lnTo>
                <a:lnTo>
                  <a:pt x="81915" y="476445"/>
                </a:lnTo>
                <a:lnTo>
                  <a:pt x="53568" y="445755"/>
                </a:lnTo>
                <a:lnTo>
                  <a:pt x="30775" y="412802"/>
                </a:lnTo>
                <a:lnTo>
                  <a:pt x="13963" y="377872"/>
                </a:lnTo>
                <a:lnTo>
                  <a:pt x="0" y="3032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918948" y="3048952"/>
            <a:ext cx="52630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B</a:t>
            </a:r>
          </a:p>
          <a:p>
            <a:pPr marL="12700"/>
            <a:r>
              <a:rPr dirty="0">
                <a:latin typeface="Carlito"/>
                <a:cs typeface="Carlito"/>
              </a:rPr>
              <a:t>g=5</a:t>
            </a:r>
          </a:p>
        </p:txBody>
      </p:sp>
      <p:sp>
        <p:nvSpPr>
          <p:cNvPr id="25" name="object 25"/>
          <p:cNvSpPr/>
          <p:nvPr/>
        </p:nvSpPr>
        <p:spPr>
          <a:xfrm>
            <a:off x="7321550" y="3048001"/>
            <a:ext cx="914400" cy="606425"/>
          </a:xfrm>
          <a:custGeom>
            <a:avLst/>
            <a:gdLst/>
            <a:ahLst/>
            <a:cxnLst/>
            <a:rect l="l" t="t" r="r" b="b"/>
            <a:pathLst>
              <a:path w="914400" h="606425">
                <a:moveTo>
                  <a:pt x="0" y="303212"/>
                </a:moveTo>
                <a:lnTo>
                  <a:pt x="3562" y="265177"/>
                </a:lnTo>
                <a:lnTo>
                  <a:pt x="30775" y="193622"/>
                </a:lnTo>
                <a:lnTo>
                  <a:pt x="53568" y="160669"/>
                </a:lnTo>
                <a:lnTo>
                  <a:pt x="81915" y="129979"/>
                </a:lnTo>
                <a:lnTo>
                  <a:pt x="115387" y="101835"/>
                </a:lnTo>
                <a:lnTo>
                  <a:pt x="153556" y="76523"/>
                </a:lnTo>
                <a:lnTo>
                  <a:pt x="195993" y="54324"/>
                </a:lnTo>
                <a:lnTo>
                  <a:pt x="242269" y="35525"/>
                </a:lnTo>
                <a:lnTo>
                  <a:pt x="291956" y="20409"/>
                </a:lnTo>
                <a:lnTo>
                  <a:pt x="344626" y="9260"/>
                </a:lnTo>
                <a:lnTo>
                  <a:pt x="399850" y="2362"/>
                </a:lnTo>
                <a:lnTo>
                  <a:pt x="457200" y="0"/>
                </a:lnTo>
                <a:lnTo>
                  <a:pt x="514549" y="2362"/>
                </a:lnTo>
                <a:lnTo>
                  <a:pt x="569773" y="9260"/>
                </a:lnTo>
                <a:lnTo>
                  <a:pt x="622443" y="20409"/>
                </a:lnTo>
                <a:lnTo>
                  <a:pt x="672130" y="35525"/>
                </a:lnTo>
                <a:lnTo>
                  <a:pt x="718406" y="54324"/>
                </a:lnTo>
                <a:lnTo>
                  <a:pt x="760843" y="76523"/>
                </a:lnTo>
                <a:lnTo>
                  <a:pt x="799012" y="101835"/>
                </a:lnTo>
                <a:lnTo>
                  <a:pt x="832484" y="129979"/>
                </a:lnTo>
                <a:lnTo>
                  <a:pt x="860831" y="160669"/>
                </a:lnTo>
                <a:lnTo>
                  <a:pt x="883624" y="193622"/>
                </a:lnTo>
                <a:lnTo>
                  <a:pt x="900436" y="228552"/>
                </a:lnTo>
                <a:lnTo>
                  <a:pt x="914400" y="303212"/>
                </a:lnTo>
                <a:lnTo>
                  <a:pt x="910837" y="341247"/>
                </a:lnTo>
                <a:lnTo>
                  <a:pt x="883624" y="412802"/>
                </a:lnTo>
                <a:lnTo>
                  <a:pt x="860831" y="445755"/>
                </a:lnTo>
                <a:lnTo>
                  <a:pt x="832484" y="476445"/>
                </a:lnTo>
                <a:lnTo>
                  <a:pt x="799012" y="504589"/>
                </a:lnTo>
                <a:lnTo>
                  <a:pt x="760843" y="529901"/>
                </a:lnTo>
                <a:lnTo>
                  <a:pt x="718406" y="552100"/>
                </a:lnTo>
                <a:lnTo>
                  <a:pt x="672130" y="570899"/>
                </a:lnTo>
                <a:lnTo>
                  <a:pt x="622443" y="586015"/>
                </a:lnTo>
                <a:lnTo>
                  <a:pt x="569773" y="597164"/>
                </a:lnTo>
                <a:lnTo>
                  <a:pt x="514549" y="604062"/>
                </a:lnTo>
                <a:lnTo>
                  <a:pt x="457200" y="606425"/>
                </a:lnTo>
                <a:lnTo>
                  <a:pt x="399850" y="604062"/>
                </a:lnTo>
                <a:lnTo>
                  <a:pt x="344626" y="597164"/>
                </a:lnTo>
                <a:lnTo>
                  <a:pt x="291956" y="586015"/>
                </a:lnTo>
                <a:lnTo>
                  <a:pt x="242269" y="570899"/>
                </a:lnTo>
                <a:lnTo>
                  <a:pt x="195993" y="552100"/>
                </a:lnTo>
                <a:lnTo>
                  <a:pt x="153556" y="529901"/>
                </a:lnTo>
                <a:lnTo>
                  <a:pt x="115387" y="504589"/>
                </a:lnTo>
                <a:lnTo>
                  <a:pt x="81915" y="476445"/>
                </a:lnTo>
                <a:lnTo>
                  <a:pt x="53568" y="445755"/>
                </a:lnTo>
                <a:lnTo>
                  <a:pt x="30775" y="412802"/>
                </a:lnTo>
                <a:lnTo>
                  <a:pt x="13963" y="377872"/>
                </a:lnTo>
                <a:lnTo>
                  <a:pt x="0" y="3032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538771" y="3048952"/>
            <a:ext cx="679717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735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C  g=15</a:t>
            </a:r>
          </a:p>
        </p:txBody>
      </p:sp>
      <p:sp>
        <p:nvSpPr>
          <p:cNvPr id="27" name="object 27"/>
          <p:cNvSpPr/>
          <p:nvPr/>
        </p:nvSpPr>
        <p:spPr>
          <a:xfrm>
            <a:off x="3970337" y="3048001"/>
            <a:ext cx="914400" cy="606425"/>
          </a:xfrm>
          <a:custGeom>
            <a:avLst/>
            <a:gdLst/>
            <a:ahLst/>
            <a:cxnLst/>
            <a:rect l="l" t="t" r="r" b="b"/>
            <a:pathLst>
              <a:path w="914400" h="606425">
                <a:moveTo>
                  <a:pt x="0" y="303212"/>
                </a:moveTo>
                <a:lnTo>
                  <a:pt x="3562" y="265177"/>
                </a:lnTo>
                <a:lnTo>
                  <a:pt x="30775" y="193622"/>
                </a:lnTo>
                <a:lnTo>
                  <a:pt x="53568" y="160669"/>
                </a:lnTo>
                <a:lnTo>
                  <a:pt x="81915" y="129979"/>
                </a:lnTo>
                <a:lnTo>
                  <a:pt x="115387" y="101835"/>
                </a:lnTo>
                <a:lnTo>
                  <a:pt x="153556" y="76523"/>
                </a:lnTo>
                <a:lnTo>
                  <a:pt x="195993" y="54324"/>
                </a:lnTo>
                <a:lnTo>
                  <a:pt x="242269" y="35525"/>
                </a:lnTo>
                <a:lnTo>
                  <a:pt x="291956" y="20409"/>
                </a:lnTo>
                <a:lnTo>
                  <a:pt x="344626" y="9260"/>
                </a:lnTo>
                <a:lnTo>
                  <a:pt x="399850" y="2362"/>
                </a:lnTo>
                <a:lnTo>
                  <a:pt x="457200" y="0"/>
                </a:lnTo>
                <a:lnTo>
                  <a:pt x="514549" y="2362"/>
                </a:lnTo>
                <a:lnTo>
                  <a:pt x="569773" y="9260"/>
                </a:lnTo>
                <a:lnTo>
                  <a:pt x="622443" y="20409"/>
                </a:lnTo>
                <a:lnTo>
                  <a:pt x="672130" y="35525"/>
                </a:lnTo>
                <a:lnTo>
                  <a:pt x="718406" y="54324"/>
                </a:lnTo>
                <a:lnTo>
                  <a:pt x="760843" y="76523"/>
                </a:lnTo>
                <a:lnTo>
                  <a:pt x="799012" y="101835"/>
                </a:lnTo>
                <a:lnTo>
                  <a:pt x="832484" y="129979"/>
                </a:lnTo>
                <a:lnTo>
                  <a:pt x="860831" y="160669"/>
                </a:lnTo>
                <a:lnTo>
                  <a:pt x="883624" y="193622"/>
                </a:lnTo>
                <a:lnTo>
                  <a:pt x="900436" y="228552"/>
                </a:lnTo>
                <a:lnTo>
                  <a:pt x="914400" y="303212"/>
                </a:lnTo>
                <a:lnTo>
                  <a:pt x="910837" y="341247"/>
                </a:lnTo>
                <a:lnTo>
                  <a:pt x="883624" y="412802"/>
                </a:lnTo>
                <a:lnTo>
                  <a:pt x="860831" y="445755"/>
                </a:lnTo>
                <a:lnTo>
                  <a:pt x="832484" y="476445"/>
                </a:lnTo>
                <a:lnTo>
                  <a:pt x="799012" y="504589"/>
                </a:lnTo>
                <a:lnTo>
                  <a:pt x="760843" y="529901"/>
                </a:lnTo>
                <a:lnTo>
                  <a:pt x="718406" y="552100"/>
                </a:lnTo>
                <a:lnTo>
                  <a:pt x="672130" y="570899"/>
                </a:lnTo>
                <a:lnTo>
                  <a:pt x="622443" y="586015"/>
                </a:lnTo>
                <a:lnTo>
                  <a:pt x="569773" y="597164"/>
                </a:lnTo>
                <a:lnTo>
                  <a:pt x="514549" y="604062"/>
                </a:lnTo>
                <a:lnTo>
                  <a:pt x="457200" y="606425"/>
                </a:lnTo>
                <a:lnTo>
                  <a:pt x="399850" y="604062"/>
                </a:lnTo>
                <a:lnTo>
                  <a:pt x="344626" y="597164"/>
                </a:lnTo>
                <a:lnTo>
                  <a:pt x="291956" y="586015"/>
                </a:lnTo>
                <a:lnTo>
                  <a:pt x="242269" y="570899"/>
                </a:lnTo>
                <a:lnTo>
                  <a:pt x="195993" y="552100"/>
                </a:lnTo>
                <a:lnTo>
                  <a:pt x="153556" y="529901"/>
                </a:lnTo>
                <a:lnTo>
                  <a:pt x="115387" y="504589"/>
                </a:lnTo>
                <a:lnTo>
                  <a:pt x="81915" y="476445"/>
                </a:lnTo>
                <a:lnTo>
                  <a:pt x="53568" y="445755"/>
                </a:lnTo>
                <a:lnTo>
                  <a:pt x="30775" y="412802"/>
                </a:lnTo>
                <a:lnTo>
                  <a:pt x="13963" y="377872"/>
                </a:lnTo>
                <a:lnTo>
                  <a:pt x="0" y="3032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4245494" y="3048952"/>
            <a:ext cx="5043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A</a:t>
            </a:r>
          </a:p>
          <a:p>
            <a:pPr marL="12700"/>
            <a:r>
              <a:rPr dirty="0">
                <a:latin typeface="Carlito"/>
                <a:cs typeface="Carlito"/>
              </a:rPr>
              <a:t>g=1</a:t>
            </a:r>
          </a:p>
        </p:txBody>
      </p:sp>
      <p:grpSp>
        <p:nvGrpSpPr>
          <p:cNvPr id="29" name="object 29"/>
          <p:cNvGrpSpPr/>
          <p:nvPr/>
        </p:nvGrpSpPr>
        <p:grpSpPr>
          <a:xfrm>
            <a:off x="3865562" y="2794000"/>
            <a:ext cx="3602354" cy="963930"/>
            <a:chOff x="2341562" y="2794000"/>
            <a:chExt cx="3602354" cy="963930"/>
          </a:xfrm>
        </p:grpSpPr>
        <p:sp>
          <p:nvSpPr>
            <p:cNvPr id="30" name="object 30"/>
            <p:cNvSpPr/>
            <p:nvPr/>
          </p:nvSpPr>
          <p:spPr>
            <a:xfrm>
              <a:off x="3225800" y="2806700"/>
              <a:ext cx="1027430" cy="330200"/>
            </a:xfrm>
            <a:custGeom>
              <a:avLst/>
              <a:gdLst/>
              <a:ahLst/>
              <a:cxnLst/>
              <a:rect l="l" t="t" r="r" b="b"/>
              <a:pathLst>
                <a:path w="1027429" h="330200">
                  <a:moveTo>
                    <a:pt x="1027112" y="0"/>
                  </a:moveTo>
                  <a:lnTo>
                    <a:pt x="0" y="3302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76762" y="28956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899025" y="2806700"/>
              <a:ext cx="1031875" cy="330200"/>
            </a:xfrm>
            <a:custGeom>
              <a:avLst/>
              <a:gdLst/>
              <a:ahLst/>
              <a:cxnLst/>
              <a:rect l="l" t="t" r="r" b="b"/>
              <a:pathLst>
                <a:path w="1031875" h="330200">
                  <a:moveTo>
                    <a:pt x="0" y="0"/>
                  </a:moveTo>
                  <a:lnTo>
                    <a:pt x="1031875" y="3302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54262" y="2957512"/>
              <a:ext cx="1097280" cy="787400"/>
            </a:xfrm>
            <a:custGeom>
              <a:avLst/>
              <a:gdLst/>
              <a:ahLst/>
              <a:cxnLst/>
              <a:rect l="l" t="t" r="r" b="b"/>
              <a:pathLst>
                <a:path w="1097279" h="787400">
                  <a:moveTo>
                    <a:pt x="0" y="393700"/>
                  </a:moveTo>
                  <a:lnTo>
                    <a:pt x="2831" y="353446"/>
                  </a:lnTo>
                  <a:lnTo>
                    <a:pt x="11143" y="314355"/>
                  </a:lnTo>
                  <a:lnTo>
                    <a:pt x="24658" y="276624"/>
                  </a:lnTo>
                  <a:lnTo>
                    <a:pt x="43102" y="240453"/>
                  </a:lnTo>
                  <a:lnTo>
                    <a:pt x="66199" y="206038"/>
                  </a:lnTo>
                  <a:lnTo>
                    <a:pt x="93672" y="173577"/>
                  </a:lnTo>
                  <a:lnTo>
                    <a:pt x="125247" y="143269"/>
                  </a:lnTo>
                  <a:lnTo>
                    <a:pt x="160647" y="115311"/>
                  </a:lnTo>
                  <a:lnTo>
                    <a:pt x="199596" y="89901"/>
                  </a:lnTo>
                  <a:lnTo>
                    <a:pt x="241820" y="67237"/>
                  </a:lnTo>
                  <a:lnTo>
                    <a:pt x="287042" y="47517"/>
                  </a:lnTo>
                  <a:lnTo>
                    <a:pt x="334986" y="30938"/>
                  </a:lnTo>
                  <a:lnTo>
                    <a:pt x="385377" y="17699"/>
                  </a:lnTo>
                  <a:lnTo>
                    <a:pt x="437939" y="7998"/>
                  </a:lnTo>
                  <a:lnTo>
                    <a:pt x="492397" y="2032"/>
                  </a:lnTo>
                  <a:lnTo>
                    <a:pt x="548474" y="0"/>
                  </a:lnTo>
                  <a:lnTo>
                    <a:pt x="604554" y="2032"/>
                  </a:lnTo>
                  <a:lnTo>
                    <a:pt x="659014" y="7998"/>
                  </a:lnTo>
                  <a:lnTo>
                    <a:pt x="711577" y="17699"/>
                  </a:lnTo>
                  <a:lnTo>
                    <a:pt x="761970" y="30938"/>
                  </a:lnTo>
                  <a:lnTo>
                    <a:pt x="809916" y="47517"/>
                  </a:lnTo>
                  <a:lnTo>
                    <a:pt x="855139" y="67237"/>
                  </a:lnTo>
                  <a:lnTo>
                    <a:pt x="897363" y="89901"/>
                  </a:lnTo>
                  <a:lnTo>
                    <a:pt x="936313" y="115311"/>
                  </a:lnTo>
                  <a:lnTo>
                    <a:pt x="971714" y="143269"/>
                  </a:lnTo>
                  <a:lnTo>
                    <a:pt x="1003289" y="173577"/>
                  </a:lnTo>
                  <a:lnTo>
                    <a:pt x="1030762" y="206038"/>
                  </a:lnTo>
                  <a:lnTo>
                    <a:pt x="1053859" y="240453"/>
                  </a:lnTo>
                  <a:lnTo>
                    <a:pt x="1072303" y="276624"/>
                  </a:lnTo>
                  <a:lnTo>
                    <a:pt x="1085819" y="314355"/>
                  </a:lnTo>
                  <a:lnTo>
                    <a:pt x="1094130" y="353446"/>
                  </a:lnTo>
                  <a:lnTo>
                    <a:pt x="1096962" y="393700"/>
                  </a:lnTo>
                  <a:lnTo>
                    <a:pt x="1094130" y="433953"/>
                  </a:lnTo>
                  <a:lnTo>
                    <a:pt x="1085819" y="473044"/>
                  </a:lnTo>
                  <a:lnTo>
                    <a:pt x="1072303" y="510775"/>
                  </a:lnTo>
                  <a:lnTo>
                    <a:pt x="1053859" y="546946"/>
                  </a:lnTo>
                  <a:lnTo>
                    <a:pt x="1030762" y="581361"/>
                  </a:lnTo>
                  <a:lnTo>
                    <a:pt x="1003289" y="613822"/>
                  </a:lnTo>
                  <a:lnTo>
                    <a:pt x="971714" y="644130"/>
                  </a:lnTo>
                  <a:lnTo>
                    <a:pt x="936313" y="672088"/>
                  </a:lnTo>
                  <a:lnTo>
                    <a:pt x="897363" y="697498"/>
                  </a:lnTo>
                  <a:lnTo>
                    <a:pt x="855139" y="720162"/>
                  </a:lnTo>
                  <a:lnTo>
                    <a:pt x="809916" y="739882"/>
                  </a:lnTo>
                  <a:lnTo>
                    <a:pt x="761970" y="756461"/>
                  </a:lnTo>
                  <a:lnTo>
                    <a:pt x="711577" y="769700"/>
                  </a:lnTo>
                  <a:lnTo>
                    <a:pt x="659014" y="779401"/>
                  </a:lnTo>
                  <a:lnTo>
                    <a:pt x="604554" y="785367"/>
                  </a:lnTo>
                  <a:lnTo>
                    <a:pt x="548474" y="787400"/>
                  </a:lnTo>
                  <a:lnTo>
                    <a:pt x="492397" y="785367"/>
                  </a:lnTo>
                  <a:lnTo>
                    <a:pt x="437939" y="779401"/>
                  </a:lnTo>
                  <a:lnTo>
                    <a:pt x="385377" y="769700"/>
                  </a:lnTo>
                  <a:lnTo>
                    <a:pt x="334986" y="756461"/>
                  </a:lnTo>
                  <a:lnTo>
                    <a:pt x="287042" y="739882"/>
                  </a:lnTo>
                  <a:lnTo>
                    <a:pt x="241820" y="720162"/>
                  </a:lnTo>
                  <a:lnTo>
                    <a:pt x="199596" y="697498"/>
                  </a:lnTo>
                  <a:lnTo>
                    <a:pt x="160647" y="672088"/>
                  </a:lnTo>
                  <a:lnTo>
                    <a:pt x="125247" y="644130"/>
                  </a:lnTo>
                  <a:lnTo>
                    <a:pt x="93672" y="613822"/>
                  </a:lnTo>
                  <a:lnTo>
                    <a:pt x="66199" y="581361"/>
                  </a:lnTo>
                  <a:lnTo>
                    <a:pt x="43102" y="546946"/>
                  </a:lnTo>
                  <a:lnTo>
                    <a:pt x="24658" y="510775"/>
                  </a:lnTo>
                  <a:lnTo>
                    <a:pt x="11143" y="473044"/>
                  </a:lnTo>
                  <a:lnTo>
                    <a:pt x="2831" y="433953"/>
                  </a:lnTo>
                  <a:lnTo>
                    <a:pt x="0" y="3937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1977389" y="182668"/>
            <a:ext cx="7953191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Ex: Uniform-cost search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461885" y="953960"/>
            <a:ext cx="2548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4F81BD"/>
                </a:solidFill>
                <a:latin typeface="Arial"/>
                <a:cs typeface="Arial"/>
              </a:rPr>
              <a:t>(Search tree</a:t>
            </a:r>
            <a:r>
              <a:rPr sz="2000" b="1" spc="-12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F81BD"/>
                </a:solidFill>
                <a:latin typeface="Arial"/>
                <a:cs typeface="Arial"/>
              </a:rPr>
              <a:t>version)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D7A94499-B3C1-9D6C-103D-F5B45889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102</a:t>
            </a:fld>
            <a:endParaRPr lang="en-US" alt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755533" y="1089934"/>
            <a:ext cx="1947901" cy="1135205"/>
            <a:chOff x="5513983" y="4422320"/>
            <a:chExt cx="1947901" cy="1135205"/>
          </a:xfrm>
        </p:grpSpPr>
        <p:sp>
          <p:nvSpPr>
            <p:cNvPr id="38" name="Oval 37"/>
            <p:cNvSpPr/>
            <p:nvPr/>
          </p:nvSpPr>
          <p:spPr>
            <a:xfrm>
              <a:off x="5578400" y="4864751"/>
              <a:ext cx="273680" cy="293349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235040" y="4422320"/>
              <a:ext cx="322417" cy="330485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513983" y="4457198"/>
              <a:ext cx="1947901" cy="1100327"/>
              <a:chOff x="2379662" y="1201549"/>
              <a:chExt cx="1947901" cy="1100327"/>
            </a:xfrm>
          </p:grpSpPr>
          <p:sp>
            <p:nvSpPr>
              <p:cNvPr id="41" name="object 5"/>
              <p:cNvSpPr txBox="1"/>
              <p:nvPr/>
            </p:nvSpPr>
            <p:spPr>
              <a:xfrm>
                <a:off x="3169603" y="1209037"/>
                <a:ext cx="882505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  <a:tabLst>
                    <a:tab pos="528955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A	</a:t>
                </a:r>
                <a:r>
                  <a:rPr dirty="0">
                    <a:latin typeface="Carlito"/>
                    <a:cs typeface="Carlito"/>
                  </a:rPr>
                  <a:t>10</a:t>
                </a:r>
              </a:p>
            </p:txBody>
          </p:sp>
          <p:grpSp>
            <p:nvGrpSpPr>
              <p:cNvPr id="42" name="object 6"/>
              <p:cNvGrpSpPr/>
              <p:nvPr/>
            </p:nvGrpSpPr>
            <p:grpSpPr>
              <a:xfrm>
                <a:off x="2379662" y="1358901"/>
                <a:ext cx="1744980" cy="942975"/>
                <a:chOff x="855662" y="1358900"/>
                <a:chExt cx="1744980" cy="942975"/>
              </a:xfrm>
            </p:grpSpPr>
            <p:sp>
              <p:nvSpPr>
                <p:cNvPr id="45" name="object 7"/>
                <p:cNvSpPr/>
                <p:nvPr/>
              </p:nvSpPr>
              <p:spPr>
                <a:xfrm>
                  <a:off x="868362" y="1563687"/>
                  <a:ext cx="381000" cy="3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0" h="384175">
                      <a:moveTo>
                        <a:pt x="0" y="192087"/>
                      </a:moveTo>
                      <a:lnTo>
                        <a:pt x="5031" y="148044"/>
                      </a:lnTo>
                      <a:lnTo>
                        <a:pt x="19363" y="107613"/>
                      </a:lnTo>
                      <a:lnTo>
                        <a:pt x="41851" y="71948"/>
                      </a:lnTo>
                      <a:lnTo>
                        <a:pt x="71353" y="42200"/>
                      </a:lnTo>
                      <a:lnTo>
                        <a:pt x="106724" y="19524"/>
                      </a:lnTo>
                      <a:lnTo>
                        <a:pt x="146821" y="5073"/>
                      </a:lnTo>
                      <a:lnTo>
                        <a:pt x="190500" y="0"/>
                      </a:lnTo>
                      <a:lnTo>
                        <a:pt x="234178" y="5073"/>
                      </a:lnTo>
                      <a:lnTo>
                        <a:pt x="274275" y="19524"/>
                      </a:lnTo>
                      <a:lnTo>
                        <a:pt x="309646" y="42200"/>
                      </a:lnTo>
                      <a:lnTo>
                        <a:pt x="339148" y="71948"/>
                      </a:lnTo>
                      <a:lnTo>
                        <a:pt x="361636" y="107613"/>
                      </a:lnTo>
                      <a:lnTo>
                        <a:pt x="375968" y="148044"/>
                      </a:lnTo>
                      <a:lnTo>
                        <a:pt x="381000" y="192087"/>
                      </a:lnTo>
                      <a:lnTo>
                        <a:pt x="375968" y="236130"/>
                      </a:lnTo>
                      <a:lnTo>
                        <a:pt x="361636" y="276561"/>
                      </a:lnTo>
                      <a:lnTo>
                        <a:pt x="339148" y="312226"/>
                      </a:lnTo>
                      <a:lnTo>
                        <a:pt x="309646" y="341974"/>
                      </a:lnTo>
                      <a:lnTo>
                        <a:pt x="274275" y="364650"/>
                      </a:lnTo>
                      <a:lnTo>
                        <a:pt x="234178" y="379101"/>
                      </a:lnTo>
                      <a:lnTo>
                        <a:pt x="190500" y="384175"/>
                      </a:lnTo>
                      <a:lnTo>
                        <a:pt x="146821" y="379101"/>
                      </a:lnTo>
                      <a:lnTo>
                        <a:pt x="106724" y="364650"/>
                      </a:lnTo>
                      <a:lnTo>
                        <a:pt x="71353" y="341974"/>
                      </a:lnTo>
                      <a:lnTo>
                        <a:pt x="41851" y="312226"/>
                      </a:lnTo>
                      <a:lnTo>
                        <a:pt x="19363" y="276561"/>
                      </a:lnTo>
                      <a:lnTo>
                        <a:pt x="5031" y="236130"/>
                      </a:lnTo>
                      <a:lnTo>
                        <a:pt x="0" y="192087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" name="object 8"/>
                <p:cNvSpPr/>
                <p:nvPr/>
              </p:nvSpPr>
              <p:spPr>
                <a:xfrm>
                  <a:off x="2286000" y="1600200"/>
                  <a:ext cx="301625" cy="30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25" h="301625">
                      <a:moveTo>
                        <a:pt x="0" y="0"/>
                      </a:moveTo>
                      <a:lnTo>
                        <a:pt x="301625" y="0"/>
                      </a:lnTo>
                      <a:lnTo>
                        <a:pt x="301625" y="301625"/>
                      </a:lnTo>
                      <a:lnTo>
                        <a:pt x="0" y="3016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" name="object 9"/>
                <p:cNvSpPr/>
                <p:nvPr/>
              </p:nvSpPr>
              <p:spPr>
                <a:xfrm>
                  <a:off x="1600200" y="1600200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" name="object 10"/>
                <p:cNvSpPr/>
                <p:nvPr/>
              </p:nvSpPr>
              <p:spPr>
                <a:xfrm>
                  <a:off x="1193800" y="1371600"/>
                  <a:ext cx="40640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7650">
                      <a:moveTo>
                        <a:pt x="0" y="247650"/>
                      </a:moveTo>
                      <a:lnTo>
                        <a:pt x="40640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" name="object 11"/>
                <p:cNvSpPr/>
                <p:nvPr/>
              </p:nvSpPr>
              <p:spPr>
                <a:xfrm>
                  <a:off x="1600200" y="1984375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" name="object 12"/>
                <p:cNvSpPr/>
                <p:nvPr/>
              </p:nvSpPr>
              <p:spPr>
                <a:xfrm>
                  <a:off x="1193800" y="1892300"/>
                  <a:ext cx="406400" cy="24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4475">
                      <a:moveTo>
                        <a:pt x="0" y="0"/>
                      </a:moveTo>
                      <a:lnTo>
                        <a:pt x="406400" y="244475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" name="object 13"/>
                <p:cNvSpPr/>
                <p:nvPr/>
              </p:nvSpPr>
              <p:spPr>
                <a:xfrm>
                  <a:off x="1905000" y="1371600"/>
                  <a:ext cx="53213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28600">
                      <a:moveTo>
                        <a:pt x="531812" y="228600"/>
                      </a:move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" name="object 14"/>
                <p:cNvSpPr/>
                <p:nvPr/>
              </p:nvSpPr>
              <p:spPr>
                <a:xfrm>
                  <a:off x="1905000" y="1901825"/>
                  <a:ext cx="532130" cy="2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34950">
                      <a:moveTo>
                        <a:pt x="531812" y="0"/>
                      </a:moveTo>
                      <a:lnTo>
                        <a:pt x="0" y="23495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3" name="object 15"/>
              <p:cNvSpPr txBox="1"/>
              <p:nvPr/>
            </p:nvSpPr>
            <p:spPr>
              <a:xfrm>
                <a:off x="2763203" y="1201549"/>
                <a:ext cx="128587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dirty="0">
                    <a:latin typeface="Carlito"/>
                    <a:cs typeface="Carlito"/>
                  </a:rPr>
                  <a:t>1</a:t>
                </a:r>
              </a:p>
            </p:txBody>
          </p:sp>
          <p:sp>
            <p:nvSpPr>
              <p:cNvPr id="44" name="object 16"/>
              <p:cNvSpPr txBox="1"/>
              <p:nvPr/>
            </p:nvSpPr>
            <p:spPr>
              <a:xfrm>
                <a:off x="2454555" y="1489598"/>
                <a:ext cx="1873008" cy="799578"/>
              </a:xfrm>
              <a:prstGeom prst="rect">
                <a:avLst/>
              </a:prstGeom>
            </p:spPr>
            <p:txBody>
              <a:bodyPr vert="horz" wrap="square" lIns="0" tIns="128905" rIns="0" bIns="0" rtlCol="0">
                <a:spAutoFit/>
              </a:bodyPr>
              <a:lstStyle/>
              <a:p>
                <a:pPr marL="50800">
                  <a:spcBef>
                    <a:spcPts val="1015"/>
                  </a:spcBef>
                  <a:tabLst>
                    <a:tab pos="1334770" algn="l"/>
                  </a:tabLst>
                </a:pPr>
                <a:r>
                  <a:rPr dirty="0">
                    <a:latin typeface="Carlito"/>
                    <a:cs typeface="Carlito"/>
                  </a:rPr>
                  <a:t>S  </a:t>
                </a:r>
                <a:r>
                  <a:rPr sz="2700" u="heavy" baseline="3240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 5 </a:t>
                </a:r>
                <a:r>
                  <a:rPr sz="2700" spc="465" baseline="32407" dirty="0"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B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spc="337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5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	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G</a:t>
                </a:r>
              </a:p>
              <a:p>
                <a:pPr marL="194310">
                  <a:spcBef>
                    <a:spcPts val="920"/>
                  </a:spcBef>
                  <a:tabLst>
                    <a:tab pos="727075" algn="l"/>
                    <a:tab pos="1214120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15	C	</a:t>
                </a:r>
                <a:r>
                  <a:rPr dirty="0">
                    <a:latin typeface="Carlito"/>
                    <a:cs typeface="Carlito"/>
                  </a:rPr>
                  <a:t>5</a:t>
                </a:r>
              </a:p>
            </p:txBody>
          </p:sp>
        </p:grpSp>
      </p:grp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1734185" y="2210637"/>
            <a:ext cx="2169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20" dirty="0">
                <a:latin typeface="Carlito"/>
                <a:cs typeface="Carlito"/>
              </a:rPr>
              <a:t>Route </a:t>
            </a:r>
            <a:r>
              <a:rPr spc="-5" dirty="0">
                <a:latin typeface="Carlito"/>
                <a:cs typeface="Carlito"/>
              </a:rPr>
              <a:t>finding problem.  </a:t>
            </a:r>
            <a:r>
              <a:rPr spc="-10" dirty="0">
                <a:latin typeface="Carlito"/>
                <a:cs typeface="Carlito"/>
              </a:rPr>
              <a:t>Steps </a:t>
            </a:r>
            <a:r>
              <a:rPr spc="-5" dirty="0">
                <a:latin typeface="Carlito"/>
                <a:cs typeface="Carlito"/>
              </a:rPr>
              <a:t>labeled</a:t>
            </a:r>
            <a:r>
              <a:rPr spc="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w/cost.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98340" y="1236979"/>
            <a:ext cx="5512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2755265" algn="l"/>
                <a:tab pos="5498465" algn="l"/>
              </a:tabLst>
            </a:pPr>
            <a:r>
              <a:rPr spc="-10" dirty="0">
                <a:latin typeface="Carlito"/>
                <a:cs typeface="Carlito"/>
              </a:rPr>
              <a:t>Order </a:t>
            </a:r>
            <a:r>
              <a:rPr spc="-5" dirty="0">
                <a:latin typeface="Carlito"/>
                <a:cs typeface="Carlito"/>
              </a:rPr>
              <a:t>of node expansion: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S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 	</a:t>
            </a:r>
            <a:r>
              <a:rPr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                                                  </a:t>
            </a:r>
            <a:r>
              <a:rPr spc="185"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Path</a:t>
            </a:r>
            <a:r>
              <a:rPr spc="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found: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r>
              <a:rPr spc="-10" dirty="0">
                <a:latin typeface="Carlito"/>
                <a:cs typeface="Carlito"/>
              </a:rPr>
              <a:t>Cost </a:t>
            </a:r>
            <a:r>
              <a:rPr spc="-5" dirty="0">
                <a:latin typeface="Carlito"/>
                <a:cs typeface="Carlito"/>
              </a:rPr>
              <a:t>of path</a:t>
            </a:r>
            <a:r>
              <a:rPr spc="-4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found:</a:t>
            </a:r>
            <a:r>
              <a:rPr spc="15" dirty="0"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endParaRPr>
              <a:latin typeface="Carlito"/>
              <a:cs typeface="Carlito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630862" y="2276476"/>
            <a:ext cx="939800" cy="631825"/>
            <a:chOff x="4106862" y="2276475"/>
            <a:chExt cx="939800" cy="631825"/>
          </a:xfrm>
        </p:grpSpPr>
        <p:sp>
          <p:nvSpPr>
            <p:cNvPr id="20" name="object 20"/>
            <p:cNvSpPr/>
            <p:nvPr/>
          </p:nvSpPr>
          <p:spPr>
            <a:xfrm>
              <a:off x="4119562" y="2289175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457200" y="0"/>
                  </a:moveTo>
                  <a:lnTo>
                    <a:pt x="399850" y="2362"/>
                  </a:lnTo>
                  <a:lnTo>
                    <a:pt x="344626" y="9260"/>
                  </a:lnTo>
                  <a:lnTo>
                    <a:pt x="291956" y="20409"/>
                  </a:lnTo>
                  <a:lnTo>
                    <a:pt x="242269" y="35525"/>
                  </a:lnTo>
                  <a:lnTo>
                    <a:pt x="195993" y="54324"/>
                  </a:lnTo>
                  <a:lnTo>
                    <a:pt x="153556" y="76523"/>
                  </a:lnTo>
                  <a:lnTo>
                    <a:pt x="115387" y="101835"/>
                  </a:lnTo>
                  <a:lnTo>
                    <a:pt x="81915" y="129979"/>
                  </a:lnTo>
                  <a:lnTo>
                    <a:pt x="53568" y="160669"/>
                  </a:lnTo>
                  <a:lnTo>
                    <a:pt x="30775" y="193622"/>
                  </a:lnTo>
                  <a:lnTo>
                    <a:pt x="13963" y="228552"/>
                  </a:lnTo>
                  <a:lnTo>
                    <a:pt x="0" y="303212"/>
                  </a:lnTo>
                  <a:lnTo>
                    <a:pt x="3562" y="341247"/>
                  </a:lnTo>
                  <a:lnTo>
                    <a:pt x="30775" y="412802"/>
                  </a:lnTo>
                  <a:lnTo>
                    <a:pt x="53568" y="445755"/>
                  </a:lnTo>
                  <a:lnTo>
                    <a:pt x="81915" y="476445"/>
                  </a:lnTo>
                  <a:lnTo>
                    <a:pt x="115387" y="504589"/>
                  </a:lnTo>
                  <a:lnTo>
                    <a:pt x="153556" y="529901"/>
                  </a:lnTo>
                  <a:lnTo>
                    <a:pt x="195993" y="552100"/>
                  </a:lnTo>
                  <a:lnTo>
                    <a:pt x="242269" y="570899"/>
                  </a:lnTo>
                  <a:lnTo>
                    <a:pt x="291956" y="586015"/>
                  </a:lnTo>
                  <a:lnTo>
                    <a:pt x="344626" y="597164"/>
                  </a:lnTo>
                  <a:lnTo>
                    <a:pt x="399850" y="604062"/>
                  </a:lnTo>
                  <a:lnTo>
                    <a:pt x="457200" y="606425"/>
                  </a:lnTo>
                  <a:lnTo>
                    <a:pt x="514549" y="604062"/>
                  </a:lnTo>
                  <a:lnTo>
                    <a:pt x="569773" y="597164"/>
                  </a:lnTo>
                  <a:lnTo>
                    <a:pt x="622443" y="586015"/>
                  </a:lnTo>
                  <a:lnTo>
                    <a:pt x="672130" y="570899"/>
                  </a:lnTo>
                  <a:lnTo>
                    <a:pt x="718406" y="552100"/>
                  </a:lnTo>
                  <a:lnTo>
                    <a:pt x="760843" y="529901"/>
                  </a:lnTo>
                  <a:lnTo>
                    <a:pt x="799012" y="504589"/>
                  </a:lnTo>
                  <a:lnTo>
                    <a:pt x="832484" y="476445"/>
                  </a:lnTo>
                  <a:lnTo>
                    <a:pt x="860831" y="445755"/>
                  </a:lnTo>
                  <a:lnTo>
                    <a:pt x="883624" y="412802"/>
                  </a:lnTo>
                  <a:lnTo>
                    <a:pt x="900436" y="377872"/>
                  </a:lnTo>
                  <a:lnTo>
                    <a:pt x="914400" y="303212"/>
                  </a:lnTo>
                  <a:lnTo>
                    <a:pt x="910837" y="265177"/>
                  </a:lnTo>
                  <a:lnTo>
                    <a:pt x="883624" y="193622"/>
                  </a:lnTo>
                  <a:lnTo>
                    <a:pt x="860831" y="160669"/>
                  </a:lnTo>
                  <a:lnTo>
                    <a:pt x="832484" y="129979"/>
                  </a:lnTo>
                  <a:lnTo>
                    <a:pt x="799012" y="101835"/>
                  </a:lnTo>
                  <a:lnTo>
                    <a:pt x="760843" y="76523"/>
                  </a:lnTo>
                  <a:lnTo>
                    <a:pt x="718406" y="54324"/>
                  </a:lnTo>
                  <a:lnTo>
                    <a:pt x="672130" y="35525"/>
                  </a:lnTo>
                  <a:lnTo>
                    <a:pt x="622443" y="20409"/>
                  </a:lnTo>
                  <a:lnTo>
                    <a:pt x="569773" y="9260"/>
                  </a:lnTo>
                  <a:lnTo>
                    <a:pt x="514549" y="2362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19562" y="2289175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0" y="303212"/>
                  </a:moveTo>
                  <a:lnTo>
                    <a:pt x="3562" y="265177"/>
                  </a:lnTo>
                  <a:lnTo>
                    <a:pt x="30775" y="193622"/>
                  </a:lnTo>
                  <a:lnTo>
                    <a:pt x="53568" y="160669"/>
                  </a:lnTo>
                  <a:lnTo>
                    <a:pt x="81915" y="129979"/>
                  </a:lnTo>
                  <a:lnTo>
                    <a:pt x="115387" y="101835"/>
                  </a:lnTo>
                  <a:lnTo>
                    <a:pt x="153556" y="76523"/>
                  </a:lnTo>
                  <a:lnTo>
                    <a:pt x="195993" y="54324"/>
                  </a:lnTo>
                  <a:lnTo>
                    <a:pt x="242269" y="35525"/>
                  </a:lnTo>
                  <a:lnTo>
                    <a:pt x="291956" y="20409"/>
                  </a:lnTo>
                  <a:lnTo>
                    <a:pt x="344626" y="9260"/>
                  </a:lnTo>
                  <a:lnTo>
                    <a:pt x="399850" y="2362"/>
                  </a:lnTo>
                  <a:lnTo>
                    <a:pt x="457200" y="0"/>
                  </a:lnTo>
                  <a:lnTo>
                    <a:pt x="514549" y="2362"/>
                  </a:lnTo>
                  <a:lnTo>
                    <a:pt x="569773" y="9260"/>
                  </a:lnTo>
                  <a:lnTo>
                    <a:pt x="622443" y="20409"/>
                  </a:lnTo>
                  <a:lnTo>
                    <a:pt x="672130" y="35525"/>
                  </a:lnTo>
                  <a:lnTo>
                    <a:pt x="718406" y="54324"/>
                  </a:lnTo>
                  <a:lnTo>
                    <a:pt x="760843" y="76523"/>
                  </a:lnTo>
                  <a:lnTo>
                    <a:pt x="799012" y="101835"/>
                  </a:lnTo>
                  <a:lnTo>
                    <a:pt x="832484" y="129979"/>
                  </a:lnTo>
                  <a:lnTo>
                    <a:pt x="860831" y="160669"/>
                  </a:lnTo>
                  <a:lnTo>
                    <a:pt x="883624" y="193622"/>
                  </a:lnTo>
                  <a:lnTo>
                    <a:pt x="900436" y="228552"/>
                  </a:lnTo>
                  <a:lnTo>
                    <a:pt x="914400" y="303212"/>
                  </a:lnTo>
                  <a:lnTo>
                    <a:pt x="910837" y="341247"/>
                  </a:lnTo>
                  <a:lnTo>
                    <a:pt x="883624" y="412802"/>
                  </a:lnTo>
                  <a:lnTo>
                    <a:pt x="860831" y="445755"/>
                  </a:lnTo>
                  <a:lnTo>
                    <a:pt x="832484" y="476445"/>
                  </a:lnTo>
                  <a:lnTo>
                    <a:pt x="799012" y="504589"/>
                  </a:lnTo>
                  <a:lnTo>
                    <a:pt x="760843" y="529901"/>
                  </a:lnTo>
                  <a:lnTo>
                    <a:pt x="718406" y="552100"/>
                  </a:lnTo>
                  <a:lnTo>
                    <a:pt x="672130" y="570899"/>
                  </a:lnTo>
                  <a:lnTo>
                    <a:pt x="622443" y="586015"/>
                  </a:lnTo>
                  <a:lnTo>
                    <a:pt x="569773" y="597164"/>
                  </a:lnTo>
                  <a:lnTo>
                    <a:pt x="514549" y="604062"/>
                  </a:lnTo>
                  <a:lnTo>
                    <a:pt x="457200" y="606425"/>
                  </a:lnTo>
                  <a:lnTo>
                    <a:pt x="399850" y="604062"/>
                  </a:lnTo>
                  <a:lnTo>
                    <a:pt x="344626" y="597164"/>
                  </a:lnTo>
                  <a:lnTo>
                    <a:pt x="291956" y="586015"/>
                  </a:lnTo>
                  <a:lnTo>
                    <a:pt x="242269" y="570899"/>
                  </a:lnTo>
                  <a:lnTo>
                    <a:pt x="195993" y="552100"/>
                  </a:lnTo>
                  <a:lnTo>
                    <a:pt x="153556" y="529901"/>
                  </a:lnTo>
                  <a:lnTo>
                    <a:pt x="115387" y="504589"/>
                  </a:lnTo>
                  <a:lnTo>
                    <a:pt x="81915" y="476445"/>
                  </a:lnTo>
                  <a:lnTo>
                    <a:pt x="53568" y="445755"/>
                  </a:lnTo>
                  <a:lnTo>
                    <a:pt x="30775" y="412802"/>
                  </a:lnTo>
                  <a:lnTo>
                    <a:pt x="13963" y="377872"/>
                  </a:lnTo>
                  <a:lnTo>
                    <a:pt x="0" y="3032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918720" y="2290127"/>
            <a:ext cx="364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S</a:t>
            </a:r>
            <a:endParaRPr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Carlito"/>
                <a:cs typeface="Carlito"/>
              </a:rPr>
              <a:t>g=0</a:t>
            </a:r>
            <a:endParaRPr>
              <a:latin typeface="Carlito"/>
              <a:cs typeface="Carlit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643562" y="3048001"/>
            <a:ext cx="914400" cy="606425"/>
          </a:xfrm>
          <a:custGeom>
            <a:avLst/>
            <a:gdLst/>
            <a:ahLst/>
            <a:cxnLst/>
            <a:rect l="l" t="t" r="r" b="b"/>
            <a:pathLst>
              <a:path w="914400" h="606425">
                <a:moveTo>
                  <a:pt x="0" y="303212"/>
                </a:moveTo>
                <a:lnTo>
                  <a:pt x="3562" y="265177"/>
                </a:lnTo>
                <a:lnTo>
                  <a:pt x="30775" y="193622"/>
                </a:lnTo>
                <a:lnTo>
                  <a:pt x="53568" y="160669"/>
                </a:lnTo>
                <a:lnTo>
                  <a:pt x="81915" y="129979"/>
                </a:lnTo>
                <a:lnTo>
                  <a:pt x="115387" y="101835"/>
                </a:lnTo>
                <a:lnTo>
                  <a:pt x="153556" y="76523"/>
                </a:lnTo>
                <a:lnTo>
                  <a:pt x="195993" y="54324"/>
                </a:lnTo>
                <a:lnTo>
                  <a:pt x="242269" y="35525"/>
                </a:lnTo>
                <a:lnTo>
                  <a:pt x="291956" y="20409"/>
                </a:lnTo>
                <a:lnTo>
                  <a:pt x="344626" y="9260"/>
                </a:lnTo>
                <a:lnTo>
                  <a:pt x="399850" y="2362"/>
                </a:lnTo>
                <a:lnTo>
                  <a:pt x="457200" y="0"/>
                </a:lnTo>
                <a:lnTo>
                  <a:pt x="514549" y="2362"/>
                </a:lnTo>
                <a:lnTo>
                  <a:pt x="569773" y="9260"/>
                </a:lnTo>
                <a:lnTo>
                  <a:pt x="622443" y="20409"/>
                </a:lnTo>
                <a:lnTo>
                  <a:pt x="672130" y="35525"/>
                </a:lnTo>
                <a:lnTo>
                  <a:pt x="718406" y="54324"/>
                </a:lnTo>
                <a:lnTo>
                  <a:pt x="760843" y="76523"/>
                </a:lnTo>
                <a:lnTo>
                  <a:pt x="799012" y="101835"/>
                </a:lnTo>
                <a:lnTo>
                  <a:pt x="832484" y="129979"/>
                </a:lnTo>
                <a:lnTo>
                  <a:pt x="860831" y="160669"/>
                </a:lnTo>
                <a:lnTo>
                  <a:pt x="883624" y="193622"/>
                </a:lnTo>
                <a:lnTo>
                  <a:pt x="900436" y="228552"/>
                </a:lnTo>
                <a:lnTo>
                  <a:pt x="914400" y="303212"/>
                </a:lnTo>
                <a:lnTo>
                  <a:pt x="910837" y="341247"/>
                </a:lnTo>
                <a:lnTo>
                  <a:pt x="883624" y="412802"/>
                </a:lnTo>
                <a:lnTo>
                  <a:pt x="860831" y="445755"/>
                </a:lnTo>
                <a:lnTo>
                  <a:pt x="832484" y="476445"/>
                </a:lnTo>
                <a:lnTo>
                  <a:pt x="799012" y="504589"/>
                </a:lnTo>
                <a:lnTo>
                  <a:pt x="760843" y="529901"/>
                </a:lnTo>
                <a:lnTo>
                  <a:pt x="718406" y="552100"/>
                </a:lnTo>
                <a:lnTo>
                  <a:pt x="672130" y="570899"/>
                </a:lnTo>
                <a:lnTo>
                  <a:pt x="622443" y="586015"/>
                </a:lnTo>
                <a:lnTo>
                  <a:pt x="569773" y="597164"/>
                </a:lnTo>
                <a:lnTo>
                  <a:pt x="514549" y="604062"/>
                </a:lnTo>
                <a:lnTo>
                  <a:pt x="457200" y="606425"/>
                </a:lnTo>
                <a:lnTo>
                  <a:pt x="399850" y="604062"/>
                </a:lnTo>
                <a:lnTo>
                  <a:pt x="344626" y="597164"/>
                </a:lnTo>
                <a:lnTo>
                  <a:pt x="291956" y="586015"/>
                </a:lnTo>
                <a:lnTo>
                  <a:pt x="242269" y="570899"/>
                </a:lnTo>
                <a:lnTo>
                  <a:pt x="195993" y="552100"/>
                </a:lnTo>
                <a:lnTo>
                  <a:pt x="153556" y="529901"/>
                </a:lnTo>
                <a:lnTo>
                  <a:pt x="115387" y="504589"/>
                </a:lnTo>
                <a:lnTo>
                  <a:pt x="81915" y="476445"/>
                </a:lnTo>
                <a:lnTo>
                  <a:pt x="53568" y="445755"/>
                </a:lnTo>
                <a:lnTo>
                  <a:pt x="30775" y="412802"/>
                </a:lnTo>
                <a:lnTo>
                  <a:pt x="13963" y="377872"/>
                </a:lnTo>
                <a:lnTo>
                  <a:pt x="0" y="3032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918949" y="3048952"/>
            <a:ext cx="504076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B</a:t>
            </a:r>
          </a:p>
          <a:p>
            <a:pPr marL="12700"/>
            <a:r>
              <a:rPr dirty="0">
                <a:latin typeface="Carlito"/>
                <a:cs typeface="Carlito"/>
              </a:rPr>
              <a:t>g=5</a:t>
            </a:r>
          </a:p>
        </p:txBody>
      </p:sp>
      <p:sp>
        <p:nvSpPr>
          <p:cNvPr id="25" name="object 25"/>
          <p:cNvSpPr/>
          <p:nvPr/>
        </p:nvSpPr>
        <p:spPr>
          <a:xfrm>
            <a:off x="7321550" y="3048001"/>
            <a:ext cx="914400" cy="606425"/>
          </a:xfrm>
          <a:custGeom>
            <a:avLst/>
            <a:gdLst/>
            <a:ahLst/>
            <a:cxnLst/>
            <a:rect l="l" t="t" r="r" b="b"/>
            <a:pathLst>
              <a:path w="914400" h="606425">
                <a:moveTo>
                  <a:pt x="0" y="303212"/>
                </a:moveTo>
                <a:lnTo>
                  <a:pt x="3562" y="265177"/>
                </a:lnTo>
                <a:lnTo>
                  <a:pt x="30775" y="193622"/>
                </a:lnTo>
                <a:lnTo>
                  <a:pt x="53568" y="160669"/>
                </a:lnTo>
                <a:lnTo>
                  <a:pt x="81915" y="129979"/>
                </a:lnTo>
                <a:lnTo>
                  <a:pt x="115387" y="101835"/>
                </a:lnTo>
                <a:lnTo>
                  <a:pt x="153556" y="76523"/>
                </a:lnTo>
                <a:lnTo>
                  <a:pt x="195993" y="54324"/>
                </a:lnTo>
                <a:lnTo>
                  <a:pt x="242269" y="35525"/>
                </a:lnTo>
                <a:lnTo>
                  <a:pt x="291956" y="20409"/>
                </a:lnTo>
                <a:lnTo>
                  <a:pt x="344626" y="9260"/>
                </a:lnTo>
                <a:lnTo>
                  <a:pt x="399850" y="2362"/>
                </a:lnTo>
                <a:lnTo>
                  <a:pt x="457200" y="0"/>
                </a:lnTo>
                <a:lnTo>
                  <a:pt x="514549" y="2362"/>
                </a:lnTo>
                <a:lnTo>
                  <a:pt x="569773" y="9260"/>
                </a:lnTo>
                <a:lnTo>
                  <a:pt x="622443" y="20409"/>
                </a:lnTo>
                <a:lnTo>
                  <a:pt x="672130" y="35525"/>
                </a:lnTo>
                <a:lnTo>
                  <a:pt x="718406" y="54324"/>
                </a:lnTo>
                <a:lnTo>
                  <a:pt x="760843" y="76523"/>
                </a:lnTo>
                <a:lnTo>
                  <a:pt x="799012" y="101835"/>
                </a:lnTo>
                <a:lnTo>
                  <a:pt x="832484" y="129979"/>
                </a:lnTo>
                <a:lnTo>
                  <a:pt x="860831" y="160669"/>
                </a:lnTo>
                <a:lnTo>
                  <a:pt x="883624" y="193622"/>
                </a:lnTo>
                <a:lnTo>
                  <a:pt x="900436" y="228552"/>
                </a:lnTo>
                <a:lnTo>
                  <a:pt x="914400" y="303212"/>
                </a:lnTo>
                <a:lnTo>
                  <a:pt x="910837" y="341247"/>
                </a:lnTo>
                <a:lnTo>
                  <a:pt x="883624" y="412802"/>
                </a:lnTo>
                <a:lnTo>
                  <a:pt x="860831" y="445755"/>
                </a:lnTo>
                <a:lnTo>
                  <a:pt x="832484" y="476445"/>
                </a:lnTo>
                <a:lnTo>
                  <a:pt x="799012" y="504589"/>
                </a:lnTo>
                <a:lnTo>
                  <a:pt x="760843" y="529901"/>
                </a:lnTo>
                <a:lnTo>
                  <a:pt x="718406" y="552100"/>
                </a:lnTo>
                <a:lnTo>
                  <a:pt x="672130" y="570899"/>
                </a:lnTo>
                <a:lnTo>
                  <a:pt x="622443" y="586015"/>
                </a:lnTo>
                <a:lnTo>
                  <a:pt x="569773" y="597164"/>
                </a:lnTo>
                <a:lnTo>
                  <a:pt x="514549" y="604062"/>
                </a:lnTo>
                <a:lnTo>
                  <a:pt x="457200" y="606425"/>
                </a:lnTo>
                <a:lnTo>
                  <a:pt x="399850" y="604062"/>
                </a:lnTo>
                <a:lnTo>
                  <a:pt x="344626" y="597164"/>
                </a:lnTo>
                <a:lnTo>
                  <a:pt x="291956" y="586015"/>
                </a:lnTo>
                <a:lnTo>
                  <a:pt x="242269" y="570899"/>
                </a:lnTo>
                <a:lnTo>
                  <a:pt x="195993" y="552100"/>
                </a:lnTo>
                <a:lnTo>
                  <a:pt x="153556" y="529901"/>
                </a:lnTo>
                <a:lnTo>
                  <a:pt x="115387" y="504589"/>
                </a:lnTo>
                <a:lnTo>
                  <a:pt x="81915" y="476445"/>
                </a:lnTo>
                <a:lnTo>
                  <a:pt x="53568" y="445755"/>
                </a:lnTo>
                <a:lnTo>
                  <a:pt x="30775" y="412802"/>
                </a:lnTo>
                <a:lnTo>
                  <a:pt x="13963" y="377872"/>
                </a:lnTo>
                <a:lnTo>
                  <a:pt x="0" y="3032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538771" y="3048952"/>
            <a:ext cx="588912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735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C  g=15</a:t>
            </a:r>
          </a:p>
        </p:txBody>
      </p:sp>
      <p:grpSp>
        <p:nvGrpSpPr>
          <p:cNvPr id="27" name="object 27"/>
          <p:cNvGrpSpPr/>
          <p:nvPr/>
        </p:nvGrpSpPr>
        <p:grpSpPr>
          <a:xfrm>
            <a:off x="3957637" y="3035301"/>
            <a:ext cx="939800" cy="631825"/>
            <a:chOff x="2433637" y="3035300"/>
            <a:chExt cx="939800" cy="631825"/>
          </a:xfrm>
        </p:grpSpPr>
        <p:sp>
          <p:nvSpPr>
            <p:cNvPr id="28" name="object 28"/>
            <p:cNvSpPr/>
            <p:nvPr/>
          </p:nvSpPr>
          <p:spPr>
            <a:xfrm>
              <a:off x="2446337" y="3048000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457200" y="0"/>
                  </a:moveTo>
                  <a:lnTo>
                    <a:pt x="399850" y="2362"/>
                  </a:lnTo>
                  <a:lnTo>
                    <a:pt x="344626" y="9260"/>
                  </a:lnTo>
                  <a:lnTo>
                    <a:pt x="291956" y="20409"/>
                  </a:lnTo>
                  <a:lnTo>
                    <a:pt x="242269" y="35525"/>
                  </a:lnTo>
                  <a:lnTo>
                    <a:pt x="195993" y="54324"/>
                  </a:lnTo>
                  <a:lnTo>
                    <a:pt x="153556" y="76523"/>
                  </a:lnTo>
                  <a:lnTo>
                    <a:pt x="115387" y="101835"/>
                  </a:lnTo>
                  <a:lnTo>
                    <a:pt x="81915" y="129979"/>
                  </a:lnTo>
                  <a:lnTo>
                    <a:pt x="53568" y="160669"/>
                  </a:lnTo>
                  <a:lnTo>
                    <a:pt x="30775" y="193622"/>
                  </a:lnTo>
                  <a:lnTo>
                    <a:pt x="13963" y="228552"/>
                  </a:lnTo>
                  <a:lnTo>
                    <a:pt x="0" y="303212"/>
                  </a:lnTo>
                  <a:lnTo>
                    <a:pt x="3562" y="341247"/>
                  </a:lnTo>
                  <a:lnTo>
                    <a:pt x="30775" y="412802"/>
                  </a:lnTo>
                  <a:lnTo>
                    <a:pt x="53568" y="445755"/>
                  </a:lnTo>
                  <a:lnTo>
                    <a:pt x="81915" y="476445"/>
                  </a:lnTo>
                  <a:lnTo>
                    <a:pt x="115387" y="504589"/>
                  </a:lnTo>
                  <a:lnTo>
                    <a:pt x="153556" y="529901"/>
                  </a:lnTo>
                  <a:lnTo>
                    <a:pt x="195993" y="552100"/>
                  </a:lnTo>
                  <a:lnTo>
                    <a:pt x="242269" y="570899"/>
                  </a:lnTo>
                  <a:lnTo>
                    <a:pt x="291956" y="586015"/>
                  </a:lnTo>
                  <a:lnTo>
                    <a:pt x="344626" y="597164"/>
                  </a:lnTo>
                  <a:lnTo>
                    <a:pt x="399850" y="604062"/>
                  </a:lnTo>
                  <a:lnTo>
                    <a:pt x="457200" y="606425"/>
                  </a:lnTo>
                  <a:lnTo>
                    <a:pt x="514549" y="604062"/>
                  </a:lnTo>
                  <a:lnTo>
                    <a:pt x="569773" y="597164"/>
                  </a:lnTo>
                  <a:lnTo>
                    <a:pt x="622443" y="586015"/>
                  </a:lnTo>
                  <a:lnTo>
                    <a:pt x="672130" y="570899"/>
                  </a:lnTo>
                  <a:lnTo>
                    <a:pt x="718406" y="552100"/>
                  </a:lnTo>
                  <a:lnTo>
                    <a:pt x="760843" y="529901"/>
                  </a:lnTo>
                  <a:lnTo>
                    <a:pt x="799012" y="504589"/>
                  </a:lnTo>
                  <a:lnTo>
                    <a:pt x="832484" y="476445"/>
                  </a:lnTo>
                  <a:lnTo>
                    <a:pt x="860831" y="445755"/>
                  </a:lnTo>
                  <a:lnTo>
                    <a:pt x="883624" y="412802"/>
                  </a:lnTo>
                  <a:lnTo>
                    <a:pt x="900436" y="377872"/>
                  </a:lnTo>
                  <a:lnTo>
                    <a:pt x="914400" y="303212"/>
                  </a:lnTo>
                  <a:lnTo>
                    <a:pt x="910837" y="265177"/>
                  </a:lnTo>
                  <a:lnTo>
                    <a:pt x="883624" y="193622"/>
                  </a:lnTo>
                  <a:lnTo>
                    <a:pt x="860831" y="160669"/>
                  </a:lnTo>
                  <a:lnTo>
                    <a:pt x="832484" y="129979"/>
                  </a:lnTo>
                  <a:lnTo>
                    <a:pt x="799012" y="101835"/>
                  </a:lnTo>
                  <a:lnTo>
                    <a:pt x="760843" y="76523"/>
                  </a:lnTo>
                  <a:lnTo>
                    <a:pt x="718406" y="54324"/>
                  </a:lnTo>
                  <a:lnTo>
                    <a:pt x="672130" y="35525"/>
                  </a:lnTo>
                  <a:lnTo>
                    <a:pt x="622443" y="20409"/>
                  </a:lnTo>
                  <a:lnTo>
                    <a:pt x="569773" y="9260"/>
                  </a:lnTo>
                  <a:lnTo>
                    <a:pt x="514549" y="2362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46337" y="3048000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0" y="303212"/>
                  </a:moveTo>
                  <a:lnTo>
                    <a:pt x="3562" y="265177"/>
                  </a:lnTo>
                  <a:lnTo>
                    <a:pt x="30775" y="193622"/>
                  </a:lnTo>
                  <a:lnTo>
                    <a:pt x="53568" y="160669"/>
                  </a:lnTo>
                  <a:lnTo>
                    <a:pt x="81915" y="129979"/>
                  </a:lnTo>
                  <a:lnTo>
                    <a:pt x="115387" y="101835"/>
                  </a:lnTo>
                  <a:lnTo>
                    <a:pt x="153556" y="76523"/>
                  </a:lnTo>
                  <a:lnTo>
                    <a:pt x="195993" y="54324"/>
                  </a:lnTo>
                  <a:lnTo>
                    <a:pt x="242269" y="35525"/>
                  </a:lnTo>
                  <a:lnTo>
                    <a:pt x="291956" y="20409"/>
                  </a:lnTo>
                  <a:lnTo>
                    <a:pt x="344626" y="9260"/>
                  </a:lnTo>
                  <a:lnTo>
                    <a:pt x="399850" y="2362"/>
                  </a:lnTo>
                  <a:lnTo>
                    <a:pt x="457200" y="0"/>
                  </a:lnTo>
                  <a:lnTo>
                    <a:pt x="514549" y="2362"/>
                  </a:lnTo>
                  <a:lnTo>
                    <a:pt x="569773" y="9260"/>
                  </a:lnTo>
                  <a:lnTo>
                    <a:pt x="622443" y="20409"/>
                  </a:lnTo>
                  <a:lnTo>
                    <a:pt x="672130" y="35525"/>
                  </a:lnTo>
                  <a:lnTo>
                    <a:pt x="718406" y="54324"/>
                  </a:lnTo>
                  <a:lnTo>
                    <a:pt x="760843" y="76523"/>
                  </a:lnTo>
                  <a:lnTo>
                    <a:pt x="799012" y="101835"/>
                  </a:lnTo>
                  <a:lnTo>
                    <a:pt x="832484" y="129979"/>
                  </a:lnTo>
                  <a:lnTo>
                    <a:pt x="860831" y="160669"/>
                  </a:lnTo>
                  <a:lnTo>
                    <a:pt x="883624" y="193622"/>
                  </a:lnTo>
                  <a:lnTo>
                    <a:pt x="900436" y="228552"/>
                  </a:lnTo>
                  <a:lnTo>
                    <a:pt x="914400" y="303212"/>
                  </a:lnTo>
                  <a:lnTo>
                    <a:pt x="910837" y="341247"/>
                  </a:lnTo>
                  <a:lnTo>
                    <a:pt x="883624" y="412802"/>
                  </a:lnTo>
                  <a:lnTo>
                    <a:pt x="860831" y="445755"/>
                  </a:lnTo>
                  <a:lnTo>
                    <a:pt x="832484" y="476445"/>
                  </a:lnTo>
                  <a:lnTo>
                    <a:pt x="799012" y="504589"/>
                  </a:lnTo>
                  <a:lnTo>
                    <a:pt x="760843" y="529901"/>
                  </a:lnTo>
                  <a:lnTo>
                    <a:pt x="718406" y="552100"/>
                  </a:lnTo>
                  <a:lnTo>
                    <a:pt x="672130" y="570899"/>
                  </a:lnTo>
                  <a:lnTo>
                    <a:pt x="622443" y="586015"/>
                  </a:lnTo>
                  <a:lnTo>
                    <a:pt x="569773" y="597164"/>
                  </a:lnTo>
                  <a:lnTo>
                    <a:pt x="514549" y="604062"/>
                  </a:lnTo>
                  <a:lnTo>
                    <a:pt x="457200" y="606425"/>
                  </a:lnTo>
                  <a:lnTo>
                    <a:pt x="399850" y="604062"/>
                  </a:lnTo>
                  <a:lnTo>
                    <a:pt x="344626" y="597164"/>
                  </a:lnTo>
                  <a:lnTo>
                    <a:pt x="291956" y="586015"/>
                  </a:lnTo>
                  <a:lnTo>
                    <a:pt x="242269" y="570899"/>
                  </a:lnTo>
                  <a:lnTo>
                    <a:pt x="195993" y="552100"/>
                  </a:lnTo>
                  <a:lnTo>
                    <a:pt x="153556" y="529901"/>
                  </a:lnTo>
                  <a:lnTo>
                    <a:pt x="115387" y="504589"/>
                  </a:lnTo>
                  <a:lnTo>
                    <a:pt x="81915" y="476445"/>
                  </a:lnTo>
                  <a:lnTo>
                    <a:pt x="53568" y="445755"/>
                  </a:lnTo>
                  <a:lnTo>
                    <a:pt x="30775" y="412802"/>
                  </a:lnTo>
                  <a:lnTo>
                    <a:pt x="13963" y="377872"/>
                  </a:lnTo>
                  <a:lnTo>
                    <a:pt x="0" y="3032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245495" y="3048952"/>
            <a:ext cx="364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A</a:t>
            </a:r>
            <a:endParaRPr>
              <a:latin typeface="Carlito"/>
              <a:cs typeface="Carlito"/>
            </a:endParaRPr>
          </a:p>
          <a:p>
            <a:pPr marL="12700"/>
            <a:r>
              <a:rPr dirty="0">
                <a:latin typeface="Carlito"/>
                <a:cs typeface="Carlito"/>
              </a:rPr>
              <a:t>g=1</a:t>
            </a:r>
            <a:endParaRPr>
              <a:latin typeface="Carlito"/>
              <a:cs typeface="Carlito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3962400" y="2794001"/>
            <a:ext cx="3505200" cy="1628775"/>
            <a:chOff x="2438400" y="2794000"/>
            <a:chExt cx="3505200" cy="1628775"/>
          </a:xfrm>
        </p:grpSpPr>
        <p:sp>
          <p:nvSpPr>
            <p:cNvPr id="32" name="object 32"/>
            <p:cNvSpPr/>
            <p:nvPr/>
          </p:nvSpPr>
          <p:spPr>
            <a:xfrm>
              <a:off x="3225800" y="2806700"/>
              <a:ext cx="1027430" cy="330200"/>
            </a:xfrm>
            <a:custGeom>
              <a:avLst/>
              <a:gdLst/>
              <a:ahLst/>
              <a:cxnLst/>
              <a:rect l="l" t="t" r="r" b="b"/>
              <a:pathLst>
                <a:path w="1027429" h="330200">
                  <a:moveTo>
                    <a:pt x="1027112" y="0"/>
                  </a:moveTo>
                  <a:lnTo>
                    <a:pt x="0" y="3302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76762" y="28956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899025" y="2806700"/>
              <a:ext cx="1031875" cy="330200"/>
            </a:xfrm>
            <a:custGeom>
              <a:avLst/>
              <a:gdLst/>
              <a:ahLst/>
              <a:cxnLst/>
              <a:rect l="l" t="t" r="r" b="b"/>
              <a:pathLst>
                <a:path w="1031875" h="330200">
                  <a:moveTo>
                    <a:pt x="0" y="0"/>
                  </a:moveTo>
                  <a:lnTo>
                    <a:pt x="1031875" y="3302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027487" y="2957512"/>
              <a:ext cx="1097280" cy="787400"/>
            </a:xfrm>
            <a:custGeom>
              <a:avLst/>
              <a:gdLst/>
              <a:ahLst/>
              <a:cxnLst/>
              <a:rect l="l" t="t" r="r" b="b"/>
              <a:pathLst>
                <a:path w="1097279" h="787400">
                  <a:moveTo>
                    <a:pt x="0" y="393700"/>
                  </a:moveTo>
                  <a:lnTo>
                    <a:pt x="2831" y="353446"/>
                  </a:lnTo>
                  <a:lnTo>
                    <a:pt x="11143" y="314355"/>
                  </a:lnTo>
                  <a:lnTo>
                    <a:pt x="24658" y="276624"/>
                  </a:lnTo>
                  <a:lnTo>
                    <a:pt x="43102" y="240453"/>
                  </a:lnTo>
                  <a:lnTo>
                    <a:pt x="66199" y="206038"/>
                  </a:lnTo>
                  <a:lnTo>
                    <a:pt x="93672" y="173577"/>
                  </a:lnTo>
                  <a:lnTo>
                    <a:pt x="125247" y="143269"/>
                  </a:lnTo>
                  <a:lnTo>
                    <a:pt x="160647" y="115311"/>
                  </a:lnTo>
                  <a:lnTo>
                    <a:pt x="199596" y="89901"/>
                  </a:lnTo>
                  <a:lnTo>
                    <a:pt x="241820" y="67237"/>
                  </a:lnTo>
                  <a:lnTo>
                    <a:pt x="287042" y="47517"/>
                  </a:lnTo>
                  <a:lnTo>
                    <a:pt x="334986" y="30938"/>
                  </a:lnTo>
                  <a:lnTo>
                    <a:pt x="385377" y="17699"/>
                  </a:lnTo>
                  <a:lnTo>
                    <a:pt x="437939" y="7998"/>
                  </a:lnTo>
                  <a:lnTo>
                    <a:pt x="492397" y="2032"/>
                  </a:lnTo>
                  <a:lnTo>
                    <a:pt x="548474" y="0"/>
                  </a:lnTo>
                  <a:lnTo>
                    <a:pt x="604554" y="2032"/>
                  </a:lnTo>
                  <a:lnTo>
                    <a:pt x="659014" y="7998"/>
                  </a:lnTo>
                  <a:lnTo>
                    <a:pt x="711577" y="17699"/>
                  </a:lnTo>
                  <a:lnTo>
                    <a:pt x="761970" y="30938"/>
                  </a:lnTo>
                  <a:lnTo>
                    <a:pt x="809916" y="47517"/>
                  </a:lnTo>
                  <a:lnTo>
                    <a:pt x="855139" y="67237"/>
                  </a:lnTo>
                  <a:lnTo>
                    <a:pt x="897363" y="89901"/>
                  </a:lnTo>
                  <a:lnTo>
                    <a:pt x="936313" y="115311"/>
                  </a:lnTo>
                  <a:lnTo>
                    <a:pt x="971714" y="143269"/>
                  </a:lnTo>
                  <a:lnTo>
                    <a:pt x="1003289" y="173577"/>
                  </a:lnTo>
                  <a:lnTo>
                    <a:pt x="1030762" y="206038"/>
                  </a:lnTo>
                  <a:lnTo>
                    <a:pt x="1053859" y="240453"/>
                  </a:lnTo>
                  <a:lnTo>
                    <a:pt x="1072303" y="276624"/>
                  </a:lnTo>
                  <a:lnTo>
                    <a:pt x="1085819" y="314355"/>
                  </a:lnTo>
                  <a:lnTo>
                    <a:pt x="1094130" y="353446"/>
                  </a:lnTo>
                  <a:lnTo>
                    <a:pt x="1096962" y="393700"/>
                  </a:lnTo>
                  <a:lnTo>
                    <a:pt x="1094130" y="433953"/>
                  </a:lnTo>
                  <a:lnTo>
                    <a:pt x="1085819" y="473044"/>
                  </a:lnTo>
                  <a:lnTo>
                    <a:pt x="1072303" y="510775"/>
                  </a:lnTo>
                  <a:lnTo>
                    <a:pt x="1053859" y="546946"/>
                  </a:lnTo>
                  <a:lnTo>
                    <a:pt x="1030762" y="581361"/>
                  </a:lnTo>
                  <a:lnTo>
                    <a:pt x="1003289" y="613822"/>
                  </a:lnTo>
                  <a:lnTo>
                    <a:pt x="971714" y="644130"/>
                  </a:lnTo>
                  <a:lnTo>
                    <a:pt x="936313" y="672088"/>
                  </a:lnTo>
                  <a:lnTo>
                    <a:pt x="897363" y="697498"/>
                  </a:lnTo>
                  <a:lnTo>
                    <a:pt x="855139" y="720162"/>
                  </a:lnTo>
                  <a:lnTo>
                    <a:pt x="809916" y="739882"/>
                  </a:lnTo>
                  <a:lnTo>
                    <a:pt x="761970" y="756461"/>
                  </a:lnTo>
                  <a:lnTo>
                    <a:pt x="711577" y="769700"/>
                  </a:lnTo>
                  <a:lnTo>
                    <a:pt x="659014" y="779401"/>
                  </a:lnTo>
                  <a:lnTo>
                    <a:pt x="604554" y="785367"/>
                  </a:lnTo>
                  <a:lnTo>
                    <a:pt x="548474" y="787400"/>
                  </a:lnTo>
                  <a:lnTo>
                    <a:pt x="492397" y="785367"/>
                  </a:lnTo>
                  <a:lnTo>
                    <a:pt x="437939" y="779401"/>
                  </a:lnTo>
                  <a:lnTo>
                    <a:pt x="385377" y="769700"/>
                  </a:lnTo>
                  <a:lnTo>
                    <a:pt x="334986" y="756461"/>
                  </a:lnTo>
                  <a:lnTo>
                    <a:pt x="287042" y="739882"/>
                  </a:lnTo>
                  <a:lnTo>
                    <a:pt x="241820" y="720162"/>
                  </a:lnTo>
                  <a:lnTo>
                    <a:pt x="199596" y="697498"/>
                  </a:lnTo>
                  <a:lnTo>
                    <a:pt x="160647" y="672088"/>
                  </a:lnTo>
                  <a:lnTo>
                    <a:pt x="125247" y="644130"/>
                  </a:lnTo>
                  <a:lnTo>
                    <a:pt x="93672" y="613822"/>
                  </a:lnTo>
                  <a:lnTo>
                    <a:pt x="66199" y="581361"/>
                  </a:lnTo>
                  <a:lnTo>
                    <a:pt x="43102" y="546946"/>
                  </a:lnTo>
                  <a:lnTo>
                    <a:pt x="24658" y="510775"/>
                  </a:lnTo>
                  <a:lnTo>
                    <a:pt x="11143" y="473044"/>
                  </a:lnTo>
                  <a:lnTo>
                    <a:pt x="2831" y="433953"/>
                  </a:lnTo>
                  <a:lnTo>
                    <a:pt x="0" y="39370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51100" y="3803650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0" y="303212"/>
                  </a:moveTo>
                  <a:lnTo>
                    <a:pt x="3562" y="265177"/>
                  </a:lnTo>
                  <a:lnTo>
                    <a:pt x="30775" y="193622"/>
                  </a:lnTo>
                  <a:lnTo>
                    <a:pt x="53568" y="160669"/>
                  </a:lnTo>
                  <a:lnTo>
                    <a:pt x="81915" y="129979"/>
                  </a:lnTo>
                  <a:lnTo>
                    <a:pt x="115387" y="101835"/>
                  </a:lnTo>
                  <a:lnTo>
                    <a:pt x="153556" y="76523"/>
                  </a:lnTo>
                  <a:lnTo>
                    <a:pt x="195993" y="54324"/>
                  </a:lnTo>
                  <a:lnTo>
                    <a:pt x="242269" y="35525"/>
                  </a:lnTo>
                  <a:lnTo>
                    <a:pt x="291956" y="20409"/>
                  </a:lnTo>
                  <a:lnTo>
                    <a:pt x="344626" y="9260"/>
                  </a:lnTo>
                  <a:lnTo>
                    <a:pt x="399850" y="2362"/>
                  </a:lnTo>
                  <a:lnTo>
                    <a:pt x="457200" y="0"/>
                  </a:lnTo>
                  <a:lnTo>
                    <a:pt x="514549" y="2362"/>
                  </a:lnTo>
                  <a:lnTo>
                    <a:pt x="569773" y="9260"/>
                  </a:lnTo>
                  <a:lnTo>
                    <a:pt x="622443" y="20409"/>
                  </a:lnTo>
                  <a:lnTo>
                    <a:pt x="672130" y="35525"/>
                  </a:lnTo>
                  <a:lnTo>
                    <a:pt x="718406" y="54324"/>
                  </a:lnTo>
                  <a:lnTo>
                    <a:pt x="760843" y="76523"/>
                  </a:lnTo>
                  <a:lnTo>
                    <a:pt x="799012" y="101835"/>
                  </a:lnTo>
                  <a:lnTo>
                    <a:pt x="832484" y="129979"/>
                  </a:lnTo>
                  <a:lnTo>
                    <a:pt x="860831" y="160669"/>
                  </a:lnTo>
                  <a:lnTo>
                    <a:pt x="883624" y="193622"/>
                  </a:lnTo>
                  <a:lnTo>
                    <a:pt x="900436" y="228552"/>
                  </a:lnTo>
                  <a:lnTo>
                    <a:pt x="914400" y="303212"/>
                  </a:lnTo>
                  <a:lnTo>
                    <a:pt x="910837" y="341247"/>
                  </a:lnTo>
                  <a:lnTo>
                    <a:pt x="883624" y="412802"/>
                  </a:lnTo>
                  <a:lnTo>
                    <a:pt x="860831" y="445755"/>
                  </a:lnTo>
                  <a:lnTo>
                    <a:pt x="832484" y="476445"/>
                  </a:lnTo>
                  <a:lnTo>
                    <a:pt x="799012" y="504589"/>
                  </a:lnTo>
                  <a:lnTo>
                    <a:pt x="760843" y="529901"/>
                  </a:lnTo>
                  <a:lnTo>
                    <a:pt x="718406" y="552100"/>
                  </a:lnTo>
                  <a:lnTo>
                    <a:pt x="672130" y="570899"/>
                  </a:lnTo>
                  <a:lnTo>
                    <a:pt x="622443" y="586015"/>
                  </a:lnTo>
                  <a:lnTo>
                    <a:pt x="569773" y="597164"/>
                  </a:lnTo>
                  <a:lnTo>
                    <a:pt x="514549" y="604062"/>
                  </a:lnTo>
                  <a:lnTo>
                    <a:pt x="457200" y="606425"/>
                  </a:lnTo>
                  <a:lnTo>
                    <a:pt x="399850" y="604062"/>
                  </a:lnTo>
                  <a:lnTo>
                    <a:pt x="344626" y="597164"/>
                  </a:lnTo>
                  <a:lnTo>
                    <a:pt x="291956" y="586015"/>
                  </a:lnTo>
                  <a:lnTo>
                    <a:pt x="242269" y="570899"/>
                  </a:lnTo>
                  <a:lnTo>
                    <a:pt x="195993" y="552100"/>
                  </a:lnTo>
                  <a:lnTo>
                    <a:pt x="153556" y="529901"/>
                  </a:lnTo>
                  <a:lnTo>
                    <a:pt x="115387" y="504589"/>
                  </a:lnTo>
                  <a:lnTo>
                    <a:pt x="81915" y="476445"/>
                  </a:lnTo>
                  <a:lnTo>
                    <a:pt x="53568" y="445755"/>
                  </a:lnTo>
                  <a:lnTo>
                    <a:pt x="30775" y="412802"/>
                  </a:lnTo>
                  <a:lnTo>
                    <a:pt x="13963" y="377872"/>
                  </a:lnTo>
                  <a:lnTo>
                    <a:pt x="0" y="3032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192245" y="3804602"/>
            <a:ext cx="557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G  g=11</a:t>
            </a:r>
          </a:p>
        </p:txBody>
      </p:sp>
      <p:grpSp>
        <p:nvGrpSpPr>
          <p:cNvPr id="38" name="object 38"/>
          <p:cNvGrpSpPr/>
          <p:nvPr/>
        </p:nvGrpSpPr>
        <p:grpSpPr>
          <a:xfrm>
            <a:off x="1968500" y="3035300"/>
            <a:ext cx="2479040" cy="2087880"/>
            <a:chOff x="444500" y="3035300"/>
            <a:chExt cx="2479040" cy="2087880"/>
          </a:xfrm>
        </p:grpSpPr>
        <p:sp>
          <p:nvSpPr>
            <p:cNvPr id="39" name="object 39"/>
            <p:cNvSpPr/>
            <p:nvPr/>
          </p:nvSpPr>
          <p:spPr>
            <a:xfrm>
              <a:off x="2903537" y="3654425"/>
              <a:ext cx="5080" cy="149225"/>
            </a:xfrm>
            <a:custGeom>
              <a:avLst/>
              <a:gdLst/>
              <a:ahLst/>
              <a:cxnLst/>
              <a:rect l="l" t="t" r="r" b="b"/>
              <a:pathLst>
                <a:path w="5080" h="149225">
                  <a:moveTo>
                    <a:pt x="2381" y="-12700"/>
                  </a:moveTo>
                  <a:lnTo>
                    <a:pt x="2381" y="161925"/>
                  </a:lnTo>
                </a:path>
              </a:pathLst>
            </a:custGeom>
            <a:ln w="301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7200" y="3048000"/>
              <a:ext cx="1675130" cy="2062480"/>
            </a:xfrm>
            <a:custGeom>
              <a:avLst/>
              <a:gdLst/>
              <a:ahLst/>
              <a:cxnLst/>
              <a:rect l="l" t="t" r="r" b="b"/>
              <a:pathLst>
                <a:path w="1675130" h="2062479">
                  <a:moveTo>
                    <a:pt x="0" y="0"/>
                  </a:moveTo>
                  <a:lnTo>
                    <a:pt x="1674812" y="0"/>
                  </a:lnTo>
                  <a:lnTo>
                    <a:pt x="1674812" y="2062162"/>
                  </a:lnTo>
                  <a:lnTo>
                    <a:pt x="0" y="206216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059940" y="3076448"/>
            <a:ext cx="1480820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This early  expensive goal  node will go  back onto the  queue until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after  the later  cheaper goal is  found.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656012" y="4030662"/>
            <a:ext cx="306070" cy="152400"/>
            <a:chOff x="2132012" y="4030662"/>
            <a:chExt cx="306070" cy="152400"/>
          </a:xfrm>
        </p:grpSpPr>
        <p:sp>
          <p:nvSpPr>
            <p:cNvPr id="43" name="object 43"/>
            <p:cNvSpPr/>
            <p:nvPr/>
          </p:nvSpPr>
          <p:spPr>
            <a:xfrm>
              <a:off x="2132012" y="4106862"/>
              <a:ext cx="293370" cy="0"/>
            </a:xfrm>
            <a:custGeom>
              <a:avLst/>
              <a:gdLst/>
              <a:ahLst/>
              <a:cxnLst/>
              <a:rect l="l" t="t" r="r" b="b"/>
              <a:pathLst>
                <a:path w="293369">
                  <a:moveTo>
                    <a:pt x="0" y="0"/>
                  </a:moveTo>
                  <a:lnTo>
                    <a:pt x="292925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10637" y="4043362"/>
              <a:ext cx="114300" cy="127000"/>
            </a:xfrm>
            <a:custGeom>
              <a:avLst/>
              <a:gdLst/>
              <a:ahLst/>
              <a:cxnLst/>
              <a:rect l="l" t="t" r="r" b="b"/>
              <a:pathLst>
                <a:path w="114300" h="127000">
                  <a:moveTo>
                    <a:pt x="0" y="0"/>
                  </a:moveTo>
                  <a:lnTo>
                    <a:pt x="114300" y="63500"/>
                  </a:lnTo>
                  <a:lnTo>
                    <a:pt x="0" y="12700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1977390" y="182668"/>
            <a:ext cx="8169500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Ex: Uniform-cost search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7461885" y="871316"/>
            <a:ext cx="2548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4F81BD"/>
                </a:solidFill>
                <a:latin typeface="Arial"/>
                <a:cs typeface="Arial"/>
              </a:rPr>
              <a:t>(Search tree</a:t>
            </a:r>
            <a:r>
              <a:rPr sz="2000" b="1" spc="-12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F81BD"/>
                </a:solidFill>
                <a:latin typeface="Arial"/>
                <a:cs typeface="Arial"/>
              </a:rPr>
              <a:t>version)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7" name="Slide Number Placeholder 46">
            <a:extLst>
              <a:ext uri="{FF2B5EF4-FFF2-40B4-BE49-F238E27FC236}">
                <a16:creationId xmlns:a16="http://schemas.microsoft.com/office/drawing/2014/main" id="{74282835-0763-C4D9-F701-5871205E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103</a:t>
            </a:fld>
            <a:endParaRPr lang="en-US" alt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755533" y="1015816"/>
            <a:ext cx="1947901" cy="1135205"/>
            <a:chOff x="5513983" y="4422320"/>
            <a:chExt cx="1947901" cy="1135205"/>
          </a:xfrm>
        </p:grpSpPr>
        <p:sp>
          <p:nvSpPr>
            <p:cNvPr id="49" name="Oval 48"/>
            <p:cNvSpPr/>
            <p:nvPr/>
          </p:nvSpPr>
          <p:spPr>
            <a:xfrm>
              <a:off x="5578400" y="4864751"/>
              <a:ext cx="273680" cy="293349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235040" y="4422320"/>
              <a:ext cx="322417" cy="330485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13983" y="4457198"/>
              <a:ext cx="1947901" cy="1100327"/>
              <a:chOff x="2379662" y="1201549"/>
              <a:chExt cx="1947901" cy="1100327"/>
            </a:xfrm>
          </p:grpSpPr>
          <p:sp>
            <p:nvSpPr>
              <p:cNvPr id="52" name="object 5"/>
              <p:cNvSpPr txBox="1"/>
              <p:nvPr/>
            </p:nvSpPr>
            <p:spPr>
              <a:xfrm>
                <a:off x="3169603" y="1209037"/>
                <a:ext cx="882505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  <a:tabLst>
                    <a:tab pos="528955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A	</a:t>
                </a:r>
                <a:r>
                  <a:rPr dirty="0">
                    <a:latin typeface="Carlito"/>
                    <a:cs typeface="Carlito"/>
                  </a:rPr>
                  <a:t>10</a:t>
                </a:r>
              </a:p>
            </p:txBody>
          </p:sp>
          <p:grpSp>
            <p:nvGrpSpPr>
              <p:cNvPr id="53" name="object 6"/>
              <p:cNvGrpSpPr/>
              <p:nvPr/>
            </p:nvGrpSpPr>
            <p:grpSpPr>
              <a:xfrm>
                <a:off x="2379662" y="1358901"/>
                <a:ext cx="1744980" cy="942975"/>
                <a:chOff x="855662" y="1358900"/>
                <a:chExt cx="1744980" cy="942975"/>
              </a:xfrm>
            </p:grpSpPr>
            <p:sp>
              <p:nvSpPr>
                <p:cNvPr id="56" name="object 7"/>
                <p:cNvSpPr/>
                <p:nvPr/>
              </p:nvSpPr>
              <p:spPr>
                <a:xfrm>
                  <a:off x="868362" y="1563687"/>
                  <a:ext cx="381000" cy="3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0" h="384175">
                      <a:moveTo>
                        <a:pt x="0" y="192087"/>
                      </a:moveTo>
                      <a:lnTo>
                        <a:pt x="5031" y="148044"/>
                      </a:lnTo>
                      <a:lnTo>
                        <a:pt x="19363" y="107613"/>
                      </a:lnTo>
                      <a:lnTo>
                        <a:pt x="41851" y="71948"/>
                      </a:lnTo>
                      <a:lnTo>
                        <a:pt x="71353" y="42200"/>
                      </a:lnTo>
                      <a:lnTo>
                        <a:pt x="106724" y="19524"/>
                      </a:lnTo>
                      <a:lnTo>
                        <a:pt x="146821" y="5073"/>
                      </a:lnTo>
                      <a:lnTo>
                        <a:pt x="190500" y="0"/>
                      </a:lnTo>
                      <a:lnTo>
                        <a:pt x="234178" y="5073"/>
                      </a:lnTo>
                      <a:lnTo>
                        <a:pt x="274275" y="19524"/>
                      </a:lnTo>
                      <a:lnTo>
                        <a:pt x="309646" y="42200"/>
                      </a:lnTo>
                      <a:lnTo>
                        <a:pt x="339148" y="71948"/>
                      </a:lnTo>
                      <a:lnTo>
                        <a:pt x="361636" y="107613"/>
                      </a:lnTo>
                      <a:lnTo>
                        <a:pt x="375968" y="148044"/>
                      </a:lnTo>
                      <a:lnTo>
                        <a:pt x="381000" y="192087"/>
                      </a:lnTo>
                      <a:lnTo>
                        <a:pt x="375968" y="236130"/>
                      </a:lnTo>
                      <a:lnTo>
                        <a:pt x="361636" y="276561"/>
                      </a:lnTo>
                      <a:lnTo>
                        <a:pt x="339148" y="312226"/>
                      </a:lnTo>
                      <a:lnTo>
                        <a:pt x="309646" y="341974"/>
                      </a:lnTo>
                      <a:lnTo>
                        <a:pt x="274275" y="364650"/>
                      </a:lnTo>
                      <a:lnTo>
                        <a:pt x="234178" y="379101"/>
                      </a:lnTo>
                      <a:lnTo>
                        <a:pt x="190500" y="384175"/>
                      </a:lnTo>
                      <a:lnTo>
                        <a:pt x="146821" y="379101"/>
                      </a:lnTo>
                      <a:lnTo>
                        <a:pt x="106724" y="364650"/>
                      </a:lnTo>
                      <a:lnTo>
                        <a:pt x="71353" y="341974"/>
                      </a:lnTo>
                      <a:lnTo>
                        <a:pt x="41851" y="312226"/>
                      </a:lnTo>
                      <a:lnTo>
                        <a:pt x="19363" y="276561"/>
                      </a:lnTo>
                      <a:lnTo>
                        <a:pt x="5031" y="236130"/>
                      </a:lnTo>
                      <a:lnTo>
                        <a:pt x="0" y="192087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7" name="object 8"/>
                <p:cNvSpPr/>
                <p:nvPr/>
              </p:nvSpPr>
              <p:spPr>
                <a:xfrm>
                  <a:off x="2286000" y="1600200"/>
                  <a:ext cx="301625" cy="30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25" h="301625">
                      <a:moveTo>
                        <a:pt x="0" y="0"/>
                      </a:moveTo>
                      <a:lnTo>
                        <a:pt x="301625" y="0"/>
                      </a:lnTo>
                      <a:lnTo>
                        <a:pt x="301625" y="301625"/>
                      </a:lnTo>
                      <a:lnTo>
                        <a:pt x="0" y="3016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8" name="object 9"/>
                <p:cNvSpPr/>
                <p:nvPr/>
              </p:nvSpPr>
              <p:spPr>
                <a:xfrm>
                  <a:off x="1600200" y="1600200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9" name="object 10"/>
                <p:cNvSpPr/>
                <p:nvPr/>
              </p:nvSpPr>
              <p:spPr>
                <a:xfrm>
                  <a:off x="1193800" y="1371600"/>
                  <a:ext cx="40640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7650">
                      <a:moveTo>
                        <a:pt x="0" y="247650"/>
                      </a:moveTo>
                      <a:lnTo>
                        <a:pt x="40640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0" name="object 11"/>
                <p:cNvSpPr/>
                <p:nvPr/>
              </p:nvSpPr>
              <p:spPr>
                <a:xfrm>
                  <a:off x="1600200" y="1984375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1" name="object 12"/>
                <p:cNvSpPr/>
                <p:nvPr/>
              </p:nvSpPr>
              <p:spPr>
                <a:xfrm>
                  <a:off x="1193800" y="1892300"/>
                  <a:ext cx="406400" cy="24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4475">
                      <a:moveTo>
                        <a:pt x="0" y="0"/>
                      </a:moveTo>
                      <a:lnTo>
                        <a:pt x="406400" y="244475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2" name="object 13"/>
                <p:cNvSpPr/>
                <p:nvPr/>
              </p:nvSpPr>
              <p:spPr>
                <a:xfrm>
                  <a:off x="1905000" y="1371600"/>
                  <a:ext cx="53213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28600">
                      <a:moveTo>
                        <a:pt x="531812" y="228600"/>
                      </a:move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3" name="object 14"/>
                <p:cNvSpPr/>
                <p:nvPr/>
              </p:nvSpPr>
              <p:spPr>
                <a:xfrm>
                  <a:off x="1905000" y="1901825"/>
                  <a:ext cx="532130" cy="2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34950">
                      <a:moveTo>
                        <a:pt x="531812" y="0"/>
                      </a:moveTo>
                      <a:lnTo>
                        <a:pt x="0" y="23495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54" name="object 15"/>
              <p:cNvSpPr txBox="1"/>
              <p:nvPr/>
            </p:nvSpPr>
            <p:spPr>
              <a:xfrm>
                <a:off x="2763203" y="1201549"/>
                <a:ext cx="128587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dirty="0">
                    <a:latin typeface="Carlito"/>
                    <a:cs typeface="Carlito"/>
                  </a:rPr>
                  <a:t>1</a:t>
                </a:r>
              </a:p>
            </p:txBody>
          </p:sp>
          <p:sp>
            <p:nvSpPr>
              <p:cNvPr id="55" name="object 16"/>
              <p:cNvSpPr txBox="1"/>
              <p:nvPr/>
            </p:nvSpPr>
            <p:spPr>
              <a:xfrm>
                <a:off x="2454555" y="1489598"/>
                <a:ext cx="1873008" cy="799578"/>
              </a:xfrm>
              <a:prstGeom prst="rect">
                <a:avLst/>
              </a:prstGeom>
            </p:spPr>
            <p:txBody>
              <a:bodyPr vert="horz" wrap="square" lIns="0" tIns="128905" rIns="0" bIns="0" rtlCol="0">
                <a:spAutoFit/>
              </a:bodyPr>
              <a:lstStyle/>
              <a:p>
                <a:pPr marL="50800">
                  <a:spcBef>
                    <a:spcPts val="1015"/>
                  </a:spcBef>
                  <a:tabLst>
                    <a:tab pos="1334770" algn="l"/>
                  </a:tabLst>
                </a:pPr>
                <a:r>
                  <a:rPr dirty="0">
                    <a:latin typeface="Carlito"/>
                    <a:cs typeface="Carlito"/>
                  </a:rPr>
                  <a:t>S  </a:t>
                </a:r>
                <a:r>
                  <a:rPr sz="2700" u="heavy" baseline="3240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 5 </a:t>
                </a:r>
                <a:r>
                  <a:rPr sz="2700" spc="465" baseline="32407" dirty="0"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B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spc="337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5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	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G</a:t>
                </a:r>
              </a:p>
              <a:p>
                <a:pPr marL="194310">
                  <a:spcBef>
                    <a:spcPts val="920"/>
                  </a:spcBef>
                  <a:tabLst>
                    <a:tab pos="727075" algn="l"/>
                    <a:tab pos="1214120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15	C	</a:t>
                </a:r>
                <a:r>
                  <a:rPr dirty="0">
                    <a:latin typeface="Carlito"/>
                    <a:cs typeface="Carlito"/>
                  </a:rPr>
                  <a:t>5</a:t>
                </a:r>
              </a:p>
            </p:txBody>
          </p:sp>
        </p:grpSp>
      </p:grp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4498340" y="1236979"/>
            <a:ext cx="5512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2755265" algn="l"/>
                <a:tab pos="5498465" algn="l"/>
              </a:tabLst>
            </a:pPr>
            <a:r>
              <a:rPr spc="-10" dirty="0">
                <a:latin typeface="Carlito"/>
                <a:cs typeface="Carlito"/>
              </a:rPr>
              <a:t>Order </a:t>
            </a:r>
            <a:r>
              <a:rPr spc="-5" dirty="0">
                <a:latin typeface="Carlito"/>
                <a:cs typeface="Carlito"/>
              </a:rPr>
              <a:t>of node expansion: 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</a:t>
            </a:r>
            <a:r>
              <a:rPr u="sng" spc="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 	</a:t>
            </a:r>
            <a:r>
              <a:rPr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                                              </a:t>
            </a:r>
            <a:r>
              <a:rPr spc="105"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Path</a:t>
            </a:r>
            <a:r>
              <a:rPr spc="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found: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r>
              <a:rPr spc="-10" dirty="0">
                <a:latin typeface="Carlito"/>
                <a:cs typeface="Carlito"/>
              </a:rPr>
              <a:t>Cost </a:t>
            </a:r>
            <a:r>
              <a:rPr spc="-5" dirty="0">
                <a:latin typeface="Carlito"/>
                <a:cs typeface="Carlito"/>
              </a:rPr>
              <a:t>of path</a:t>
            </a:r>
            <a:r>
              <a:rPr spc="-4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found:</a:t>
            </a:r>
            <a:r>
              <a:rPr spc="15" dirty="0"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endParaRPr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630862" y="2276476"/>
            <a:ext cx="939800" cy="631825"/>
            <a:chOff x="4106862" y="2276475"/>
            <a:chExt cx="939800" cy="631825"/>
          </a:xfrm>
        </p:grpSpPr>
        <p:sp>
          <p:nvSpPr>
            <p:cNvPr id="19" name="object 19"/>
            <p:cNvSpPr/>
            <p:nvPr/>
          </p:nvSpPr>
          <p:spPr>
            <a:xfrm>
              <a:off x="4119562" y="2289175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457200" y="0"/>
                  </a:moveTo>
                  <a:lnTo>
                    <a:pt x="399850" y="2362"/>
                  </a:lnTo>
                  <a:lnTo>
                    <a:pt x="344626" y="9260"/>
                  </a:lnTo>
                  <a:lnTo>
                    <a:pt x="291956" y="20409"/>
                  </a:lnTo>
                  <a:lnTo>
                    <a:pt x="242269" y="35525"/>
                  </a:lnTo>
                  <a:lnTo>
                    <a:pt x="195993" y="54324"/>
                  </a:lnTo>
                  <a:lnTo>
                    <a:pt x="153556" y="76523"/>
                  </a:lnTo>
                  <a:lnTo>
                    <a:pt x="115387" y="101835"/>
                  </a:lnTo>
                  <a:lnTo>
                    <a:pt x="81915" y="129979"/>
                  </a:lnTo>
                  <a:lnTo>
                    <a:pt x="53568" y="160669"/>
                  </a:lnTo>
                  <a:lnTo>
                    <a:pt x="30775" y="193622"/>
                  </a:lnTo>
                  <a:lnTo>
                    <a:pt x="13963" y="228552"/>
                  </a:lnTo>
                  <a:lnTo>
                    <a:pt x="0" y="303212"/>
                  </a:lnTo>
                  <a:lnTo>
                    <a:pt x="3562" y="341247"/>
                  </a:lnTo>
                  <a:lnTo>
                    <a:pt x="30775" y="412802"/>
                  </a:lnTo>
                  <a:lnTo>
                    <a:pt x="53568" y="445755"/>
                  </a:lnTo>
                  <a:lnTo>
                    <a:pt x="81915" y="476445"/>
                  </a:lnTo>
                  <a:lnTo>
                    <a:pt x="115387" y="504589"/>
                  </a:lnTo>
                  <a:lnTo>
                    <a:pt x="153556" y="529901"/>
                  </a:lnTo>
                  <a:lnTo>
                    <a:pt x="195993" y="552100"/>
                  </a:lnTo>
                  <a:lnTo>
                    <a:pt x="242269" y="570899"/>
                  </a:lnTo>
                  <a:lnTo>
                    <a:pt x="291956" y="586015"/>
                  </a:lnTo>
                  <a:lnTo>
                    <a:pt x="344626" y="597164"/>
                  </a:lnTo>
                  <a:lnTo>
                    <a:pt x="399850" y="604062"/>
                  </a:lnTo>
                  <a:lnTo>
                    <a:pt x="457200" y="606425"/>
                  </a:lnTo>
                  <a:lnTo>
                    <a:pt x="514549" y="604062"/>
                  </a:lnTo>
                  <a:lnTo>
                    <a:pt x="569773" y="597164"/>
                  </a:lnTo>
                  <a:lnTo>
                    <a:pt x="622443" y="586015"/>
                  </a:lnTo>
                  <a:lnTo>
                    <a:pt x="672130" y="570899"/>
                  </a:lnTo>
                  <a:lnTo>
                    <a:pt x="718406" y="552100"/>
                  </a:lnTo>
                  <a:lnTo>
                    <a:pt x="760843" y="529901"/>
                  </a:lnTo>
                  <a:lnTo>
                    <a:pt x="799012" y="504589"/>
                  </a:lnTo>
                  <a:lnTo>
                    <a:pt x="832484" y="476445"/>
                  </a:lnTo>
                  <a:lnTo>
                    <a:pt x="860831" y="445755"/>
                  </a:lnTo>
                  <a:lnTo>
                    <a:pt x="883624" y="412802"/>
                  </a:lnTo>
                  <a:lnTo>
                    <a:pt x="900436" y="377872"/>
                  </a:lnTo>
                  <a:lnTo>
                    <a:pt x="914400" y="303212"/>
                  </a:lnTo>
                  <a:lnTo>
                    <a:pt x="910837" y="265177"/>
                  </a:lnTo>
                  <a:lnTo>
                    <a:pt x="883624" y="193622"/>
                  </a:lnTo>
                  <a:lnTo>
                    <a:pt x="860831" y="160669"/>
                  </a:lnTo>
                  <a:lnTo>
                    <a:pt x="832484" y="129979"/>
                  </a:lnTo>
                  <a:lnTo>
                    <a:pt x="799012" y="101835"/>
                  </a:lnTo>
                  <a:lnTo>
                    <a:pt x="760843" y="76523"/>
                  </a:lnTo>
                  <a:lnTo>
                    <a:pt x="718406" y="54324"/>
                  </a:lnTo>
                  <a:lnTo>
                    <a:pt x="672130" y="35525"/>
                  </a:lnTo>
                  <a:lnTo>
                    <a:pt x="622443" y="20409"/>
                  </a:lnTo>
                  <a:lnTo>
                    <a:pt x="569773" y="9260"/>
                  </a:lnTo>
                  <a:lnTo>
                    <a:pt x="514549" y="2362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19562" y="2289175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0" y="303212"/>
                  </a:moveTo>
                  <a:lnTo>
                    <a:pt x="3562" y="265177"/>
                  </a:lnTo>
                  <a:lnTo>
                    <a:pt x="30775" y="193622"/>
                  </a:lnTo>
                  <a:lnTo>
                    <a:pt x="53568" y="160669"/>
                  </a:lnTo>
                  <a:lnTo>
                    <a:pt x="81915" y="129979"/>
                  </a:lnTo>
                  <a:lnTo>
                    <a:pt x="115387" y="101835"/>
                  </a:lnTo>
                  <a:lnTo>
                    <a:pt x="153556" y="76523"/>
                  </a:lnTo>
                  <a:lnTo>
                    <a:pt x="195993" y="54324"/>
                  </a:lnTo>
                  <a:lnTo>
                    <a:pt x="242269" y="35525"/>
                  </a:lnTo>
                  <a:lnTo>
                    <a:pt x="291956" y="20409"/>
                  </a:lnTo>
                  <a:lnTo>
                    <a:pt x="344626" y="9260"/>
                  </a:lnTo>
                  <a:lnTo>
                    <a:pt x="399850" y="2362"/>
                  </a:lnTo>
                  <a:lnTo>
                    <a:pt x="457200" y="0"/>
                  </a:lnTo>
                  <a:lnTo>
                    <a:pt x="514549" y="2362"/>
                  </a:lnTo>
                  <a:lnTo>
                    <a:pt x="569773" y="9260"/>
                  </a:lnTo>
                  <a:lnTo>
                    <a:pt x="622443" y="20409"/>
                  </a:lnTo>
                  <a:lnTo>
                    <a:pt x="672130" y="35525"/>
                  </a:lnTo>
                  <a:lnTo>
                    <a:pt x="718406" y="54324"/>
                  </a:lnTo>
                  <a:lnTo>
                    <a:pt x="760843" y="76523"/>
                  </a:lnTo>
                  <a:lnTo>
                    <a:pt x="799012" y="101835"/>
                  </a:lnTo>
                  <a:lnTo>
                    <a:pt x="832484" y="129979"/>
                  </a:lnTo>
                  <a:lnTo>
                    <a:pt x="860831" y="160669"/>
                  </a:lnTo>
                  <a:lnTo>
                    <a:pt x="883624" y="193622"/>
                  </a:lnTo>
                  <a:lnTo>
                    <a:pt x="900436" y="228552"/>
                  </a:lnTo>
                  <a:lnTo>
                    <a:pt x="914400" y="303212"/>
                  </a:lnTo>
                  <a:lnTo>
                    <a:pt x="910837" y="341247"/>
                  </a:lnTo>
                  <a:lnTo>
                    <a:pt x="883624" y="412802"/>
                  </a:lnTo>
                  <a:lnTo>
                    <a:pt x="860831" y="445755"/>
                  </a:lnTo>
                  <a:lnTo>
                    <a:pt x="832484" y="476445"/>
                  </a:lnTo>
                  <a:lnTo>
                    <a:pt x="799012" y="504589"/>
                  </a:lnTo>
                  <a:lnTo>
                    <a:pt x="760843" y="529901"/>
                  </a:lnTo>
                  <a:lnTo>
                    <a:pt x="718406" y="552100"/>
                  </a:lnTo>
                  <a:lnTo>
                    <a:pt x="672130" y="570899"/>
                  </a:lnTo>
                  <a:lnTo>
                    <a:pt x="622443" y="586015"/>
                  </a:lnTo>
                  <a:lnTo>
                    <a:pt x="569773" y="597164"/>
                  </a:lnTo>
                  <a:lnTo>
                    <a:pt x="514549" y="604062"/>
                  </a:lnTo>
                  <a:lnTo>
                    <a:pt x="457200" y="606425"/>
                  </a:lnTo>
                  <a:lnTo>
                    <a:pt x="399850" y="604062"/>
                  </a:lnTo>
                  <a:lnTo>
                    <a:pt x="344626" y="597164"/>
                  </a:lnTo>
                  <a:lnTo>
                    <a:pt x="291956" y="586015"/>
                  </a:lnTo>
                  <a:lnTo>
                    <a:pt x="242269" y="570899"/>
                  </a:lnTo>
                  <a:lnTo>
                    <a:pt x="195993" y="552100"/>
                  </a:lnTo>
                  <a:lnTo>
                    <a:pt x="153556" y="529901"/>
                  </a:lnTo>
                  <a:lnTo>
                    <a:pt x="115387" y="504589"/>
                  </a:lnTo>
                  <a:lnTo>
                    <a:pt x="81915" y="476445"/>
                  </a:lnTo>
                  <a:lnTo>
                    <a:pt x="53568" y="445755"/>
                  </a:lnTo>
                  <a:lnTo>
                    <a:pt x="30775" y="412802"/>
                  </a:lnTo>
                  <a:lnTo>
                    <a:pt x="13963" y="377872"/>
                  </a:lnTo>
                  <a:lnTo>
                    <a:pt x="0" y="3032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18720" y="2290127"/>
            <a:ext cx="364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S</a:t>
            </a:r>
            <a:endParaRPr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Carlito"/>
                <a:cs typeface="Carlito"/>
              </a:rPr>
              <a:t>g=0</a:t>
            </a:r>
            <a:endParaRPr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30862" y="3035301"/>
            <a:ext cx="939800" cy="631825"/>
            <a:chOff x="4106862" y="3035300"/>
            <a:chExt cx="939800" cy="631825"/>
          </a:xfrm>
        </p:grpSpPr>
        <p:sp>
          <p:nvSpPr>
            <p:cNvPr id="23" name="object 23"/>
            <p:cNvSpPr/>
            <p:nvPr/>
          </p:nvSpPr>
          <p:spPr>
            <a:xfrm>
              <a:off x="4119562" y="3048000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457200" y="0"/>
                  </a:moveTo>
                  <a:lnTo>
                    <a:pt x="399850" y="2362"/>
                  </a:lnTo>
                  <a:lnTo>
                    <a:pt x="344626" y="9260"/>
                  </a:lnTo>
                  <a:lnTo>
                    <a:pt x="291956" y="20409"/>
                  </a:lnTo>
                  <a:lnTo>
                    <a:pt x="242269" y="35525"/>
                  </a:lnTo>
                  <a:lnTo>
                    <a:pt x="195993" y="54324"/>
                  </a:lnTo>
                  <a:lnTo>
                    <a:pt x="153556" y="76523"/>
                  </a:lnTo>
                  <a:lnTo>
                    <a:pt x="115387" y="101835"/>
                  </a:lnTo>
                  <a:lnTo>
                    <a:pt x="81915" y="129979"/>
                  </a:lnTo>
                  <a:lnTo>
                    <a:pt x="53568" y="160669"/>
                  </a:lnTo>
                  <a:lnTo>
                    <a:pt x="30775" y="193622"/>
                  </a:lnTo>
                  <a:lnTo>
                    <a:pt x="13963" y="228552"/>
                  </a:lnTo>
                  <a:lnTo>
                    <a:pt x="0" y="303212"/>
                  </a:lnTo>
                  <a:lnTo>
                    <a:pt x="3562" y="341247"/>
                  </a:lnTo>
                  <a:lnTo>
                    <a:pt x="30775" y="412802"/>
                  </a:lnTo>
                  <a:lnTo>
                    <a:pt x="53568" y="445755"/>
                  </a:lnTo>
                  <a:lnTo>
                    <a:pt x="81915" y="476445"/>
                  </a:lnTo>
                  <a:lnTo>
                    <a:pt x="115387" y="504589"/>
                  </a:lnTo>
                  <a:lnTo>
                    <a:pt x="153556" y="529901"/>
                  </a:lnTo>
                  <a:lnTo>
                    <a:pt x="195993" y="552100"/>
                  </a:lnTo>
                  <a:lnTo>
                    <a:pt x="242269" y="570899"/>
                  </a:lnTo>
                  <a:lnTo>
                    <a:pt x="291956" y="586015"/>
                  </a:lnTo>
                  <a:lnTo>
                    <a:pt x="344626" y="597164"/>
                  </a:lnTo>
                  <a:lnTo>
                    <a:pt x="399850" y="604062"/>
                  </a:lnTo>
                  <a:lnTo>
                    <a:pt x="457200" y="606425"/>
                  </a:lnTo>
                  <a:lnTo>
                    <a:pt x="514549" y="604062"/>
                  </a:lnTo>
                  <a:lnTo>
                    <a:pt x="569773" y="597164"/>
                  </a:lnTo>
                  <a:lnTo>
                    <a:pt x="622443" y="586015"/>
                  </a:lnTo>
                  <a:lnTo>
                    <a:pt x="672130" y="570899"/>
                  </a:lnTo>
                  <a:lnTo>
                    <a:pt x="718406" y="552100"/>
                  </a:lnTo>
                  <a:lnTo>
                    <a:pt x="760843" y="529901"/>
                  </a:lnTo>
                  <a:lnTo>
                    <a:pt x="799012" y="504589"/>
                  </a:lnTo>
                  <a:lnTo>
                    <a:pt x="832484" y="476445"/>
                  </a:lnTo>
                  <a:lnTo>
                    <a:pt x="860831" y="445755"/>
                  </a:lnTo>
                  <a:lnTo>
                    <a:pt x="883624" y="412802"/>
                  </a:lnTo>
                  <a:lnTo>
                    <a:pt x="900436" y="377872"/>
                  </a:lnTo>
                  <a:lnTo>
                    <a:pt x="914400" y="303212"/>
                  </a:lnTo>
                  <a:lnTo>
                    <a:pt x="910837" y="265177"/>
                  </a:lnTo>
                  <a:lnTo>
                    <a:pt x="883624" y="193622"/>
                  </a:lnTo>
                  <a:lnTo>
                    <a:pt x="860831" y="160669"/>
                  </a:lnTo>
                  <a:lnTo>
                    <a:pt x="832484" y="129979"/>
                  </a:lnTo>
                  <a:lnTo>
                    <a:pt x="799012" y="101835"/>
                  </a:lnTo>
                  <a:lnTo>
                    <a:pt x="760843" y="76523"/>
                  </a:lnTo>
                  <a:lnTo>
                    <a:pt x="718406" y="54324"/>
                  </a:lnTo>
                  <a:lnTo>
                    <a:pt x="672130" y="35525"/>
                  </a:lnTo>
                  <a:lnTo>
                    <a:pt x="622443" y="20409"/>
                  </a:lnTo>
                  <a:lnTo>
                    <a:pt x="569773" y="9260"/>
                  </a:lnTo>
                  <a:lnTo>
                    <a:pt x="514549" y="2362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19562" y="3048000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0" y="303212"/>
                  </a:moveTo>
                  <a:lnTo>
                    <a:pt x="3562" y="265177"/>
                  </a:lnTo>
                  <a:lnTo>
                    <a:pt x="30775" y="193622"/>
                  </a:lnTo>
                  <a:lnTo>
                    <a:pt x="53568" y="160669"/>
                  </a:lnTo>
                  <a:lnTo>
                    <a:pt x="81915" y="129979"/>
                  </a:lnTo>
                  <a:lnTo>
                    <a:pt x="115387" y="101835"/>
                  </a:lnTo>
                  <a:lnTo>
                    <a:pt x="153556" y="76523"/>
                  </a:lnTo>
                  <a:lnTo>
                    <a:pt x="195993" y="54324"/>
                  </a:lnTo>
                  <a:lnTo>
                    <a:pt x="242269" y="35525"/>
                  </a:lnTo>
                  <a:lnTo>
                    <a:pt x="291956" y="20409"/>
                  </a:lnTo>
                  <a:lnTo>
                    <a:pt x="344626" y="9260"/>
                  </a:lnTo>
                  <a:lnTo>
                    <a:pt x="399850" y="2362"/>
                  </a:lnTo>
                  <a:lnTo>
                    <a:pt x="457200" y="0"/>
                  </a:lnTo>
                  <a:lnTo>
                    <a:pt x="514549" y="2362"/>
                  </a:lnTo>
                  <a:lnTo>
                    <a:pt x="569773" y="9260"/>
                  </a:lnTo>
                  <a:lnTo>
                    <a:pt x="622443" y="20409"/>
                  </a:lnTo>
                  <a:lnTo>
                    <a:pt x="672130" y="35525"/>
                  </a:lnTo>
                  <a:lnTo>
                    <a:pt x="718406" y="54324"/>
                  </a:lnTo>
                  <a:lnTo>
                    <a:pt x="760843" y="76523"/>
                  </a:lnTo>
                  <a:lnTo>
                    <a:pt x="799012" y="101835"/>
                  </a:lnTo>
                  <a:lnTo>
                    <a:pt x="832484" y="129979"/>
                  </a:lnTo>
                  <a:lnTo>
                    <a:pt x="860831" y="160669"/>
                  </a:lnTo>
                  <a:lnTo>
                    <a:pt x="883624" y="193622"/>
                  </a:lnTo>
                  <a:lnTo>
                    <a:pt x="900436" y="228552"/>
                  </a:lnTo>
                  <a:lnTo>
                    <a:pt x="914400" y="303212"/>
                  </a:lnTo>
                  <a:lnTo>
                    <a:pt x="910837" y="341247"/>
                  </a:lnTo>
                  <a:lnTo>
                    <a:pt x="883624" y="412802"/>
                  </a:lnTo>
                  <a:lnTo>
                    <a:pt x="860831" y="445755"/>
                  </a:lnTo>
                  <a:lnTo>
                    <a:pt x="832484" y="476445"/>
                  </a:lnTo>
                  <a:lnTo>
                    <a:pt x="799012" y="504589"/>
                  </a:lnTo>
                  <a:lnTo>
                    <a:pt x="760843" y="529901"/>
                  </a:lnTo>
                  <a:lnTo>
                    <a:pt x="718406" y="552100"/>
                  </a:lnTo>
                  <a:lnTo>
                    <a:pt x="672130" y="570899"/>
                  </a:lnTo>
                  <a:lnTo>
                    <a:pt x="622443" y="586015"/>
                  </a:lnTo>
                  <a:lnTo>
                    <a:pt x="569773" y="597164"/>
                  </a:lnTo>
                  <a:lnTo>
                    <a:pt x="514549" y="604062"/>
                  </a:lnTo>
                  <a:lnTo>
                    <a:pt x="457200" y="606425"/>
                  </a:lnTo>
                  <a:lnTo>
                    <a:pt x="399850" y="604062"/>
                  </a:lnTo>
                  <a:lnTo>
                    <a:pt x="344626" y="597164"/>
                  </a:lnTo>
                  <a:lnTo>
                    <a:pt x="291956" y="586015"/>
                  </a:lnTo>
                  <a:lnTo>
                    <a:pt x="242269" y="570899"/>
                  </a:lnTo>
                  <a:lnTo>
                    <a:pt x="195993" y="552100"/>
                  </a:lnTo>
                  <a:lnTo>
                    <a:pt x="153556" y="529901"/>
                  </a:lnTo>
                  <a:lnTo>
                    <a:pt x="115387" y="504589"/>
                  </a:lnTo>
                  <a:lnTo>
                    <a:pt x="81915" y="476445"/>
                  </a:lnTo>
                  <a:lnTo>
                    <a:pt x="53568" y="445755"/>
                  </a:lnTo>
                  <a:lnTo>
                    <a:pt x="30775" y="412802"/>
                  </a:lnTo>
                  <a:lnTo>
                    <a:pt x="13963" y="377872"/>
                  </a:lnTo>
                  <a:lnTo>
                    <a:pt x="0" y="3032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918949" y="3048952"/>
            <a:ext cx="364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B</a:t>
            </a:r>
            <a:endParaRPr>
              <a:latin typeface="Carlito"/>
              <a:cs typeface="Carlito"/>
            </a:endParaRPr>
          </a:p>
          <a:p>
            <a:pPr marL="12700"/>
            <a:r>
              <a:rPr dirty="0">
                <a:latin typeface="Carlito"/>
                <a:cs typeface="Carlito"/>
              </a:rPr>
              <a:t>g=5</a:t>
            </a:r>
            <a:endParaRPr>
              <a:latin typeface="Carlito"/>
              <a:cs typeface="Carli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21550" y="3048001"/>
            <a:ext cx="914400" cy="606425"/>
          </a:xfrm>
          <a:custGeom>
            <a:avLst/>
            <a:gdLst/>
            <a:ahLst/>
            <a:cxnLst/>
            <a:rect l="l" t="t" r="r" b="b"/>
            <a:pathLst>
              <a:path w="914400" h="606425">
                <a:moveTo>
                  <a:pt x="0" y="303212"/>
                </a:moveTo>
                <a:lnTo>
                  <a:pt x="3562" y="265177"/>
                </a:lnTo>
                <a:lnTo>
                  <a:pt x="30775" y="193622"/>
                </a:lnTo>
                <a:lnTo>
                  <a:pt x="53568" y="160669"/>
                </a:lnTo>
                <a:lnTo>
                  <a:pt x="81915" y="129979"/>
                </a:lnTo>
                <a:lnTo>
                  <a:pt x="115387" y="101835"/>
                </a:lnTo>
                <a:lnTo>
                  <a:pt x="153556" y="76523"/>
                </a:lnTo>
                <a:lnTo>
                  <a:pt x="195993" y="54324"/>
                </a:lnTo>
                <a:lnTo>
                  <a:pt x="242269" y="35525"/>
                </a:lnTo>
                <a:lnTo>
                  <a:pt x="291956" y="20409"/>
                </a:lnTo>
                <a:lnTo>
                  <a:pt x="344626" y="9260"/>
                </a:lnTo>
                <a:lnTo>
                  <a:pt x="399850" y="2362"/>
                </a:lnTo>
                <a:lnTo>
                  <a:pt x="457200" y="0"/>
                </a:lnTo>
                <a:lnTo>
                  <a:pt x="514549" y="2362"/>
                </a:lnTo>
                <a:lnTo>
                  <a:pt x="569773" y="9260"/>
                </a:lnTo>
                <a:lnTo>
                  <a:pt x="622443" y="20409"/>
                </a:lnTo>
                <a:lnTo>
                  <a:pt x="672130" y="35525"/>
                </a:lnTo>
                <a:lnTo>
                  <a:pt x="718406" y="54324"/>
                </a:lnTo>
                <a:lnTo>
                  <a:pt x="760843" y="76523"/>
                </a:lnTo>
                <a:lnTo>
                  <a:pt x="799012" y="101835"/>
                </a:lnTo>
                <a:lnTo>
                  <a:pt x="832484" y="129979"/>
                </a:lnTo>
                <a:lnTo>
                  <a:pt x="860831" y="160669"/>
                </a:lnTo>
                <a:lnTo>
                  <a:pt x="883624" y="193622"/>
                </a:lnTo>
                <a:lnTo>
                  <a:pt x="900436" y="228552"/>
                </a:lnTo>
                <a:lnTo>
                  <a:pt x="914400" y="303212"/>
                </a:lnTo>
                <a:lnTo>
                  <a:pt x="910837" y="341247"/>
                </a:lnTo>
                <a:lnTo>
                  <a:pt x="883624" y="412802"/>
                </a:lnTo>
                <a:lnTo>
                  <a:pt x="860831" y="445755"/>
                </a:lnTo>
                <a:lnTo>
                  <a:pt x="832484" y="476445"/>
                </a:lnTo>
                <a:lnTo>
                  <a:pt x="799012" y="504589"/>
                </a:lnTo>
                <a:lnTo>
                  <a:pt x="760843" y="529901"/>
                </a:lnTo>
                <a:lnTo>
                  <a:pt x="718406" y="552100"/>
                </a:lnTo>
                <a:lnTo>
                  <a:pt x="672130" y="570899"/>
                </a:lnTo>
                <a:lnTo>
                  <a:pt x="622443" y="586015"/>
                </a:lnTo>
                <a:lnTo>
                  <a:pt x="569773" y="597164"/>
                </a:lnTo>
                <a:lnTo>
                  <a:pt x="514549" y="604062"/>
                </a:lnTo>
                <a:lnTo>
                  <a:pt x="457200" y="606425"/>
                </a:lnTo>
                <a:lnTo>
                  <a:pt x="399850" y="604062"/>
                </a:lnTo>
                <a:lnTo>
                  <a:pt x="344626" y="597164"/>
                </a:lnTo>
                <a:lnTo>
                  <a:pt x="291956" y="586015"/>
                </a:lnTo>
                <a:lnTo>
                  <a:pt x="242269" y="570899"/>
                </a:lnTo>
                <a:lnTo>
                  <a:pt x="195993" y="552100"/>
                </a:lnTo>
                <a:lnTo>
                  <a:pt x="153556" y="529901"/>
                </a:lnTo>
                <a:lnTo>
                  <a:pt x="115387" y="504589"/>
                </a:lnTo>
                <a:lnTo>
                  <a:pt x="81915" y="476445"/>
                </a:lnTo>
                <a:lnTo>
                  <a:pt x="53568" y="445755"/>
                </a:lnTo>
                <a:lnTo>
                  <a:pt x="30775" y="412802"/>
                </a:lnTo>
                <a:lnTo>
                  <a:pt x="13963" y="377872"/>
                </a:lnTo>
                <a:lnTo>
                  <a:pt x="0" y="3032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38771" y="3048952"/>
            <a:ext cx="56192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735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C  g=15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3957637" y="3035301"/>
            <a:ext cx="939800" cy="631825"/>
            <a:chOff x="2433637" y="3035300"/>
            <a:chExt cx="939800" cy="631825"/>
          </a:xfrm>
        </p:grpSpPr>
        <p:sp>
          <p:nvSpPr>
            <p:cNvPr id="29" name="object 29"/>
            <p:cNvSpPr/>
            <p:nvPr/>
          </p:nvSpPr>
          <p:spPr>
            <a:xfrm>
              <a:off x="2446337" y="3048000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457200" y="0"/>
                  </a:moveTo>
                  <a:lnTo>
                    <a:pt x="399850" y="2362"/>
                  </a:lnTo>
                  <a:lnTo>
                    <a:pt x="344626" y="9260"/>
                  </a:lnTo>
                  <a:lnTo>
                    <a:pt x="291956" y="20409"/>
                  </a:lnTo>
                  <a:lnTo>
                    <a:pt x="242269" y="35525"/>
                  </a:lnTo>
                  <a:lnTo>
                    <a:pt x="195993" y="54324"/>
                  </a:lnTo>
                  <a:lnTo>
                    <a:pt x="153556" y="76523"/>
                  </a:lnTo>
                  <a:lnTo>
                    <a:pt x="115387" y="101835"/>
                  </a:lnTo>
                  <a:lnTo>
                    <a:pt x="81915" y="129979"/>
                  </a:lnTo>
                  <a:lnTo>
                    <a:pt x="53568" y="160669"/>
                  </a:lnTo>
                  <a:lnTo>
                    <a:pt x="30775" y="193622"/>
                  </a:lnTo>
                  <a:lnTo>
                    <a:pt x="13963" y="228552"/>
                  </a:lnTo>
                  <a:lnTo>
                    <a:pt x="0" y="303212"/>
                  </a:lnTo>
                  <a:lnTo>
                    <a:pt x="3562" y="341247"/>
                  </a:lnTo>
                  <a:lnTo>
                    <a:pt x="30775" y="412802"/>
                  </a:lnTo>
                  <a:lnTo>
                    <a:pt x="53568" y="445755"/>
                  </a:lnTo>
                  <a:lnTo>
                    <a:pt x="81915" y="476445"/>
                  </a:lnTo>
                  <a:lnTo>
                    <a:pt x="115387" y="504589"/>
                  </a:lnTo>
                  <a:lnTo>
                    <a:pt x="153556" y="529901"/>
                  </a:lnTo>
                  <a:lnTo>
                    <a:pt x="195993" y="552100"/>
                  </a:lnTo>
                  <a:lnTo>
                    <a:pt x="242269" y="570899"/>
                  </a:lnTo>
                  <a:lnTo>
                    <a:pt x="291956" y="586015"/>
                  </a:lnTo>
                  <a:lnTo>
                    <a:pt x="344626" y="597164"/>
                  </a:lnTo>
                  <a:lnTo>
                    <a:pt x="399850" y="604062"/>
                  </a:lnTo>
                  <a:lnTo>
                    <a:pt x="457200" y="606425"/>
                  </a:lnTo>
                  <a:lnTo>
                    <a:pt x="514549" y="604062"/>
                  </a:lnTo>
                  <a:lnTo>
                    <a:pt x="569773" y="597164"/>
                  </a:lnTo>
                  <a:lnTo>
                    <a:pt x="622443" y="586015"/>
                  </a:lnTo>
                  <a:lnTo>
                    <a:pt x="672130" y="570899"/>
                  </a:lnTo>
                  <a:lnTo>
                    <a:pt x="718406" y="552100"/>
                  </a:lnTo>
                  <a:lnTo>
                    <a:pt x="760843" y="529901"/>
                  </a:lnTo>
                  <a:lnTo>
                    <a:pt x="799012" y="504589"/>
                  </a:lnTo>
                  <a:lnTo>
                    <a:pt x="832484" y="476445"/>
                  </a:lnTo>
                  <a:lnTo>
                    <a:pt x="860831" y="445755"/>
                  </a:lnTo>
                  <a:lnTo>
                    <a:pt x="883624" y="412802"/>
                  </a:lnTo>
                  <a:lnTo>
                    <a:pt x="900436" y="377872"/>
                  </a:lnTo>
                  <a:lnTo>
                    <a:pt x="914400" y="303212"/>
                  </a:lnTo>
                  <a:lnTo>
                    <a:pt x="910837" y="265177"/>
                  </a:lnTo>
                  <a:lnTo>
                    <a:pt x="883624" y="193622"/>
                  </a:lnTo>
                  <a:lnTo>
                    <a:pt x="860831" y="160669"/>
                  </a:lnTo>
                  <a:lnTo>
                    <a:pt x="832484" y="129979"/>
                  </a:lnTo>
                  <a:lnTo>
                    <a:pt x="799012" y="101835"/>
                  </a:lnTo>
                  <a:lnTo>
                    <a:pt x="760843" y="76523"/>
                  </a:lnTo>
                  <a:lnTo>
                    <a:pt x="718406" y="54324"/>
                  </a:lnTo>
                  <a:lnTo>
                    <a:pt x="672130" y="35525"/>
                  </a:lnTo>
                  <a:lnTo>
                    <a:pt x="622443" y="20409"/>
                  </a:lnTo>
                  <a:lnTo>
                    <a:pt x="569773" y="9260"/>
                  </a:lnTo>
                  <a:lnTo>
                    <a:pt x="514549" y="2362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46337" y="3048000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0" y="303212"/>
                  </a:moveTo>
                  <a:lnTo>
                    <a:pt x="3562" y="265177"/>
                  </a:lnTo>
                  <a:lnTo>
                    <a:pt x="30775" y="193622"/>
                  </a:lnTo>
                  <a:lnTo>
                    <a:pt x="53568" y="160669"/>
                  </a:lnTo>
                  <a:lnTo>
                    <a:pt x="81915" y="129979"/>
                  </a:lnTo>
                  <a:lnTo>
                    <a:pt x="115387" y="101835"/>
                  </a:lnTo>
                  <a:lnTo>
                    <a:pt x="153556" y="76523"/>
                  </a:lnTo>
                  <a:lnTo>
                    <a:pt x="195993" y="54324"/>
                  </a:lnTo>
                  <a:lnTo>
                    <a:pt x="242269" y="35525"/>
                  </a:lnTo>
                  <a:lnTo>
                    <a:pt x="291956" y="20409"/>
                  </a:lnTo>
                  <a:lnTo>
                    <a:pt x="344626" y="9260"/>
                  </a:lnTo>
                  <a:lnTo>
                    <a:pt x="399850" y="2362"/>
                  </a:lnTo>
                  <a:lnTo>
                    <a:pt x="457200" y="0"/>
                  </a:lnTo>
                  <a:lnTo>
                    <a:pt x="514549" y="2362"/>
                  </a:lnTo>
                  <a:lnTo>
                    <a:pt x="569773" y="9260"/>
                  </a:lnTo>
                  <a:lnTo>
                    <a:pt x="622443" y="20409"/>
                  </a:lnTo>
                  <a:lnTo>
                    <a:pt x="672130" y="35525"/>
                  </a:lnTo>
                  <a:lnTo>
                    <a:pt x="718406" y="54324"/>
                  </a:lnTo>
                  <a:lnTo>
                    <a:pt x="760843" y="76523"/>
                  </a:lnTo>
                  <a:lnTo>
                    <a:pt x="799012" y="101835"/>
                  </a:lnTo>
                  <a:lnTo>
                    <a:pt x="832484" y="129979"/>
                  </a:lnTo>
                  <a:lnTo>
                    <a:pt x="860831" y="160669"/>
                  </a:lnTo>
                  <a:lnTo>
                    <a:pt x="883624" y="193622"/>
                  </a:lnTo>
                  <a:lnTo>
                    <a:pt x="900436" y="228552"/>
                  </a:lnTo>
                  <a:lnTo>
                    <a:pt x="914400" y="303212"/>
                  </a:lnTo>
                  <a:lnTo>
                    <a:pt x="910837" y="341247"/>
                  </a:lnTo>
                  <a:lnTo>
                    <a:pt x="883624" y="412802"/>
                  </a:lnTo>
                  <a:lnTo>
                    <a:pt x="860831" y="445755"/>
                  </a:lnTo>
                  <a:lnTo>
                    <a:pt x="832484" y="476445"/>
                  </a:lnTo>
                  <a:lnTo>
                    <a:pt x="799012" y="504589"/>
                  </a:lnTo>
                  <a:lnTo>
                    <a:pt x="760843" y="529901"/>
                  </a:lnTo>
                  <a:lnTo>
                    <a:pt x="718406" y="552100"/>
                  </a:lnTo>
                  <a:lnTo>
                    <a:pt x="672130" y="570899"/>
                  </a:lnTo>
                  <a:lnTo>
                    <a:pt x="622443" y="586015"/>
                  </a:lnTo>
                  <a:lnTo>
                    <a:pt x="569773" y="597164"/>
                  </a:lnTo>
                  <a:lnTo>
                    <a:pt x="514549" y="604062"/>
                  </a:lnTo>
                  <a:lnTo>
                    <a:pt x="457200" y="606425"/>
                  </a:lnTo>
                  <a:lnTo>
                    <a:pt x="399850" y="604062"/>
                  </a:lnTo>
                  <a:lnTo>
                    <a:pt x="344626" y="597164"/>
                  </a:lnTo>
                  <a:lnTo>
                    <a:pt x="291956" y="586015"/>
                  </a:lnTo>
                  <a:lnTo>
                    <a:pt x="242269" y="570899"/>
                  </a:lnTo>
                  <a:lnTo>
                    <a:pt x="195993" y="552100"/>
                  </a:lnTo>
                  <a:lnTo>
                    <a:pt x="153556" y="529901"/>
                  </a:lnTo>
                  <a:lnTo>
                    <a:pt x="115387" y="504589"/>
                  </a:lnTo>
                  <a:lnTo>
                    <a:pt x="81915" y="476445"/>
                  </a:lnTo>
                  <a:lnTo>
                    <a:pt x="53568" y="445755"/>
                  </a:lnTo>
                  <a:lnTo>
                    <a:pt x="30775" y="412802"/>
                  </a:lnTo>
                  <a:lnTo>
                    <a:pt x="13963" y="377872"/>
                  </a:lnTo>
                  <a:lnTo>
                    <a:pt x="0" y="3032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245495" y="3048952"/>
            <a:ext cx="364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A</a:t>
            </a:r>
            <a:endParaRPr>
              <a:latin typeface="Carlito"/>
              <a:cs typeface="Carlito"/>
            </a:endParaRPr>
          </a:p>
          <a:p>
            <a:pPr marL="12700"/>
            <a:r>
              <a:rPr dirty="0">
                <a:latin typeface="Carlito"/>
                <a:cs typeface="Carlito"/>
              </a:rPr>
              <a:t>g=1</a:t>
            </a:r>
            <a:endParaRPr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962400" y="2794000"/>
            <a:ext cx="3505200" cy="1719580"/>
            <a:chOff x="2438400" y="2794000"/>
            <a:chExt cx="3505200" cy="1719580"/>
          </a:xfrm>
        </p:grpSpPr>
        <p:sp>
          <p:nvSpPr>
            <p:cNvPr id="33" name="object 33"/>
            <p:cNvSpPr/>
            <p:nvPr/>
          </p:nvSpPr>
          <p:spPr>
            <a:xfrm>
              <a:off x="3225800" y="2806700"/>
              <a:ext cx="1027430" cy="330200"/>
            </a:xfrm>
            <a:custGeom>
              <a:avLst/>
              <a:gdLst/>
              <a:ahLst/>
              <a:cxnLst/>
              <a:rect l="l" t="t" r="r" b="b"/>
              <a:pathLst>
                <a:path w="1027429" h="330200">
                  <a:moveTo>
                    <a:pt x="1027112" y="0"/>
                  </a:moveTo>
                  <a:lnTo>
                    <a:pt x="0" y="3302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76762" y="28956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99025" y="2806700"/>
              <a:ext cx="1031875" cy="330200"/>
            </a:xfrm>
            <a:custGeom>
              <a:avLst/>
              <a:gdLst/>
              <a:ahLst/>
              <a:cxnLst/>
              <a:rect l="l" t="t" r="r" b="b"/>
              <a:pathLst>
                <a:path w="1031875" h="330200">
                  <a:moveTo>
                    <a:pt x="0" y="0"/>
                  </a:moveTo>
                  <a:lnTo>
                    <a:pt x="1031875" y="3302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27487" y="3714750"/>
              <a:ext cx="1097280" cy="786130"/>
            </a:xfrm>
            <a:custGeom>
              <a:avLst/>
              <a:gdLst/>
              <a:ahLst/>
              <a:cxnLst/>
              <a:rect l="l" t="t" r="r" b="b"/>
              <a:pathLst>
                <a:path w="1097279" h="786129">
                  <a:moveTo>
                    <a:pt x="0" y="392912"/>
                  </a:moveTo>
                  <a:lnTo>
                    <a:pt x="2831" y="352740"/>
                  </a:lnTo>
                  <a:lnTo>
                    <a:pt x="11143" y="313729"/>
                  </a:lnTo>
                  <a:lnTo>
                    <a:pt x="24658" y="276075"/>
                  </a:lnTo>
                  <a:lnTo>
                    <a:pt x="43102" y="239976"/>
                  </a:lnTo>
                  <a:lnTo>
                    <a:pt x="66199" y="205630"/>
                  </a:lnTo>
                  <a:lnTo>
                    <a:pt x="93672" y="173234"/>
                  </a:lnTo>
                  <a:lnTo>
                    <a:pt x="125247" y="142986"/>
                  </a:lnTo>
                  <a:lnTo>
                    <a:pt x="160647" y="115084"/>
                  </a:lnTo>
                  <a:lnTo>
                    <a:pt x="199596" y="89724"/>
                  </a:lnTo>
                  <a:lnTo>
                    <a:pt x="241820" y="67105"/>
                  </a:lnTo>
                  <a:lnTo>
                    <a:pt x="287042" y="47423"/>
                  </a:lnTo>
                  <a:lnTo>
                    <a:pt x="334986" y="30878"/>
                  </a:lnTo>
                  <a:lnTo>
                    <a:pt x="385377" y="17665"/>
                  </a:lnTo>
                  <a:lnTo>
                    <a:pt x="437939" y="7982"/>
                  </a:lnTo>
                  <a:lnTo>
                    <a:pt x="492397" y="2028"/>
                  </a:lnTo>
                  <a:lnTo>
                    <a:pt x="548474" y="0"/>
                  </a:lnTo>
                  <a:lnTo>
                    <a:pt x="604554" y="2028"/>
                  </a:lnTo>
                  <a:lnTo>
                    <a:pt x="659014" y="7982"/>
                  </a:lnTo>
                  <a:lnTo>
                    <a:pt x="711577" y="17665"/>
                  </a:lnTo>
                  <a:lnTo>
                    <a:pt x="761970" y="30878"/>
                  </a:lnTo>
                  <a:lnTo>
                    <a:pt x="809916" y="47423"/>
                  </a:lnTo>
                  <a:lnTo>
                    <a:pt x="855139" y="67105"/>
                  </a:lnTo>
                  <a:lnTo>
                    <a:pt x="897363" y="89724"/>
                  </a:lnTo>
                  <a:lnTo>
                    <a:pt x="936313" y="115084"/>
                  </a:lnTo>
                  <a:lnTo>
                    <a:pt x="971714" y="142986"/>
                  </a:lnTo>
                  <a:lnTo>
                    <a:pt x="1003289" y="173234"/>
                  </a:lnTo>
                  <a:lnTo>
                    <a:pt x="1030762" y="205630"/>
                  </a:lnTo>
                  <a:lnTo>
                    <a:pt x="1053859" y="239976"/>
                  </a:lnTo>
                  <a:lnTo>
                    <a:pt x="1072303" y="276075"/>
                  </a:lnTo>
                  <a:lnTo>
                    <a:pt x="1085819" y="313729"/>
                  </a:lnTo>
                  <a:lnTo>
                    <a:pt x="1094130" y="352740"/>
                  </a:lnTo>
                  <a:lnTo>
                    <a:pt x="1096962" y="392912"/>
                  </a:lnTo>
                  <a:lnTo>
                    <a:pt x="1094130" y="433084"/>
                  </a:lnTo>
                  <a:lnTo>
                    <a:pt x="1085819" y="472096"/>
                  </a:lnTo>
                  <a:lnTo>
                    <a:pt x="1072303" y="509750"/>
                  </a:lnTo>
                  <a:lnTo>
                    <a:pt x="1053859" y="545848"/>
                  </a:lnTo>
                  <a:lnTo>
                    <a:pt x="1030762" y="580194"/>
                  </a:lnTo>
                  <a:lnTo>
                    <a:pt x="1003289" y="612590"/>
                  </a:lnTo>
                  <a:lnTo>
                    <a:pt x="971714" y="642838"/>
                  </a:lnTo>
                  <a:lnTo>
                    <a:pt x="936313" y="670740"/>
                  </a:lnTo>
                  <a:lnTo>
                    <a:pt x="897363" y="696100"/>
                  </a:lnTo>
                  <a:lnTo>
                    <a:pt x="855139" y="718719"/>
                  </a:lnTo>
                  <a:lnTo>
                    <a:pt x="809916" y="738401"/>
                  </a:lnTo>
                  <a:lnTo>
                    <a:pt x="761970" y="754947"/>
                  </a:lnTo>
                  <a:lnTo>
                    <a:pt x="711577" y="768159"/>
                  </a:lnTo>
                  <a:lnTo>
                    <a:pt x="659014" y="777842"/>
                  </a:lnTo>
                  <a:lnTo>
                    <a:pt x="604554" y="783796"/>
                  </a:lnTo>
                  <a:lnTo>
                    <a:pt x="548474" y="785825"/>
                  </a:lnTo>
                  <a:lnTo>
                    <a:pt x="492397" y="783796"/>
                  </a:lnTo>
                  <a:lnTo>
                    <a:pt x="437939" y="777842"/>
                  </a:lnTo>
                  <a:lnTo>
                    <a:pt x="385377" y="768159"/>
                  </a:lnTo>
                  <a:lnTo>
                    <a:pt x="334986" y="754947"/>
                  </a:lnTo>
                  <a:lnTo>
                    <a:pt x="287042" y="738401"/>
                  </a:lnTo>
                  <a:lnTo>
                    <a:pt x="241820" y="718719"/>
                  </a:lnTo>
                  <a:lnTo>
                    <a:pt x="199596" y="696100"/>
                  </a:lnTo>
                  <a:lnTo>
                    <a:pt x="160647" y="670740"/>
                  </a:lnTo>
                  <a:lnTo>
                    <a:pt x="125247" y="642838"/>
                  </a:lnTo>
                  <a:lnTo>
                    <a:pt x="93672" y="612590"/>
                  </a:lnTo>
                  <a:lnTo>
                    <a:pt x="66199" y="580194"/>
                  </a:lnTo>
                  <a:lnTo>
                    <a:pt x="43102" y="545848"/>
                  </a:lnTo>
                  <a:lnTo>
                    <a:pt x="24658" y="509750"/>
                  </a:lnTo>
                  <a:lnTo>
                    <a:pt x="11143" y="472096"/>
                  </a:lnTo>
                  <a:lnTo>
                    <a:pt x="2831" y="433084"/>
                  </a:lnTo>
                  <a:lnTo>
                    <a:pt x="0" y="392912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451100" y="3803650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0" y="303212"/>
                  </a:moveTo>
                  <a:lnTo>
                    <a:pt x="3562" y="265177"/>
                  </a:lnTo>
                  <a:lnTo>
                    <a:pt x="30775" y="193622"/>
                  </a:lnTo>
                  <a:lnTo>
                    <a:pt x="53568" y="160669"/>
                  </a:lnTo>
                  <a:lnTo>
                    <a:pt x="81915" y="129979"/>
                  </a:lnTo>
                  <a:lnTo>
                    <a:pt x="115387" y="101835"/>
                  </a:lnTo>
                  <a:lnTo>
                    <a:pt x="153556" y="76523"/>
                  </a:lnTo>
                  <a:lnTo>
                    <a:pt x="195993" y="54324"/>
                  </a:lnTo>
                  <a:lnTo>
                    <a:pt x="242269" y="35525"/>
                  </a:lnTo>
                  <a:lnTo>
                    <a:pt x="291956" y="20409"/>
                  </a:lnTo>
                  <a:lnTo>
                    <a:pt x="344626" y="9260"/>
                  </a:lnTo>
                  <a:lnTo>
                    <a:pt x="399850" y="2362"/>
                  </a:lnTo>
                  <a:lnTo>
                    <a:pt x="457200" y="0"/>
                  </a:lnTo>
                  <a:lnTo>
                    <a:pt x="514549" y="2362"/>
                  </a:lnTo>
                  <a:lnTo>
                    <a:pt x="569773" y="9260"/>
                  </a:lnTo>
                  <a:lnTo>
                    <a:pt x="622443" y="20409"/>
                  </a:lnTo>
                  <a:lnTo>
                    <a:pt x="672130" y="35525"/>
                  </a:lnTo>
                  <a:lnTo>
                    <a:pt x="718406" y="54324"/>
                  </a:lnTo>
                  <a:lnTo>
                    <a:pt x="760843" y="76523"/>
                  </a:lnTo>
                  <a:lnTo>
                    <a:pt x="799012" y="101835"/>
                  </a:lnTo>
                  <a:lnTo>
                    <a:pt x="832484" y="129979"/>
                  </a:lnTo>
                  <a:lnTo>
                    <a:pt x="860831" y="160669"/>
                  </a:lnTo>
                  <a:lnTo>
                    <a:pt x="883624" y="193622"/>
                  </a:lnTo>
                  <a:lnTo>
                    <a:pt x="900436" y="228552"/>
                  </a:lnTo>
                  <a:lnTo>
                    <a:pt x="914400" y="303212"/>
                  </a:lnTo>
                  <a:lnTo>
                    <a:pt x="910837" y="341247"/>
                  </a:lnTo>
                  <a:lnTo>
                    <a:pt x="883624" y="412802"/>
                  </a:lnTo>
                  <a:lnTo>
                    <a:pt x="860831" y="445755"/>
                  </a:lnTo>
                  <a:lnTo>
                    <a:pt x="832484" y="476445"/>
                  </a:lnTo>
                  <a:lnTo>
                    <a:pt x="799012" y="504589"/>
                  </a:lnTo>
                  <a:lnTo>
                    <a:pt x="760843" y="529901"/>
                  </a:lnTo>
                  <a:lnTo>
                    <a:pt x="718406" y="552100"/>
                  </a:lnTo>
                  <a:lnTo>
                    <a:pt x="672130" y="570899"/>
                  </a:lnTo>
                  <a:lnTo>
                    <a:pt x="622443" y="586015"/>
                  </a:lnTo>
                  <a:lnTo>
                    <a:pt x="569773" y="597164"/>
                  </a:lnTo>
                  <a:lnTo>
                    <a:pt x="514549" y="604062"/>
                  </a:lnTo>
                  <a:lnTo>
                    <a:pt x="457200" y="606425"/>
                  </a:lnTo>
                  <a:lnTo>
                    <a:pt x="399850" y="604062"/>
                  </a:lnTo>
                  <a:lnTo>
                    <a:pt x="344626" y="597164"/>
                  </a:lnTo>
                  <a:lnTo>
                    <a:pt x="291956" y="586015"/>
                  </a:lnTo>
                  <a:lnTo>
                    <a:pt x="242269" y="570899"/>
                  </a:lnTo>
                  <a:lnTo>
                    <a:pt x="195993" y="552100"/>
                  </a:lnTo>
                  <a:lnTo>
                    <a:pt x="153556" y="529901"/>
                  </a:lnTo>
                  <a:lnTo>
                    <a:pt x="115387" y="504589"/>
                  </a:lnTo>
                  <a:lnTo>
                    <a:pt x="81915" y="476445"/>
                  </a:lnTo>
                  <a:lnTo>
                    <a:pt x="53568" y="445755"/>
                  </a:lnTo>
                  <a:lnTo>
                    <a:pt x="30775" y="412802"/>
                  </a:lnTo>
                  <a:lnTo>
                    <a:pt x="13963" y="377872"/>
                  </a:lnTo>
                  <a:lnTo>
                    <a:pt x="0" y="3032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192245" y="3804602"/>
            <a:ext cx="557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G  g=11</a:t>
            </a:r>
          </a:p>
        </p:txBody>
      </p:sp>
      <p:grpSp>
        <p:nvGrpSpPr>
          <p:cNvPr id="39" name="object 39"/>
          <p:cNvGrpSpPr/>
          <p:nvPr/>
        </p:nvGrpSpPr>
        <p:grpSpPr>
          <a:xfrm>
            <a:off x="4412298" y="3639184"/>
            <a:ext cx="2158365" cy="783590"/>
            <a:chOff x="2888297" y="3639184"/>
            <a:chExt cx="2158365" cy="783590"/>
          </a:xfrm>
        </p:grpSpPr>
        <p:sp>
          <p:nvSpPr>
            <p:cNvPr id="40" name="object 40"/>
            <p:cNvSpPr/>
            <p:nvPr/>
          </p:nvSpPr>
          <p:spPr>
            <a:xfrm>
              <a:off x="2903537" y="3654424"/>
              <a:ext cx="5080" cy="149225"/>
            </a:xfrm>
            <a:custGeom>
              <a:avLst/>
              <a:gdLst/>
              <a:ahLst/>
              <a:cxnLst/>
              <a:rect l="l" t="t" r="r" b="b"/>
              <a:pathLst>
                <a:path w="5080" h="149225">
                  <a:moveTo>
                    <a:pt x="2381" y="-12700"/>
                  </a:moveTo>
                  <a:lnTo>
                    <a:pt x="2381" y="161925"/>
                  </a:lnTo>
                </a:path>
              </a:pathLst>
            </a:custGeom>
            <a:ln w="301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19562" y="3803649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0" y="303212"/>
                  </a:moveTo>
                  <a:lnTo>
                    <a:pt x="3562" y="265177"/>
                  </a:lnTo>
                  <a:lnTo>
                    <a:pt x="30775" y="193622"/>
                  </a:lnTo>
                  <a:lnTo>
                    <a:pt x="53568" y="160669"/>
                  </a:lnTo>
                  <a:lnTo>
                    <a:pt x="81915" y="129979"/>
                  </a:lnTo>
                  <a:lnTo>
                    <a:pt x="115387" y="101835"/>
                  </a:lnTo>
                  <a:lnTo>
                    <a:pt x="153556" y="76523"/>
                  </a:lnTo>
                  <a:lnTo>
                    <a:pt x="195993" y="54324"/>
                  </a:lnTo>
                  <a:lnTo>
                    <a:pt x="242269" y="35525"/>
                  </a:lnTo>
                  <a:lnTo>
                    <a:pt x="291956" y="20409"/>
                  </a:lnTo>
                  <a:lnTo>
                    <a:pt x="344626" y="9260"/>
                  </a:lnTo>
                  <a:lnTo>
                    <a:pt x="399850" y="2362"/>
                  </a:lnTo>
                  <a:lnTo>
                    <a:pt x="457200" y="0"/>
                  </a:lnTo>
                  <a:lnTo>
                    <a:pt x="514549" y="2362"/>
                  </a:lnTo>
                  <a:lnTo>
                    <a:pt x="569773" y="9260"/>
                  </a:lnTo>
                  <a:lnTo>
                    <a:pt x="622443" y="20409"/>
                  </a:lnTo>
                  <a:lnTo>
                    <a:pt x="672130" y="35525"/>
                  </a:lnTo>
                  <a:lnTo>
                    <a:pt x="718406" y="54324"/>
                  </a:lnTo>
                  <a:lnTo>
                    <a:pt x="760843" y="76523"/>
                  </a:lnTo>
                  <a:lnTo>
                    <a:pt x="799012" y="101835"/>
                  </a:lnTo>
                  <a:lnTo>
                    <a:pt x="832484" y="129979"/>
                  </a:lnTo>
                  <a:lnTo>
                    <a:pt x="860831" y="160669"/>
                  </a:lnTo>
                  <a:lnTo>
                    <a:pt x="883624" y="193622"/>
                  </a:lnTo>
                  <a:lnTo>
                    <a:pt x="900436" y="228552"/>
                  </a:lnTo>
                  <a:lnTo>
                    <a:pt x="914400" y="303212"/>
                  </a:lnTo>
                  <a:lnTo>
                    <a:pt x="910837" y="341247"/>
                  </a:lnTo>
                  <a:lnTo>
                    <a:pt x="883624" y="412802"/>
                  </a:lnTo>
                  <a:lnTo>
                    <a:pt x="860831" y="445755"/>
                  </a:lnTo>
                  <a:lnTo>
                    <a:pt x="832484" y="476445"/>
                  </a:lnTo>
                  <a:lnTo>
                    <a:pt x="799012" y="504589"/>
                  </a:lnTo>
                  <a:lnTo>
                    <a:pt x="760843" y="529901"/>
                  </a:lnTo>
                  <a:lnTo>
                    <a:pt x="718406" y="552100"/>
                  </a:lnTo>
                  <a:lnTo>
                    <a:pt x="672130" y="570899"/>
                  </a:lnTo>
                  <a:lnTo>
                    <a:pt x="622443" y="586015"/>
                  </a:lnTo>
                  <a:lnTo>
                    <a:pt x="569773" y="597164"/>
                  </a:lnTo>
                  <a:lnTo>
                    <a:pt x="514549" y="604062"/>
                  </a:lnTo>
                  <a:lnTo>
                    <a:pt x="457200" y="606425"/>
                  </a:lnTo>
                  <a:lnTo>
                    <a:pt x="399850" y="604062"/>
                  </a:lnTo>
                  <a:lnTo>
                    <a:pt x="344626" y="597164"/>
                  </a:lnTo>
                  <a:lnTo>
                    <a:pt x="291956" y="586015"/>
                  </a:lnTo>
                  <a:lnTo>
                    <a:pt x="242269" y="570899"/>
                  </a:lnTo>
                  <a:lnTo>
                    <a:pt x="195993" y="552100"/>
                  </a:lnTo>
                  <a:lnTo>
                    <a:pt x="153556" y="529901"/>
                  </a:lnTo>
                  <a:lnTo>
                    <a:pt x="115387" y="504589"/>
                  </a:lnTo>
                  <a:lnTo>
                    <a:pt x="81915" y="476445"/>
                  </a:lnTo>
                  <a:lnTo>
                    <a:pt x="53568" y="445755"/>
                  </a:lnTo>
                  <a:lnTo>
                    <a:pt x="30775" y="412802"/>
                  </a:lnTo>
                  <a:lnTo>
                    <a:pt x="13963" y="377872"/>
                  </a:lnTo>
                  <a:lnTo>
                    <a:pt x="0" y="3032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860707" y="3804602"/>
            <a:ext cx="562318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G  g=10</a:t>
            </a:r>
          </a:p>
        </p:txBody>
      </p:sp>
      <p:sp>
        <p:nvSpPr>
          <p:cNvPr id="43" name="object 43"/>
          <p:cNvSpPr/>
          <p:nvPr/>
        </p:nvSpPr>
        <p:spPr>
          <a:xfrm>
            <a:off x="6100762" y="3654426"/>
            <a:ext cx="0" cy="149225"/>
          </a:xfrm>
          <a:custGeom>
            <a:avLst/>
            <a:gdLst/>
            <a:ahLst/>
            <a:cxnLst/>
            <a:rect l="l" t="t" r="r" b="b"/>
            <a:pathLst>
              <a:path h="149225">
                <a:moveTo>
                  <a:pt x="0" y="149225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459774" y="4775200"/>
            <a:ext cx="5943600" cy="861774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 marR="183515" algn="just">
              <a:spcBef>
                <a:spcPts val="240"/>
              </a:spcBef>
            </a:pPr>
            <a:r>
              <a:rPr spc="-15" dirty="0">
                <a:solidFill>
                  <a:srgbClr val="FF0000"/>
                </a:solidFill>
                <a:latin typeface="Carlito"/>
                <a:cs typeface="Carlito"/>
              </a:rPr>
              <a:t>Remove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the higher-cost of identical nodes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and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save </a:t>
            </a:r>
            <a:r>
              <a:rPr spc="-20" dirty="0">
                <a:solidFill>
                  <a:srgbClr val="FF0000"/>
                </a:solidFill>
                <a:latin typeface="Carlito"/>
                <a:cs typeface="Carlito"/>
              </a:rPr>
              <a:t>memory.  </a:t>
            </a:r>
            <a:r>
              <a:rPr spc="-30" dirty="0">
                <a:solidFill>
                  <a:srgbClr val="FF0000"/>
                </a:solidFill>
                <a:latin typeface="Carlito"/>
                <a:cs typeface="Carlito"/>
              </a:rPr>
              <a:t>However,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UCS is optimal even if this is not done, since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lower-  </a:t>
            </a:r>
            <a:r>
              <a:rPr spc="-15" dirty="0">
                <a:solidFill>
                  <a:srgbClr val="FF0000"/>
                </a:solidFill>
                <a:latin typeface="Carlito"/>
                <a:cs typeface="Carlito"/>
              </a:rPr>
              <a:t>cost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nodes sort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to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the</a:t>
            </a:r>
            <a:r>
              <a:rPr spc="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front.</a:t>
            </a:r>
            <a:endParaRPr>
              <a:latin typeface="Carlito"/>
              <a:cs typeface="Carlito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914900" y="4412297"/>
            <a:ext cx="801370" cy="375920"/>
            <a:chOff x="3390900" y="4412297"/>
            <a:chExt cx="801370" cy="375920"/>
          </a:xfrm>
        </p:grpSpPr>
        <p:sp>
          <p:nvSpPr>
            <p:cNvPr id="46" name="object 46"/>
            <p:cNvSpPr/>
            <p:nvPr/>
          </p:nvSpPr>
          <p:spPr>
            <a:xfrm>
              <a:off x="3907574" y="4506264"/>
              <a:ext cx="272415" cy="269240"/>
            </a:xfrm>
            <a:custGeom>
              <a:avLst/>
              <a:gdLst/>
              <a:ahLst/>
              <a:cxnLst/>
              <a:rect l="l" t="t" r="r" b="b"/>
              <a:pathLst>
                <a:path w="272414" h="269239">
                  <a:moveTo>
                    <a:pt x="0" y="268935"/>
                  </a:moveTo>
                  <a:lnTo>
                    <a:pt x="271907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053573" y="4506264"/>
              <a:ext cx="126364" cy="125730"/>
            </a:xfrm>
            <a:custGeom>
              <a:avLst/>
              <a:gdLst/>
              <a:ahLst/>
              <a:cxnLst/>
              <a:rect l="l" t="t" r="r" b="b"/>
              <a:pathLst>
                <a:path w="126364" h="125729">
                  <a:moveTo>
                    <a:pt x="89306" y="125526"/>
                  </a:moveTo>
                  <a:lnTo>
                    <a:pt x="125907" y="0"/>
                  </a:lnTo>
                  <a:lnTo>
                    <a:pt x="0" y="35242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03600" y="4425010"/>
              <a:ext cx="504190" cy="350520"/>
            </a:xfrm>
            <a:custGeom>
              <a:avLst/>
              <a:gdLst/>
              <a:ahLst/>
              <a:cxnLst/>
              <a:rect l="l" t="t" r="r" b="b"/>
              <a:pathLst>
                <a:path w="504189" h="350520">
                  <a:moveTo>
                    <a:pt x="503974" y="35018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403600" y="4424997"/>
              <a:ext cx="130175" cy="117475"/>
            </a:xfrm>
            <a:custGeom>
              <a:avLst/>
              <a:gdLst/>
              <a:ahLst/>
              <a:cxnLst/>
              <a:rect l="l" t="t" r="r" b="b"/>
              <a:pathLst>
                <a:path w="130175" h="117475">
                  <a:moveTo>
                    <a:pt x="57619" y="117373"/>
                  </a:moveTo>
                  <a:lnTo>
                    <a:pt x="0" y="0"/>
                  </a:lnTo>
                  <a:lnTo>
                    <a:pt x="130098" y="13080"/>
                  </a:lnTo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755140" y="2306954"/>
            <a:ext cx="2169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20" dirty="0">
                <a:latin typeface="Carlito"/>
                <a:cs typeface="Carlito"/>
              </a:rPr>
              <a:t>Route </a:t>
            </a:r>
            <a:r>
              <a:rPr spc="-5" dirty="0">
                <a:latin typeface="Carlito"/>
                <a:cs typeface="Carlito"/>
              </a:rPr>
              <a:t>finding problem.  </a:t>
            </a:r>
            <a:r>
              <a:rPr spc="-10" dirty="0">
                <a:latin typeface="Carlito"/>
                <a:cs typeface="Carlito"/>
              </a:rPr>
              <a:t>Steps </a:t>
            </a:r>
            <a:r>
              <a:rPr spc="-5" dirty="0">
                <a:latin typeface="Carlito"/>
                <a:cs typeface="Carlito"/>
              </a:rPr>
              <a:t>labeled</a:t>
            </a:r>
            <a:r>
              <a:rPr spc="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w/cost.</a:t>
            </a:r>
            <a:endParaRPr>
              <a:latin typeface="Carlito"/>
              <a:cs typeface="Carlito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1977389" y="182668"/>
            <a:ext cx="8033385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Ex: Uniform-cost search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7461884" y="896467"/>
            <a:ext cx="2548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4F81BD"/>
                </a:solidFill>
                <a:latin typeface="Arial"/>
                <a:cs typeface="Arial"/>
              </a:rPr>
              <a:t>(Search tree</a:t>
            </a:r>
            <a:r>
              <a:rPr sz="2000" b="1" spc="-12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F81BD"/>
                </a:solidFill>
                <a:latin typeface="Arial"/>
                <a:cs typeface="Arial"/>
              </a:rPr>
              <a:t>version)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3764280" y="3851147"/>
            <a:ext cx="1320165" cy="521334"/>
            <a:chOff x="2240279" y="3851147"/>
            <a:chExt cx="1320165" cy="521334"/>
          </a:xfrm>
        </p:grpSpPr>
        <p:sp>
          <p:nvSpPr>
            <p:cNvPr id="54" name="object 54"/>
            <p:cNvSpPr/>
            <p:nvPr/>
          </p:nvSpPr>
          <p:spPr>
            <a:xfrm>
              <a:off x="2240279" y="3851147"/>
              <a:ext cx="1310640" cy="4907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85999" y="3886199"/>
              <a:ext cx="1219200" cy="381000"/>
            </a:xfrm>
            <a:custGeom>
              <a:avLst/>
              <a:gdLst/>
              <a:ahLst/>
              <a:cxnLst/>
              <a:rect l="l" t="t" r="r" b="b"/>
              <a:pathLst>
                <a:path w="1219200" h="381000">
                  <a:moveTo>
                    <a:pt x="0" y="0"/>
                  </a:moveTo>
                  <a:lnTo>
                    <a:pt x="1219200" y="38100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47899" y="3881627"/>
              <a:ext cx="1312164" cy="4907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293937" y="3917162"/>
              <a:ext cx="1219200" cy="381000"/>
            </a:xfrm>
            <a:custGeom>
              <a:avLst/>
              <a:gdLst/>
              <a:ahLst/>
              <a:cxnLst/>
              <a:rect l="l" t="t" r="r" b="b"/>
              <a:pathLst>
                <a:path w="1219200" h="381000">
                  <a:moveTo>
                    <a:pt x="0" y="381000"/>
                  </a:moveTo>
                  <a:lnTo>
                    <a:pt x="121920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Slide Number Placeholder 57">
            <a:extLst>
              <a:ext uri="{FF2B5EF4-FFF2-40B4-BE49-F238E27FC236}">
                <a16:creationId xmlns:a16="http://schemas.microsoft.com/office/drawing/2014/main" id="{9BA78CA8-0CC2-9892-D730-5C00F175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104</a:t>
            </a:fld>
            <a:endParaRPr lang="en-US" alt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485823" y="1069797"/>
            <a:ext cx="1947901" cy="1135205"/>
            <a:chOff x="5513983" y="4422320"/>
            <a:chExt cx="1947901" cy="1135205"/>
          </a:xfrm>
        </p:grpSpPr>
        <p:sp>
          <p:nvSpPr>
            <p:cNvPr id="60" name="Oval 59"/>
            <p:cNvSpPr/>
            <p:nvPr/>
          </p:nvSpPr>
          <p:spPr>
            <a:xfrm>
              <a:off x="5578400" y="4864751"/>
              <a:ext cx="273680" cy="293349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6235040" y="4422320"/>
              <a:ext cx="322417" cy="330485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513983" y="4457198"/>
              <a:ext cx="1947901" cy="1100327"/>
              <a:chOff x="2379662" y="1201549"/>
              <a:chExt cx="1947901" cy="1100327"/>
            </a:xfrm>
          </p:grpSpPr>
          <p:sp>
            <p:nvSpPr>
              <p:cNvPr id="63" name="object 5"/>
              <p:cNvSpPr txBox="1"/>
              <p:nvPr/>
            </p:nvSpPr>
            <p:spPr>
              <a:xfrm>
                <a:off x="3169603" y="1209037"/>
                <a:ext cx="882505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  <a:tabLst>
                    <a:tab pos="528955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A	</a:t>
                </a:r>
                <a:r>
                  <a:rPr dirty="0">
                    <a:latin typeface="Carlito"/>
                    <a:cs typeface="Carlito"/>
                  </a:rPr>
                  <a:t>10</a:t>
                </a:r>
              </a:p>
            </p:txBody>
          </p:sp>
          <p:grpSp>
            <p:nvGrpSpPr>
              <p:cNvPr id="64" name="object 6"/>
              <p:cNvGrpSpPr/>
              <p:nvPr/>
            </p:nvGrpSpPr>
            <p:grpSpPr>
              <a:xfrm>
                <a:off x="2379662" y="1358901"/>
                <a:ext cx="1744980" cy="942975"/>
                <a:chOff x="855662" y="1358900"/>
                <a:chExt cx="1744980" cy="942975"/>
              </a:xfrm>
            </p:grpSpPr>
            <p:sp>
              <p:nvSpPr>
                <p:cNvPr id="67" name="object 7"/>
                <p:cNvSpPr/>
                <p:nvPr/>
              </p:nvSpPr>
              <p:spPr>
                <a:xfrm>
                  <a:off x="868362" y="1563687"/>
                  <a:ext cx="381000" cy="3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0" h="384175">
                      <a:moveTo>
                        <a:pt x="0" y="192087"/>
                      </a:moveTo>
                      <a:lnTo>
                        <a:pt x="5031" y="148044"/>
                      </a:lnTo>
                      <a:lnTo>
                        <a:pt x="19363" y="107613"/>
                      </a:lnTo>
                      <a:lnTo>
                        <a:pt x="41851" y="71948"/>
                      </a:lnTo>
                      <a:lnTo>
                        <a:pt x="71353" y="42200"/>
                      </a:lnTo>
                      <a:lnTo>
                        <a:pt x="106724" y="19524"/>
                      </a:lnTo>
                      <a:lnTo>
                        <a:pt x="146821" y="5073"/>
                      </a:lnTo>
                      <a:lnTo>
                        <a:pt x="190500" y="0"/>
                      </a:lnTo>
                      <a:lnTo>
                        <a:pt x="234178" y="5073"/>
                      </a:lnTo>
                      <a:lnTo>
                        <a:pt x="274275" y="19524"/>
                      </a:lnTo>
                      <a:lnTo>
                        <a:pt x="309646" y="42200"/>
                      </a:lnTo>
                      <a:lnTo>
                        <a:pt x="339148" y="71948"/>
                      </a:lnTo>
                      <a:lnTo>
                        <a:pt x="361636" y="107613"/>
                      </a:lnTo>
                      <a:lnTo>
                        <a:pt x="375968" y="148044"/>
                      </a:lnTo>
                      <a:lnTo>
                        <a:pt x="381000" y="192087"/>
                      </a:lnTo>
                      <a:lnTo>
                        <a:pt x="375968" y="236130"/>
                      </a:lnTo>
                      <a:lnTo>
                        <a:pt x="361636" y="276561"/>
                      </a:lnTo>
                      <a:lnTo>
                        <a:pt x="339148" y="312226"/>
                      </a:lnTo>
                      <a:lnTo>
                        <a:pt x="309646" y="341974"/>
                      </a:lnTo>
                      <a:lnTo>
                        <a:pt x="274275" y="364650"/>
                      </a:lnTo>
                      <a:lnTo>
                        <a:pt x="234178" y="379101"/>
                      </a:lnTo>
                      <a:lnTo>
                        <a:pt x="190500" y="384175"/>
                      </a:lnTo>
                      <a:lnTo>
                        <a:pt x="146821" y="379101"/>
                      </a:lnTo>
                      <a:lnTo>
                        <a:pt x="106724" y="364650"/>
                      </a:lnTo>
                      <a:lnTo>
                        <a:pt x="71353" y="341974"/>
                      </a:lnTo>
                      <a:lnTo>
                        <a:pt x="41851" y="312226"/>
                      </a:lnTo>
                      <a:lnTo>
                        <a:pt x="19363" y="276561"/>
                      </a:lnTo>
                      <a:lnTo>
                        <a:pt x="5031" y="236130"/>
                      </a:lnTo>
                      <a:lnTo>
                        <a:pt x="0" y="192087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8" name="object 8"/>
                <p:cNvSpPr/>
                <p:nvPr/>
              </p:nvSpPr>
              <p:spPr>
                <a:xfrm>
                  <a:off x="2286000" y="1600200"/>
                  <a:ext cx="301625" cy="30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25" h="301625">
                      <a:moveTo>
                        <a:pt x="0" y="0"/>
                      </a:moveTo>
                      <a:lnTo>
                        <a:pt x="301625" y="0"/>
                      </a:lnTo>
                      <a:lnTo>
                        <a:pt x="301625" y="301625"/>
                      </a:lnTo>
                      <a:lnTo>
                        <a:pt x="0" y="3016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9" name="object 9"/>
                <p:cNvSpPr/>
                <p:nvPr/>
              </p:nvSpPr>
              <p:spPr>
                <a:xfrm>
                  <a:off x="1600200" y="1600200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0" name="object 10"/>
                <p:cNvSpPr/>
                <p:nvPr/>
              </p:nvSpPr>
              <p:spPr>
                <a:xfrm>
                  <a:off x="1193800" y="1371600"/>
                  <a:ext cx="40640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7650">
                      <a:moveTo>
                        <a:pt x="0" y="247650"/>
                      </a:moveTo>
                      <a:lnTo>
                        <a:pt x="40640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1" name="object 11"/>
                <p:cNvSpPr/>
                <p:nvPr/>
              </p:nvSpPr>
              <p:spPr>
                <a:xfrm>
                  <a:off x="1600200" y="1984375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2" name="object 12"/>
                <p:cNvSpPr/>
                <p:nvPr/>
              </p:nvSpPr>
              <p:spPr>
                <a:xfrm>
                  <a:off x="1193800" y="1892300"/>
                  <a:ext cx="406400" cy="24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4475">
                      <a:moveTo>
                        <a:pt x="0" y="0"/>
                      </a:moveTo>
                      <a:lnTo>
                        <a:pt x="406400" y="244475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3" name="object 13"/>
                <p:cNvSpPr/>
                <p:nvPr/>
              </p:nvSpPr>
              <p:spPr>
                <a:xfrm>
                  <a:off x="1905000" y="1371600"/>
                  <a:ext cx="53213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28600">
                      <a:moveTo>
                        <a:pt x="531812" y="228600"/>
                      </a:move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74" name="object 14"/>
                <p:cNvSpPr/>
                <p:nvPr/>
              </p:nvSpPr>
              <p:spPr>
                <a:xfrm>
                  <a:off x="1905000" y="1901825"/>
                  <a:ext cx="532130" cy="2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34950">
                      <a:moveTo>
                        <a:pt x="531812" y="0"/>
                      </a:moveTo>
                      <a:lnTo>
                        <a:pt x="0" y="23495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65" name="object 15"/>
              <p:cNvSpPr txBox="1"/>
              <p:nvPr/>
            </p:nvSpPr>
            <p:spPr>
              <a:xfrm>
                <a:off x="2763203" y="1201549"/>
                <a:ext cx="128587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dirty="0">
                    <a:latin typeface="Carlito"/>
                    <a:cs typeface="Carlito"/>
                  </a:rPr>
                  <a:t>1</a:t>
                </a:r>
              </a:p>
            </p:txBody>
          </p:sp>
          <p:sp>
            <p:nvSpPr>
              <p:cNvPr id="66" name="object 16"/>
              <p:cNvSpPr txBox="1"/>
              <p:nvPr/>
            </p:nvSpPr>
            <p:spPr>
              <a:xfrm>
                <a:off x="2454555" y="1489598"/>
                <a:ext cx="1873008" cy="799578"/>
              </a:xfrm>
              <a:prstGeom prst="rect">
                <a:avLst/>
              </a:prstGeom>
            </p:spPr>
            <p:txBody>
              <a:bodyPr vert="horz" wrap="square" lIns="0" tIns="128905" rIns="0" bIns="0" rtlCol="0">
                <a:spAutoFit/>
              </a:bodyPr>
              <a:lstStyle/>
              <a:p>
                <a:pPr marL="50800">
                  <a:spcBef>
                    <a:spcPts val="1015"/>
                  </a:spcBef>
                  <a:tabLst>
                    <a:tab pos="1334770" algn="l"/>
                  </a:tabLst>
                </a:pPr>
                <a:r>
                  <a:rPr dirty="0">
                    <a:latin typeface="Carlito"/>
                    <a:cs typeface="Carlito"/>
                  </a:rPr>
                  <a:t>S  </a:t>
                </a:r>
                <a:r>
                  <a:rPr sz="2700" u="heavy" baseline="3240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 5 </a:t>
                </a:r>
                <a:r>
                  <a:rPr sz="2700" spc="465" baseline="32407" dirty="0"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B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spc="337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5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	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G</a:t>
                </a:r>
              </a:p>
              <a:p>
                <a:pPr marL="194310">
                  <a:spcBef>
                    <a:spcPts val="920"/>
                  </a:spcBef>
                  <a:tabLst>
                    <a:tab pos="727075" algn="l"/>
                    <a:tab pos="1214120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15	C	</a:t>
                </a:r>
                <a:r>
                  <a:rPr dirty="0">
                    <a:latin typeface="Carlito"/>
                    <a:cs typeface="Carlito"/>
                  </a:rPr>
                  <a:t>5</a:t>
                </a:r>
              </a:p>
            </p:txBody>
          </p:sp>
        </p:grpSp>
      </p:grp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4498339" y="1236979"/>
            <a:ext cx="551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1840864" algn="l"/>
                <a:tab pos="4584065" algn="l"/>
                <a:tab pos="5498465" algn="l"/>
              </a:tabLst>
            </a:pPr>
            <a:r>
              <a:rPr spc="-10" dirty="0">
                <a:latin typeface="Carlito"/>
                <a:cs typeface="Carlito"/>
              </a:rPr>
              <a:t>Order </a:t>
            </a:r>
            <a:r>
              <a:rPr spc="-5" dirty="0">
                <a:latin typeface="Carlito"/>
                <a:cs typeface="Carlito"/>
              </a:rPr>
              <a:t>of node expansion: 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 A</a:t>
            </a:r>
            <a:r>
              <a:rPr u="sng" spc="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</a:t>
            </a:r>
            <a:r>
              <a:rPr u="sng" spc="-1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 		</a:t>
            </a:r>
            <a:r>
              <a:rPr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                                          </a:t>
            </a:r>
            <a:r>
              <a:rPr spc="25"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Path </a:t>
            </a:r>
            <a:r>
              <a:rPr spc="-10" dirty="0">
                <a:latin typeface="Carlito"/>
                <a:cs typeface="Carlito"/>
              </a:rPr>
              <a:t>found: 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</a:t>
            </a:r>
            <a:r>
              <a:rPr u="sng" spc="7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	</a:t>
            </a:r>
            <a:r>
              <a:rPr spc="-10" dirty="0">
                <a:latin typeface="Carlito"/>
                <a:cs typeface="Carlito"/>
              </a:rPr>
              <a:t>Cost </a:t>
            </a:r>
            <a:r>
              <a:rPr spc="-5" dirty="0">
                <a:latin typeface="Carlito"/>
                <a:cs typeface="Carlito"/>
              </a:rPr>
              <a:t>of path </a:t>
            </a:r>
            <a:r>
              <a:rPr spc="-10" dirty="0">
                <a:latin typeface="Carlito"/>
                <a:cs typeface="Carlito"/>
              </a:rPr>
              <a:t>found:</a:t>
            </a:r>
            <a:r>
              <a:rPr u="sng" spc="38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10	</a:t>
            </a:r>
            <a:endParaRPr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630862" y="2276476"/>
            <a:ext cx="939800" cy="631825"/>
            <a:chOff x="4106862" y="2276475"/>
            <a:chExt cx="939800" cy="631825"/>
          </a:xfrm>
        </p:grpSpPr>
        <p:sp>
          <p:nvSpPr>
            <p:cNvPr id="19" name="object 19"/>
            <p:cNvSpPr/>
            <p:nvPr/>
          </p:nvSpPr>
          <p:spPr>
            <a:xfrm>
              <a:off x="4119562" y="2289175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457200" y="0"/>
                  </a:moveTo>
                  <a:lnTo>
                    <a:pt x="399850" y="2362"/>
                  </a:lnTo>
                  <a:lnTo>
                    <a:pt x="344626" y="9260"/>
                  </a:lnTo>
                  <a:lnTo>
                    <a:pt x="291956" y="20409"/>
                  </a:lnTo>
                  <a:lnTo>
                    <a:pt x="242269" y="35525"/>
                  </a:lnTo>
                  <a:lnTo>
                    <a:pt x="195993" y="54324"/>
                  </a:lnTo>
                  <a:lnTo>
                    <a:pt x="153556" y="76523"/>
                  </a:lnTo>
                  <a:lnTo>
                    <a:pt x="115387" y="101835"/>
                  </a:lnTo>
                  <a:lnTo>
                    <a:pt x="81915" y="129979"/>
                  </a:lnTo>
                  <a:lnTo>
                    <a:pt x="53568" y="160669"/>
                  </a:lnTo>
                  <a:lnTo>
                    <a:pt x="30775" y="193622"/>
                  </a:lnTo>
                  <a:lnTo>
                    <a:pt x="13963" y="228552"/>
                  </a:lnTo>
                  <a:lnTo>
                    <a:pt x="0" y="303212"/>
                  </a:lnTo>
                  <a:lnTo>
                    <a:pt x="3562" y="341247"/>
                  </a:lnTo>
                  <a:lnTo>
                    <a:pt x="30775" y="412802"/>
                  </a:lnTo>
                  <a:lnTo>
                    <a:pt x="53568" y="445755"/>
                  </a:lnTo>
                  <a:lnTo>
                    <a:pt x="81915" y="476445"/>
                  </a:lnTo>
                  <a:lnTo>
                    <a:pt x="115387" y="504589"/>
                  </a:lnTo>
                  <a:lnTo>
                    <a:pt x="153556" y="529901"/>
                  </a:lnTo>
                  <a:lnTo>
                    <a:pt x="195993" y="552100"/>
                  </a:lnTo>
                  <a:lnTo>
                    <a:pt x="242269" y="570899"/>
                  </a:lnTo>
                  <a:lnTo>
                    <a:pt x="291956" y="586015"/>
                  </a:lnTo>
                  <a:lnTo>
                    <a:pt x="344626" y="597164"/>
                  </a:lnTo>
                  <a:lnTo>
                    <a:pt x="399850" y="604062"/>
                  </a:lnTo>
                  <a:lnTo>
                    <a:pt x="457200" y="606425"/>
                  </a:lnTo>
                  <a:lnTo>
                    <a:pt x="514549" y="604062"/>
                  </a:lnTo>
                  <a:lnTo>
                    <a:pt x="569773" y="597164"/>
                  </a:lnTo>
                  <a:lnTo>
                    <a:pt x="622443" y="586015"/>
                  </a:lnTo>
                  <a:lnTo>
                    <a:pt x="672130" y="570899"/>
                  </a:lnTo>
                  <a:lnTo>
                    <a:pt x="718406" y="552100"/>
                  </a:lnTo>
                  <a:lnTo>
                    <a:pt x="760843" y="529901"/>
                  </a:lnTo>
                  <a:lnTo>
                    <a:pt x="799012" y="504589"/>
                  </a:lnTo>
                  <a:lnTo>
                    <a:pt x="832484" y="476445"/>
                  </a:lnTo>
                  <a:lnTo>
                    <a:pt x="860831" y="445755"/>
                  </a:lnTo>
                  <a:lnTo>
                    <a:pt x="883624" y="412802"/>
                  </a:lnTo>
                  <a:lnTo>
                    <a:pt x="900436" y="377872"/>
                  </a:lnTo>
                  <a:lnTo>
                    <a:pt x="914400" y="303212"/>
                  </a:lnTo>
                  <a:lnTo>
                    <a:pt x="910837" y="265177"/>
                  </a:lnTo>
                  <a:lnTo>
                    <a:pt x="883624" y="193622"/>
                  </a:lnTo>
                  <a:lnTo>
                    <a:pt x="860831" y="160669"/>
                  </a:lnTo>
                  <a:lnTo>
                    <a:pt x="832484" y="129979"/>
                  </a:lnTo>
                  <a:lnTo>
                    <a:pt x="799012" y="101835"/>
                  </a:lnTo>
                  <a:lnTo>
                    <a:pt x="760843" y="76523"/>
                  </a:lnTo>
                  <a:lnTo>
                    <a:pt x="718406" y="54324"/>
                  </a:lnTo>
                  <a:lnTo>
                    <a:pt x="672130" y="35525"/>
                  </a:lnTo>
                  <a:lnTo>
                    <a:pt x="622443" y="20409"/>
                  </a:lnTo>
                  <a:lnTo>
                    <a:pt x="569773" y="9260"/>
                  </a:lnTo>
                  <a:lnTo>
                    <a:pt x="514549" y="2362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19562" y="2289175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0" y="303212"/>
                  </a:moveTo>
                  <a:lnTo>
                    <a:pt x="3562" y="265177"/>
                  </a:lnTo>
                  <a:lnTo>
                    <a:pt x="30775" y="193622"/>
                  </a:lnTo>
                  <a:lnTo>
                    <a:pt x="53568" y="160669"/>
                  </a:lnTo>
                  <a:lnTo>
                    <a:pt x="81915" y="129979"/>
                  </a:lnTo>
                  <a:lnTo>
                    <a:pt x="115387" y="101835"/>
                  </a:lnTo>
                  <a:lnTo>
                    <a:pt x="153556" y="76523"/>
                  </a:lnTo>
                  <a:lnTo>
                    <a:pt x="195993" y="54324"/>
                  </a:lnTo>
                  <a:lnTo>
                    <a:pt x="242269" y="35525"/>
                  </a:lnTo>
                  <a:lnTo>
                    <a:pt x="291956" y="20409"/>
                  </a:lnTo>
                  <a:lnTo>
                    <a:pt x="344626" y="9260"/>
                  </a:lnTo>
                  <a:lnTo>
                    <a:pt x="399850" y="2362"/>
                  </a:lnTo>
                  <a:lnTo>
                    <a:pt x="457200" y="0"/>
                  </a:lnTo>
                  <a:lnTo>
                    <a:pt x="514549" y="2362"/>
                  </a:lnTo>
                  <a:lnTo>
                    <a:pt x="569773" y="9260"/>
                  </a:lnTo>
                  <a:lnTo>
                    <a:pt x="622443" y="20409"/>
                  </a:lnTo>
                  <a:lnTo>
                    <a:pt x="672130" y="35525"/>
                  </a:lnTo>
                  <a:lnTo>
                    <a:pt x="718406" y="54324"/>
                  </a:lnTo>
                  <a:lnTo>
                    <a:pt x="760843" y="76523"/>
                  </a:lnTo>
                  <a:lnTo>
                    <a:pt x="799012" y="101835"/>
                  </a:lnTo>
                  <a:lnTo>
                    <a:pt x="832484" y="129979"/>
                  </a:lnTo>
                  <a:lnTo>
                    <a:pt x="860831" y="160669"/>
                  </a:lnTo>
                  <a:lnTo>
                    <a:pt x="883624" y="193622"/>
                  </a:lnTo>
                  <a:lnTo>
                    <a:pt x="900436" y="228552"/>
                  </a:lnTo>
                  <a:lnTo>
                    <a:pt x="914400" y="303212"/>
                  </a:lnTo>
                  <a:lnTo>
                    <a:pt x="910837" y="341247"/>
                  </a:lnTo>
                  <a:lnTo>
                    <a:pt x="883624" y="412802"/>
                  </a:lnTo>
                  <a:lnTo>
                    <a:pt x="860831" y="445755"/>
                  </a:lnTo>
                  <a:lnTo>
                    <a:pt x="832484" y="476445"/>
                  </a:lnTo>
                  <a:lnTo>
                    <a:pt x="799012" y="504589"/>
                  </a:lnTo>
                  <a:lnTo>
                    <a:pt x="760843" y="529901"/>
                  </a:lnTo>
                  <a:lnTo>
                    <a:pt x="718406" y="552100"/>
                  </a:lnTo>
                  <a:lnTo>
                    <a:pt x="672130" y="570899"/>
                  </a:lnTo>
                  <a:lnTo>
                    <a:pt x="622443" y="586015"/>
                  </a:lnTo>
                  <a:lnTo>
                    <a:pt x="569773" y="597164"/>
                  </a:lnTo>
                  <a:lnTo>
                    <a:pt x="514549" y="604062"/>
                  </a:lnTo>
                  <a:lnTo>
                    <a:pt x="457200" y="606425"/>
                  </a:lnTo>
                  <a:lnTo>
                    <a:pt x="399850" y="604062"/>
                  </a:lnTo>
                  <a:lnTo>
                    <a:pt x="344626" y="597164"/>
                  </a:lnTo>
                  <a:lnTo>
                    <a:pt x="291956" y="586015"/>
                  </a:lnTo>
                  <a:lnTo>
                    <a:pt x="242269" y="570899"/>
                  </a:lnTo>
                  <a:lnTo>
                    <a:pt x="195993" y="552100"/>
                  </a:lnTo>
                  <a:lnTo>
                    <a:pt x="153556" y="529901"/>
                  </a:lnTo>
                  <a:lnTo>
                    <a:pt x="115387" y="504589"/>
                  </a:lnTo>
                  <a:lnTo>
                    <a:pt x="81915" y="476445"/>
                  </a:lnTo>
                  <a:lnTo>
                    <a:pt x="53568" y="445755"/>
                  </a:lnTo>
                  <a:lnTo>
                    <a:pt x="30775" y="412802"/>
                  </a:lnTo>
                  <a:lnTo>
                    <a:pt x="13963" y="377872"/>
                  </a:lnTo>
                  <a:lnTo>
                    <a:pt x="0" y="3032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918720" y="2290127"/>
            <a:ext cx="364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S</a:t>
            </a:r>
            <a:endParaRPr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dirty="0">
                <a:latin typeface="Carlito"/>
                <a:cs typeface="Carlito"/>
              </a:rPr>
              <a:t>g=0</a:t>
            </a:r>
            <a:endParaRPr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630862" y="3035301"/>
            <a:ext cx="939800" cy="631825"/>
            <a:chOff x="4106862" y="3035300"/>
            <a:chExt cx="939800" cy="631825"/>
          </a:xfrm>
        </p:grpSpPr>
        <p:sp>
          <p:nvSpPr>
            <p:cNvPr id="23" name="object 23"/>
            <p:cNvSpPr/>
            <p:nvPr/>
          </p:nvSpPr>
          <p:spPr>
            <a:xfrm>
              <a:off x="4119562" y="3048000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457200" y="0"/>
                  </a:moveTo>
                  <a:lnTo>
                    <a:pt x="399850" y="2362"/>
                  </a:lnTo>
                  <a:lnTo>
                    <a:pt x="344626" y="9260"/>
                  </a:lnTo>
                  <a:lnTo>
                    <a:pt x="291956" y="20409"/>
                  </a:lnTo>
                  <a:lnTo>
                    <a:pt x="242269" y="35525"/>
                  </a:lnTo>
                  <a:lnTo>
                    <a:pt x="195993" y="54324"/>
                  </a:lnTo>
                  <a:lnTo>
                    <a:pt x="153556" y="76523"/>
                  </a:lnTo>
                  <a:lnTo>
                    <a:pt x="115387" y="101835"/>
                  </a:lnTo>
                  <a:lnTo>
                    <a:pt x="81915" y="129979"/>
                  </a:lnTo>
                  <a:lnTo>
                    <a:pt x="53568" y="160669"/>
                  </a:lnTo>
                  <a:lnTo>
                    <a:pt x="30775" y="193622"/>
                  </a:lnTo>
                  <a:lnTo>
                    <a:pt x="13963" y="228552"/>
                  </a:lnTo>
                  <a:lnTo>
                    <a:pt x="0" y="303212"/>
                  </a:lnTo>
                  <a:lnTo>
                    <a:pt x="3562" y="341247"/>
                  </a:lnTo>
                  <a:lnTo>
                    <a:pt x="30775" y="412802"/>
                  </a:lnTo>
                  <a:lnTo>
                    <a:pt x="53568" y="445755"/>
                  </a:lnTo>
                  <a:lnTo>
                    <a:pt x="81915" y="476445"/>
                  </a:lnTo>
                  <a:lnTo>
                    <a:pt x="115387" y="504589"/>
                  </a:lnTo>
                  <a:lnTo>
                    <a:pt x="153556" y="529901"/>
                  </a:lnTo>
                  <a:lnTo>
                    <a:pt x="195993" y="552100"/>
                  </a:lnTo>
                  <a:lnTo>
                    <a:pt x="242269" y="570899"/>
                  </a:lnTo>
                  <a:lnTo>
                    <a:pt x="291956" y="586015"/>
                  </a:lnTo>
                  <a:lnTo>
                    <a:pt x="344626" y="597164"/>
                  </a:lnTo>
                  <a:lnTo>
                    <a:pt x="399850" y="604062"/>
                  </a:lnTo>
                  <a:lnTo>
                    <a:pt x="457200" y="606425"/>
                  </a:lnTo>
                  <a:lnTo>
                    <a:pt x="514549" y="604062"/>
                  </a:lnTo>
                  <a:lnTo>
                    <a:pt x="569773" y="597164"/>
                  </a:lnTo>
                  <a:lnTo>
                    <a:pt x="622443" y="586015"/>
                  </a:lnTo>
                  <a:lnTo>
                    <a:pt x="672130" y="570899"/>
                  </a:lnTo>
                  <a:lnTo>
                    <a:pt x="718406" y="552100"/>
                  </a:lnTo>
                  <a:lnTo>
                    <a:pt x="760843" y="529901"/>
                  </a:lnTo>
                  <a:lnTo>
                    <a:pt x="799012" y="504589"/>
                  </a:lnTo>
                  <a:lnTo>
                    <a:pt x="832484" y="476445"/>
                  </a:lnTo>
                  <a:lnTo>
                    <a:pt x="860831" y="445755"/>
                  </a:lnTo>
                  <a:lnTo>
                    <a:pt x="883624" y="412802"/>
                  </a:lnTo>
                  <a:lnTo>
                    <a:pt x="900436" y="377872"/>
                  </a:lnTo>
                  <a:lnTo>
                    <a:pt x="914400" y="303212"/>
                  </a:lnTo>
                  <a:lnTo>
                    <a:pt x="910837" y="265177"/>
                  </a:lnTo>
                  <a:lnTo>
                    <a:pt x="883624" y="193622"/>
                  </a:lnTo>
                  <a:lnTo>
                    <a:pt x="860831" y="160669"/>
                  </a:lnTo>
                  <a:lnTo>
                    <a:pt x="832484" y="129979"/>
                  </a:lnTo>
                  <a:lnTo>
                    <a:pt x="799012" y="101835"/>
                  </a:lnTo>
                  <a:lnTo>
                    <a:pt x="760843" y="76523"/>
                  </a:lnTo>
                  <a:lnTo>
                    <a:pt x="718406" y="54324"/>
                  </a:lnTo>
                  <a:lnTo>
                    <a:pt x="672130" y="35525"/>
                  </a:lnTo>
                  <a:lnTo>
                    <a:pt x="622443" y="20409"/>
                  </a:lnTo>
                  <a:lnTo>
                    <a:pt x="569773" y="9260"/>
                  </a:lnTo>
                  <a:lnTo>
                    <a:pt x="514549" y="2362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119562" y="3048000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0" y="303212"/>
                  </a:moveTo>
                  <a:lnTo>
                    <a:pt x="3562" y="265177"/>
                  </a:lnTo>
                  <a:lnTo>
                    <a:pt x="30775" y="193622"/>
                  </a:lnTo>
                  <a:lnTo>
                    <a:pt x="53568" y="160669"/>
                  </a:lnTo>
                  <a:lnTo>
                    <a:pt x="81915" y="129979"/>
                  </a:lnTo>
                  <a:lnTo>
                    <a:pt x="115387" y="101835"/>
                  </a:lnTo>
                  <a:lnTo>
                    <a:pt x="153556" y="76523"/>
                  </a:lnTo>
                  <a:lnTo>
                    <a:pt x="195993" y="54324"/>
                  </a:lnTo>
                  <a:lnTo>
                    <a:pt x="242269" y="35525"/>
                  </a:lnTo>
                  <a:lnTo>
                    <a:pt x="291956" y="20409"/>
                  </a:lnTo>
                  <a:lnTo>
                    <a:pt x="344626" y="9260"/>
                  </a:lnTo>
                  <a:lnTo>
                    <a:pt x="399850" y="2362"/>
                  </a:lnTo>
                  <a:lnTo>
                    <a:pt x="457200" y="0"/>
                  </a:lnTo>
                  <a:lnTo>
                    <a:pt x="514549" y="2362"/>
                  </a:lnTo>
                  <a:lnTo>
                    <a:pt x="569773" y="9260"/>
                  </a:lnTo>
                  <a:lnTo>
                    <a:pt x="622443" y="20409"/>
                  </a:lnTo>
                  <a:lnTo>
                    <a:pt x="672130" y="35525"/>
                  </a:lnTo>
                  <a:lnTo>
                    <a:pt x="718406" y="54324"/>
                  </a:lnTo>
                  <a:lnTo>
                    <a:pt x="760843" y="76523"/>
                  </a:lnTo>
                  <a:lnTo>
                    <a:pt x="799012" y="101835"/>
                  </a:lnTo>
                  <a:lnTo>
                    <a:pt x="832484" y="129979"/>
                  </a:lnTo>
                  <a:lnTo>
                    <a:pt x="860831" y="160669"/>
                  </a:lnTo>
                  <a:lnTo>
                    <a:pt x="883624" y="193622"/>
                  </a:lnTo>
                  <a:lnTo>
                    <a:pt x="900436" y="228552"/>
                  </a:lnTo>
                  <a:lnTo>
                    <a:pt x="914400" y="303212"/>
                  </a:lnTo>
                  <a:lnTo>
                    <a:pt x="910837" y="341247"/>
                  </a:lnTo>
                  <a:lnTo>
                    <a:pt x="883624" y="412802"/>
                  </a:lnTo>
                  <a:lnTo>
                    <a:pt x="860831" y="445755"/>
                  </a:lnTo>
                  <a:lnTo>
                    <a:pt x="832484" y="476445"/>
                  </a:lnTo>
                  <a:lnTo>
                    <a:pt x="799012" y="504589"/>
                  </a:lnTo>
                  <a:lnTo>
                    <a:pt x="760843" y="529901"/>
                  </a:lnTo>
                  <a:lnTo>
                    <a:pt x="718406" y="552100"/>
                  </a:lnTo>
                  <a:lnTo>
                    <a:pt x="672130" y="570899"/>
                  </a:lnTo>
                  <a:lnTo>
                    <a:pt x="622443" y="586015"/>
                  </a:lnTo>
                  <a:lnTo>
                    <a:pt x="569773" y="597164"/>
                  </a:lnTo>
                  <a:lnTo>
                    <a:pt x="514549" y="604062"/>
                  </a:lnTo>
                  <a:lnTo>
                    <a:pt x="457200" y="606425"/>
                  </a:lnTo>
                  <a:lnTo>
                    <a:pt x="399850" y="604062"/>
                  </a:lnTo>
                  <a:lnTo>
                    <a:pt x="344626" y="597164"/>
                  </a:lnTo>
                  <a:lnTo>
                    <a:pt x="291956" y="586015"/>
                  </a:lnTo>
                  <a:lnTo>
                    <a:pt x="242269" y="570899"/>
                  </a:lnTo>
                  <a:lnTo>
                    <a:pt x="195993" y="552100"/>
                  </a:lnTo>
                  <a:lnTo>
                    <a:pt x="153556" y="529901"/>
                  </a:lnTo>
                  <a:lnTo>
                    <a:pt x="115387" y="504589"/>
                  </a:lnTo>
                  <a:lnTo>
                    <a:pt x="81915" y="476445"/>
                  </a:lnTo>
                  <a:lnTo>
                    <a:pt x="53568" y="445755"/>
                  </a:lnTo>
                  <a:lnTo>
                    <a:pt x="30775" y="412802"/>
                  </a:lnTo>
                  <a:lnTo>
                    <a:pt x="13963" y="377872"/>
                  </a:lnTo>
                  <a:lnTo>
                    <a:pt x="0" y="3032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918949" y="3048952"/>
            <a:ext cx="364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745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B</a:t>
            </a:r>
            <a:endParaRPr>
              <a:latin typeface="Carlito"/>
              <a:cs typeface="Carlito"/>
            </a:endParaRPr>
          </a:p>
          <a:p>
            <a:pPr marL="12700"/>
            <a:r>
              <a:rPr dirty="0">
                <a:latin typeface="Carlito"/>
                <a:cs typeface="Carlito"/>
              </a:rPr>
              <a:t>g=5</a:t>
            </a:r>
            <a:endParaRPr>
              <a:latin typeface="Carlito"/>
              <a:cs typeface="Carli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321550" y="3048001"/>
            <a:ext cx="914400" cy="606425"/>
          </a:xfrm>
          <a:custGeom>
            <a:avLst/>
            <a:gdLst/>
            <a:ahLst/>
            <a:cxnLst/>
            <a:rect l="l" t="t" r="r" b="b"/>
            <a:pathLst>
              <a:path w="914400" h="606425">
                <a:moveTo>
                  <a:pt x="0" y="303212"/>
                </a:moveTo>
                <a:lnTo>
                  <a:pt x="3562" y="265177"/>
                </a:lnTo>
                <a:lnTo>
                  <a:pt x="30775" y="193622"/>
                </a:lnTo>
                <a:lnTo>
                  <a:pt x="53568" y="160669"/>
                </a:lnTo>
                <a:lnTo>
                  <a:pt x="81915" y="129979"/>
                </a:lnTo>
                <a:lnTo>
                  <a:pt x="115387" y="101835"/>
                </a:lnTo>
                <a:lnTo>
                  <a:pt x="153556" y="76523"/>
                </a:lnTo>
                <a:lnTo>
                  <a:pt x="195993" y="54324"/>
                </a:lnTo>
                <a:lnTo>
                  <a:pt x="242269" y="35525"/>
                </a:lnTo>
                <a:lnTo>
                  <a:pt x="291956" y="20409"/>
                </a:lnTo>
                <a:lnTo>
                  <a:pt x="344626" y="9260"/>
                </a:lnTo>
                <a:lnTo>
                  <a:pt x="399850" y="2362"/>
                </a:lnTo>
                <a:lnTo>
                  <a:pt x="457200" y="0"/>
                </a:lnTo>
                <a:lnTo>
                  <a:pt x="514549" y="2362"/>
                </a:lnTo>
                <a:lnTo>
                  <a:pt x="569773" y="9260"/>
                </a:lnTo>
                <a:lnTo>
                  <a:pt x="622443" y="20409"/>
                </a:lnTo>
                <a:lnTo>
                  <a:pt x="672130" y="35525"/>
                </a:lnTo>
                <a:lnTo>
                  <a:pt x="718406" y="54324"/>
                </a:lnTo>
                <a:lnTo>
                  <a:pt x="760843" y="76523"/>
                </a:lnTo>
                <a:lnTo>
                  <a:pt x="799012" y="101835"/>
                </a:lnTo>
                <a:lnTo>
                  <a:pt x="832484" y="129979"/>
                </a:lnTo>
                <a:lnTo>
                  <a:pt x="860831" y="160669"/>
                </a:lnTo>
                <a:lnTo>
                  <a:pt x="883624" y="193622"/>
                </a:lnTo>
                <a:lnTo>
                  <a:pt x="900436" y="228552"/>
                </a:lnTo>
                <a:lnTo>
                  <a:pt x="914400" y="303212"/>
                </a:lnTo>
                <a:lnTo>
                  <a:pt x="910837" y="341247"/>
                </a:lnTo>
                <a:lnTo>
                  <a:pt x="883624" y="412802"/>
                </a:lnTo>
                <a:lnTo>
                  <a:pt x="860831" y="445755"/>
                </a:lnTo>
                <a:lnTo>
                  <a:pt x="832484" y="476445"/>
                </a:lnTo>
                <a:lnTo>
                  <a:pt x="799012" y="504589"/>
                </a:lnTo>
                <a:lnTo>
                  <a:pt x="760843" y="529901"/>
                </a:lnTo>
                <a:lnTo>
                  <a:pt x="718406" y="552100"/>
                </a:lnTo>
                <a:lnTo>
                  <a:pt x="672130" y="570899"/>
                </a:lnTo>
                <a:lnTo>
                  <a:pt x="622443" y="586015"/>
                </a:lnTo>
                <a:lnTo>
                  <a:pt x="569773" y="597164"/>
                </a:lnTo>
                <a:lnTo>
                  <a:pt x="514549" y="604062"/>
                </a:lnTo>
                <a:lnTo>
                  <a:pt x="457200" y="606425"/>
                </a:lnTo>
                <a:lnTo>
                  <a:pt x="399850" y="604062"/>
                </a:lnTo>
                <a:lnTo>
                  <a:pt x="344626" y="597164"/>
                </a:lnTo>
                <a:lnTo>
                  <a:pt x="291956" y="586015"/>
                </a:lnTo>
                <a:lnTo>
                  <a:pt x="242269" y="570899"/>
                </a:lnTo>
                <a:lnTo>
                  <a:pt x="195993" y="552100"/>
                </a:lnTo>
                <a:lnTo>
                  <a:pt x="153556" y="529901"/>
                </a:lnTo>
                <a:lnTo>
                  <a:pt x="115387" y="504589"/>
                </a:lnTo>
                <a:lnTo>
                  <a:pt x="81915" y="476445"/>
                </a:lnTo>
                <a:lnTo>
                  <a:pt x="53568" y="445755"/>
                </a:lnTo>
                <a:lnTo>
                  <a:pt x="30775" y="412802"/>
                </a:lnTo>
                <a:lnTo>
                  <a:pt x="13963" y="377872"/>
                </a:lnTo>
                <a:lnTo>
                  <a:pt x="0" y="303212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7538771" y="3048952"/>
            <a:ext cx="56192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5735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C  g=15</a:t>
            </a:r>
          </a:p>
        </p:txBody>
      </p:sp>
      <p:grpSp>
        <p:nvGrpSpPr>
          <p:cNvPr id="28" name="object 28"/>
          <p:cNvGrpSpPr/>
          <p:nvPr/>
        </p:nvGrpSpPr>
        <p:grpSpPr>
          <a:xfrm>
            <a:off x="3957637" y="3035301"/>
            <a:ext cx="939800" cy="631825"/>
            <a:chOff x="2433637" y="3035300"/>
            <a:chExt cx="939800" cy="631825"/>
          </a:xfrm>
        </p:grpSpPr>
        <p:sp>
          <p:nvSpPr>
            <p:cNvPr id="29" name="object 29"/>
            <p:cNvSpPr/>
            <p:nvPr/>
          </p:nvSpPr>
          <p:spPr>
            <a:xfrm>
              <a:off x="2446337" y="3048000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457200" y="0"/>
                  </a:moveTo>
                  <a:lnTo>
                    <a:pt x="399850" y="2362"/>
                  </a:lnTo>
                  <a:lnTo>
                    <a:pt x="344626" y="9260"/>
                  </a:lnTo>
                  <a:lnTo>
                    <a:pt x="291956" y="20409"/>
                  </a:lnTo>
                  <a:lnTo>
                    <a:pt x="242269" y="35525"/>
                  </a:lnTo>
                  <a:lnTo>
                    <a:pt x="195993" y="54324"/>
                  </a:lnTo>
                  <a:lnTo>
                    <a:pt x="153556" y="76523"/>
                  </a:lnTo>
                  <a:lnTo>
                    <a:pt x="115387" y="101835"/>
                  </a:lnTo>
                  <a:lnTo>
                    <a:pt x="81915" y="129979"/>
                  </a:lnTo>
                  <a:lnTo>
                    <a:pt x="53568" y="160669"/>
                  </a:lnTo>
                  <a:lnTo>
                    <a:pt x="30775" y="193622"/>
                  </a:lnTo>
                  <a:lnTo>
                    <a:pt x="13963" y="228552"/>
                  </a:lnTo>
                  <a:lnTo>
                    <a:pt x="0" y="303212"/>
                  </a:lnTo>
                  <a:lnTo>
                    <a:pt x="3562" y="341247"/>
                  </a:lnTo>
                  <a:lnTo>
                    <a:pt x="30775" y="412802"/>
                  </a:lnTo>
                  <a:lnTo>
                    <a:pt x="53568" y="445755"/>
                  </a:lnTo>
                  <a:lnTo>
                    <a:pt x="81915" y="476445"/>
                  </a:lnTo>
                  <a:lnTo>
                    <a:pt x="115387" y="504589"/>
                  </a:lnTo>
                  <a:lnTo>
                    <a:pt x="153556" y="529901"/>
                  </a:lnTo>
                  <a:lnTo>
                    <a:pt x="195993" y="552100"/>
                  </a:lnTo>
                  <a:lnTo>
                    <a:pt x="242269" y="570899"/>
                  </a:lnTo>
                  <a:lnTo>
                    <a:pt x="291956" y="586015"/>
                  </a:lnTo>
                  <a:lnTo>
                    <a:pt x="344626" y="597164"/>
                  </a:lnTo>
                  <a:lnTo>
                    <a:pt x="399850" y="604062"/>
                  </a:lnTo>
                  <a:lnTo>
                    <a:pt x="457200" y="606425"/>
                  </a:lnTo>
                  <a:lnTo>
                    <a:pt x="514549" y="604062"/>
                  </a:lnTo>
                  <a:lnTo>
                    <a:pt x="569773" y="597164"/>
                  </a:lnTo>
                  <a:lnTo>
                    <a:pt x="622443" y="586015"/>
                  </a:lnTo>
                  <a:lnTo>
                    <a:pt x="672130" y="570899"/>
                  </a:lnTo>
                  <a:lnTo>
                    <a:pt x="718406" y="552100"/>
                  </a:lnTo>
                  <a:lnTo>
                    <a:pt x="760843" y="529901"/>
                  </a:lnTo>
                  <a:lnTo>
                    <a:pt x="799012" y="504589"/>
                  </a:lnTo>
                  <a:lnTo>
                    <a:pt x="832484" y="476445"/>
                  </a:lnTo>
                  <a:lnTo>
                    <a:pt x="860831" y="445755"/>
                  </a:lnTo>
                  <a:lnTo>
                    <a:pt x="883624" y="412802"/>
                  </a:lnTo>
                  <a:lnTo>
                    <a:pt x="900436" y="377872"/>
                  </a:lnTo>
                  <a:lnTo>
                    <a:pt x="914400" y="303212"/>
                  </a:lnTo>
                  <a:lnTo>
                    <a:pt x="910837" y="265177"/>
                  </a:lnTo>
                  <a:lnTo>
                    <a:pt x="883624" y="193622"/>
                  </a:lnTo>
                  <a:lnTo>
                    <a:pt x="860831" y="160669"/>
                  </a:lnTo>
                  <a:lnTo>
                    <a:pt x="832484" y="129979"/>
                  </a:lnTo>
                  <a:lnTo>
                    <a:pt x="799012" y="101835"/>
                  </a:lnTo>
                  <a:lnTo>
                    <a:pt x="760843" y="76523"/>
                  </a:lnTo>
                  <a:lnTo>
                    <a:pt x="718406" y="54324"/>
                  </a:lnTo>
                  <a:lnTo>
                    <a:pt x="672130" y="35525"/>
                  </a:lnTo>
                  <a:lnTo>
                    <a:pt x="622443" y="20409"/>
                  </a:lnTo>
                  <a:lnTo>
                    <a:pt x="569773" y="9260"/>
                  </a:lnTo>
                  <a:lnTo>
                    <a:pt x="514549" y="2362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446337" y="3048000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0" y="303212"/>
                  </a:moveTo>
                  <a:lnTo>
                    <a:pt x="3562" y="265177"/>
                  </a:lnTo>
                  <a:lnTo>
                    <a:pt x="30775" y="193622"/>
                  </a:lnTo>
                  <a:lnTo>
                    <a:pt x="53568" y="160669"/>
                  </a:lnTo>
                  <a:lnTo>
                    <a:pt x="81915" y="129979"/>
                  </a:lnTo>
                  <a:lnTo>
                    <a:pt x="115387" y="101835"/>
                  </a:lnTo>
                  <a:lnTo>
                    <a:pt x="153556" y="76523"/>
                  </a:lnTo>
                  <a:lnTo>
                    <a:pt x="195993" y="54324"/>
                  </a:lnTo>
                  <a:lnTo>
                    <a:pt x="242269" y="35525"/>
                  </a:lnTo>
                  <a:lnTo>
                    <a:pt x="291956" y="20409"/>
                  </a:lnTo>
                  <a:lnTo>
                    <a:pt x="344626" y="9260"/>
                  </a:lnTo>
                  <a:lnTo>
                    <a:pt x="399850" y="2362"/>
                  </a:lnTo>
                  <a:lnTo>
                    <a:pt x="457200" y="0"/>
                  </a:lnTo>
                  <a:lnTo>
                    <a:pt x="514549" y="2362"/>
                  </a:lnTo>
                  <a:lnTo>
                    <a:pt x="569773" y="9260"/>
                  </a:lnTo>
                  <a:lnTo>
                    <a:pt x="622443" y="20409"/>
                  </a:lnTo>
                  <a:lnTo>
                    <a:pt x="672130" y="35525"/>
                  </a:lnTo>
                  <a:lnTo>
                    <a:pt x="718406" y="54324"/>
                  </a:lnTo>
                  <a:lnTo>
                    <a:pt x="760843" y="76523"/>
                  </a:lnTo>
                  <a:lnTo>
                    <a:pt x="799012" y="101835"/>
                  </a:lnTo>
                  <a:lnTo>
                    <a:pt x="832484" y="129979"/>
                  </a:lnTo>
                  <a:lnTo>
                    <a:pt x="860831" y="160669"/>
                  </a:lnTo>
                  <a:lnTo>
                    <a:pt x="883624" y="193622"/>
                  </a:lnTo>
                  <a:lnTo>
                    <a:pt x="900436" y="228552"/>
                  </a:lnTo>
                  <a:lnTo>
                    <a:pt x="914400" y="303212"/>
                  </a:lnTo>
                  <a:lnTo>
                    <a:pt x="910837" y="341247"/>
                  </a:lnTo>
                  <a:lnTo>
                    <a:pt x="883624" y="412802"/>
                  </a:lnTo>
                  <a:lnTo>
                    <a:pt x="860831" y="445755"/>
                  </a:lnTo>
                  <a:lnTo>
                    <a:pt x="832484" y="476445"/>
                  </a:lnTo>
                  <a:lnTo>
                    <a:pt x="799012" y="504589"/>
                  </a:lnTo>
                  <a:lnTo>
                    <a:pt x="760843" y="529901"/>
                  </a:lnTo>
                  <a:lnTo>
                    <a:pt x="718406" y="552100"/>
                  </a:lnTo>
                  <a:lnTo>
                    <a:pt x="672130" y="570899"/>
                  </a:lnTo>
                  <a:lnTo>
                    <a:pt x="622443" y="586015"/>
                  </a:lnTo>
                  <a:lnTo>
                    <a:pt x="569773" y="597164"/>
                  </a:lnTo>
                  <a:lnTo>
                    <a:pt x="514549" y="604062"/>
                  </a:lnTo>
                  <a:lnTo>
                    <a:pt x="457200" y="606425"/>
                  </a:lnTo>
                  <a:lnTo>
                    <a:pt x="399850" y="604062"/>
                  </a:lnTo>
                  <a:lnTo>
                    <a:pt x="344626" y="597164"/>
                  </a:lnTo>
                  <a:lnTo>
                    <a:pt x="291956" y="586015"/>
                  </a:lnTo>
                  <a:lnTo>
                    <a:pt x="242269" y="570899"/>
                  </a:lnTo>
                  <a:lnTo>
                    <a:pt x="195993" y="552100"/>
                  </a:lnTo>
                  <a:lnTo>
                    <a:pt x="153556" y="529901"/>
                  </a:lnTo>
                  <a:lnTo>
                    <a:pt x="115387" y="504589"/>
                  </a:lnTo>
                  <a:lnTo>
                    <a:pt x="81915" y="476445"/>
                  </a:lnTo>
                  <a:lnTo>
                    <a:pt x="53568" y="445755"/>
                  </a:lnTo>
                  <a:lnTo>
                    <a:pt x="30775" y="412802"/>
                  </a:lnTo>
                  <a:lnTo>
                    <a:pt x="13963" y="377872"/>
                  </a:lnTo>
                  <a:lnTo>
                    <a:pt x="0" y="3032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245495" y="3048952"/>
            <a:ext cx="3644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A</a:t>
            </a:r>
            <a:endParaRPr>
              <a:latin typeface="Carlito"/>
              <a:cs typeface="Carlito"/>
            </a:endParaRPr>
          </a:p>
          <a:p>
            <a:pPr marL="12700"/>
            <a:r>
              <a:rPr dirty="0">
                <a:latin typeface="Carlito"/>
                <a:cs typeface="Carlito"/>
              </a:rPr>
              <a:t>g=1</a:t>
            </a:r>
            <a:endParaRPr>
              <a:latin typeface="Carlito"/>
              <a:cs typeface="Carlito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962400" y="2794001"/>
            <a:ext cx="3505200" cy="1628775"/>
            <a:chOff x="2438400" y="2794000"/>
            <a:chExt cx="3505200" cy="1628775"/>
          </a:xfrm>
        </p:grpSpPr>
        <p:sp>
          <p:nvSpPr>
            <p:cNvPr id="33" name="object 33"/>
            <p:cNvSpPr/>
            <p:nvPr/>
          </p:nvSpPr>
          <p:spPr>
            <a:xfrm>
              <a:off x="3225800" y="2806700"/>
              <a:ext cx="1027430" cy="330200"/>
            </a:xfrm>
            <a:custGeom>
              <a:avLst/>
              <a:gdLst/>
              <a:ahLst/>
              <a:cxnLst/>
              <a:rect l="l" t="t" r="r" b="b"/>
              <a:pathLst>
                <a:path w="1027429" h="330200">
                  <a:moveTo>
                    <a:pt x="1027112" y="0"/>
                  </a:moveTo>
                  <a:lnTo>
                    <a:pt x="0" y="3302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576762" y="2895600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4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99025" y="2806700"/>
              <a:ext cx="1031875" cy="330200"/>
            </a:xfrm>
            <a:custGeom>
              <a:avLst/>
              <a:gdLst/>
              <a:ahLst/>
              <a:cxnLst/>
              <a:rect l="l" t="t" r="r" b="b"/>
              <a:pathLst>
                <a:path w="1031875" h="330200">
                  <a:moveTo>
                    <a:pt x="0" y="0"/>
                  </a:moveTo>
                  <a:lnTo>
                    <a:pt x="1031875" y="3302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451100" y="3803650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0" y="303212"/>
                  </a:moveTo>
                  <a:lnTo>
                    <a:pt x="3562" y="265177"/>
                  </a:lnTo>
                  <a:lnTo>
                    <a:pt x="30775" y="193622"/>
                  </a:lnTo>
                  <a:lnTo>
                    <a:pt x="53568" y="160669"/>
                  </a:lnTo>
                  <a:lnTo>
                    <a:pt x="81915" y="129979"/>
                  </a:lnTo>
                  <a:lnTo>
                    <a:pt x="115387" y="101835"/>
                  </a:lnTo>
                  <a:lnTo>
                    <a:pt x="153556" y="76523"/>
                  </a:lnTo>
                  <a:lnTo>
                    <a:pt x="195993" y="54324"/>
                  </a:lnTo>
                  <a:lnTo>
                    <a:pt x="242269" y="35525"/>
                  </a:lnTo>
                  <a:lnTo>
                    <a:pt x="291956" y="20409"/>
                  </a:lnTo>
                  <a:lnTo>
                    <a:pt x="344626" y="9260"/>
                  </a:lnTo>
                  <a:lnTo>
                    <a:pt x="399850" y="2362"/>
                  </a:lnTo>
                  <a:lnTo>
                    <a:pt x="457200" y="0"/>
                  </a:lnTo>
                  <a:lnTo>
                    <a:pt x="514549" y="2362"/>
                  </a:lnTo>
                  <a:lnTo>
                    <a:pt x="569773" y="9260"/>
                  </a:lnTo>
                  <a:lnTo>
                    <a:pt x="622443" y="20409"/>
                  </a:lnTo>
                  <a:lnTo>
                    <a:pt x="672130" y="35525"/>
                  </a:lnTo>
                  <a:lnTo>
                    <a:pt x="718406" y="54324"/>
                  </a:lnTo>
                  <a:lnTo>
                    <a:pt x="760843" y="76523"/>
                  </a:lnTo>
                  <a:lnTo>
                    <a:pt x="799012" y="101835"/>
                  </a:lnTo>
                  <a:lnTo>
                    <a:pt x="832484" y="129979"/>
                  </a:lnTo>
                  <a:lnTo>
                    <a:pt x="860831" y="160669"/>
                  </a:lnTo>
                  <a:lnTo>
                    <a:pt x="883624" y="193622"/>
                  </a:lnTo>
                  <a:lnTo>
                    <a:pt x="900436" y="228552"/>
                  </a:lnTo>
                  <a:lnTo>
                    <a:pt x="914400" y="303212"/>
                  </a:lnTo>
                  <a:lnTo>
                    <a:pt x="910837" y="341247"/>
                  </a:lnTo>
                  <a:lnTo>
                    <a:pt x="883624" y="412802"/>
                  </a:lnTo>
                  <a:lnTo>
                    <a:pt x="860831" y="445755"/>
                  </a:lnTo>
                  <a:lnTo>
                    <a:pt x="832484" y="476445"/>
                  </a:lnTo>
                  <a:lnTo>
                    <a:pt x="799012" y="504589"/>
                  </a:lnTo>
                  <a:lnTo>
                    <a:pt x="760843" y="529901"/>
                  </a:lnTo>
                  <a:lnTo>
                    <a:pt x="718406" y="552100"/>
                  </a:lnTo>
                  <a:lnTo>
                    <a:pt x="672130" y="570899"/>
                  </a:lnTo>
                  <a:lnTo>
                    <a:pt x="622443" y="586015"/>
                  </a:lnTo>
                  <a:lnTo>
                    <a:pt x="569773" y="597164"/>
                  </a:lnTo>
                  <a:lnTo>
                    <a:pt x="514549" y="604062"/>
                  </a:lnTo>
                  <a:lnTo>
                    <a:pt x="457200" y="606425"/>
                  </a:lnTo>
                  <a:lnTo>
                    <a:pt x="399850" y="604062"/>
                  </a:lnTo>
                  <a:lnTo>
                    <a:pt x="344626" y="597164"/>
                  </a:lnTo>
                  <a:lnTo>
                    <a:pt x="291956" y="586015"/>
                  </a:lnTo>
                  <a:lnTo>
                    <a:pt x="242269" y="570899"/>
                  </a:lnTo>
                  <a:lnTo>
                    <a:pt x="195993" y="552100"/>
                  </a:lnTo>
                  <a:lnTo>
                    <a:pt x="153556" y="529901"/>
                  </a:lnTo>
                  <a:lnTo>
                    <a:pt x="115387" y="504589"/>
                  </a:lnTo>
                  <a:lnTo>
                    <a:pt x="81915" y="476445"/>
                  </a:lnTo>
                  <a:lnTo>
                    <a:pt x="53568" y="445755"/>
                  </a:lnTo>
                  <a:lnTo>
                    <a:pt x="30775" y="412802"/>
                  </a:lnTo>
                  <a:lnTo>
                    <a:pt x="13963" y="377872"/>
                  </a:lnTo>
                  <a:lnTo>
                    <a:pt x="0" y="3032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192245" y="3804602"/>
            <a:ext cx="557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G  g=11</a:t>
            </a:r>
            <a:endParaRPr>
              <a:latin typeface="Carlito"/>
              <a:cs typeface="Carlito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412298" y="3639184"/>
            <a:ext cx="2158365" cy="783590"/>
            <a:chOff x="2888297" y="3639184"/>
            <a:chExt cx="2158365" cy="783590"/>
          </a:xfrm>
        </p:grpSpPr>
        <p:sp>
          <p:nvSpPr>
            <p:cNvPr id="39" name="object 39"/>
            <p:cNvSpPr/>
            <p:nvPr/>
          </p:nvSpPr>
          <p:spPr>
            <a:xfrm>
              <a:off x="2903537" y="3654424"/>
              <a:ext cx="5080" cy="149225"/>
            </a:xfrm>
            <a:custGeom>
              <a:avLst/>
              <a:gdLst/>
              <a:ahLst/>
              <a:cxnLst/>
              <a:rect l="l" t="t" r="r" b="b"/>
              <a:pathLst>
                <a:path w="5080" h="149225">
                  <a:moveTo>
                    <a:pt x="2381" y="-12700"/>
                  </a:moveTo>
                  <a:lnTo>
                    <a:pt x="2381" y="161925"/>
                  </a:lnTo>
                </a:path>
              </a:pathLst>
            </a:custGeom>
            <a:ln w="3016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119562" y="3803649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457200" y="0"/>
                  </a:moveTo>
                  <a:lnTo>
                    <a:pt x="399850" y="2362"/>
                  </a:lnTo>
                  <a:lnTo>
                    <a:pt x="344626" y="9260"/>
                  </a:lnTo>
                  <a:lnTo>
                    <a:pt x="291956" y="20409"/>
                  </a:lnTo>
                  <a:lnTo>
                    <a:pt x="242269" y="35525"/>
                  </a:lnTo>
                  <a:lnTo>
                    <a:pt x="195993" y="54324"/>
                  </a:lnTo>
                  <a:lnTo>
                    <a:pt x="153556" y="76523"/>
                  </a:lnTo>
                  <a:lnTo>
                    <a:pt x="115387" y="101835"/>
                  </a:lnTo>
                  <a:lnTo>
                    <a:pt x="81915" y="129979"/>
                  </a:lnTo>
                  <a:lnTo>
                    <a:pt x="53568" y="160669"/>
                  </a:lnTo>
                  <a:lnTo>
                    <a:pt x="30775" y="193622"/>
                  </a:lnTo>
                  <a:lnTo>
                    <a:pt x="13963" y="228552"/>
                  </a:lnTo>
                  <a:lnTo>
                    <a:pt x="0" y="303212"/>
                  </a:lnTo>
                  <a:lnTo>
                    <a:pt x="3562" y="341247"/>
                  </a:lnTo>
                  <a:lnTo>
                    <a:pt x="30775" y="412802"/>
                  </a:lnTo>
                  <a:lnTo>
                    <a:pt x="53568" y="445755"/>
                  </a:lnTo>
                  <a:lnTo>
                    <a:pt x="81915" y="476445"/>
                  </a:lnTo>
                  <a:lnTo>
                    <a:pt x="115387" y="504589"/>
                  </a:lnTo>
                  <a:lnTo>
                    <a:pt x="153556" y="529901"/>
                  </a:lnTo>
                  <a:lnTo>
                    <a:pt x="195993" y="552100"/>
                  </a:lnTo>
                  <a:lnTo>
                    <a:pt x="242269" y="570899"/>
                  </a:lnTo>
                  <a:lnTo>
                    <a:pt x="291956" y="586015"/>
                  </a:lnTo>
                  <a:lnTo>
                    <a:pt x="344626" y="597164"/>
                  </a:lnTo>
                  <a:lnTo>
                    <a:pt x="399850" y="604062"/>
                  </a:lnTo>
                  <a:lnTo>
                    <a:pt x="457200" y="606425"/>
                  </a:lnTo>
                  <a:lnTo>
                    <a:pt x="514549" y="604062"/>
                  </a:lnTo>
                  <a:lnTo>
                    <a:pt x="569773" y="597164"/>
                  </a:lnTo>
                  <a:lnTo>
                    <a:pt x="622443" y="586015"/>
                  </a:lnTo>
                  <a:lnTo>
                    <a:pt x="672130" y="570899"/>
                  </a:lnTo>
                  <a:lnTo>
                    <a:pt x="718406" y="552100"/>
                  </a:lnTo>
                  <a:lnTo>
                    <a:pt x="760843" y="529901"/>
                  </a:lnTo>
                  <a:lnTo>
                    <a:pt x="799012" y="504589"/>
                  </a:lnTo>
                  <a:lnTo>
                    <a:pt x="832484" y="476445"/>
                  </a:lnTo>
                  <a:lnTo>
                    <a:pt x="860831" y="445755"/>
                  </a:lnTo>
                  <a:lnTo>
                    <a:pt x="883624" y="412802"/>
                  </a:lnTo>
                  <a:lnTo>
                    <a:pt x="900436" y="377872"/>
                  </a:lnTo>
                  <a:lnTo>
                    <a:pt x="914400" y="303212"/>
                  </a:lnTo>
                  <a:lnTo>
                    <a:pt x="910837" y="265177"/>
                  </a:lnTo>
                  <a:lnTo>
                    <a:pt x="883624" y="193622"/>
                  </a:lnTo>
                  <a:lnTo>
                    <a:pt x="860831" y="160669"/>
                  </a:lnTo>
                  <a:lnTo>
                    <a:pt x="832484" y="129979"/>
                  </a:lnTo>
                  <a:lnTo>
                    <a:pt x="799012" y="101835"/>
                  </a:lnTo>
                  <a:lnTo>
                    <a:pt x="760843" y="76523"/>
                  </a:lnTo>
                  <a:lnTo>
                    <a:pt x="718406" y="54324"/>
                  </a:lnTo>
                  <a:lnTo>
                    <a:pt x="672130" y="35525"/>
                  </a:lnTo>
                  <a:lnTo>
                    <a:pt x="622443" y="20409"/>
                  </a:lnTo>
                  <a:lnTo>
                    <a:pt x="569773" y="9260"/>
                  </a:lnTo>
                  <a:lnTo>
                    <a:pt x="514549" y="2362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119562" y="3803649"/>
              <a:ext cx="914400" cy="606425"/>
            </a:xfrm>
            <a:custGeom>
              <a:avLst/>
              <a:gdLst/>
              <a:ahLst/>
              <a:cxnLst/>
              <a:rect l="l" t="t" r="r" b="b"/>
              <a:pathLst>
                <a:path w="914400" h="606425">
                  <a:moveTo>
                    <a:pt x="0" y="303212"/>
                  </a:moveTo>
                  <a:lnTo>
                    <a:pt x="3562" y="265177"/>
                  </a:lnTo>
                  <a:lnTo>
                    <a:pt x="30775" y="193622"/>
                  </a:lnTo>
                  <a:lnTo>
                    <a:pt x="53568" y="160669"/>
                  </a:lnTo>
                  <a:lnTo>
                    <a:pt x="81915" y="129979"/>
                  </a:lnTo>
                  <a:lnTo>
                    <a:pt x="115387" y="101835"/>
                  </a:lnTo>
                  <a:lnTo>
                    <a:pt x="153556" y="76523"/>
                  </a:lnTo>
                  <a:lnTo>
                    <a:pt x="195993" y="54324"/>
                  </a:lnTo>
                  <a:lnTo>
                    <a:pt x="242269" y="35525"/>
                  </a:lnTo>
                  <a:lnTo>
                    <a:pt x="291956" y="20409"/>
                  </a:lnTo>
                  <a:lnTo>
                    <a:pt x="344626" y="9260"/>
                  </a:lnTo>
                  <a:lnTo>
                    <a:pt x="399850" y="2362"/>
                  </a:lnTo>
                  <a:lnTo>
                    <a:pt x="457200" y="0"/>
                  </a:lnTo>
                  <a:lnTo>
                    <a:pt x="514549" y="2362"/>
                  </a:lnTo>
                  <a:lnTo>
                    <a:pt x="569773" y="9260"/>
                  </a:lnTo>
                  <a:lnTo>
                    <a:pt x="622443" y="20409"/>
                  </a:lnTo>
                  <a:lnTo>
                    <a:pt x="672130" y="35525"/>
                  </a:lnTo>
                  <a:lnTo>
                    <a:pt x="718406" y="54324"/>
                  </a:lnTo>
                  <a:lnTo>
                    <a:pt x="760843" y="76523"/>
                  </a:lnTo>
                  <a:lnTo>
                    <a:pt x="799012" y="101835"/>
                  </a:lnTo>
                  <a:lnTo>
                    <a:pt x="832484" y="129979"/>
                  </a:lnTo>
                  <a:lnTo>
                    <a:pt x="860831" y="160669"/>
                  </a:lnTo>
                  <a:lnTo>
                    <a:pt x="883624" y="193622"/>
                  </a:lnTo>
                  <a:lnTo>
                    <a:pt x="900436" y="228552"/>
                  </a:lnTo>
                  <a:lnTo>
                    <a:pt x="914400" y="303212"/>
                  </a:lnTo>
                  <a:lnTo>
                    <a:pt x="910837" y="341247"/>
                  </a:lnTo>
                  <a:lnTo>
                    <a:pt x="883624" y="412802"/>
                  </a:lnTo>
                  <a:lnTo>
                    <a:pt x="860831" y="445755"/>
                  </a:lnTo>
                  <a:lnTo>
                    <a:pt x="832484" y="476445"/>
                  </a:lnTo>
                  <a:lnTo>
                    <a:pt x="799012" y="504589"/>
                  </a:lnTo>
                  <a:lnTo>
                    <a:pt x="760843" y="529901"/>
                  </a:lnTo>
                  <a:lnTo>
                    <a:pt x="718406" y="552100"/>
                  </a:lnTo>
                  <a:lnTo>
                    <a:pt x="672130" y="570899"/>
                  </a:lnTo>
                  <a:lnTo>
                    <a:pt x="622443" y="586015"/>
                  </a:lnTo>
                  <a:lnTo>
                    <a:pt x="569773" y="597164"/>
                  </a:lnTo>
                  <a:lnTo>
                    <a:pt x="514549" y="604062"/>
                  </a:lnTo>
                  <a:lnTo>
                    <a:pt x="457200" y="606425"/>
                  </a:lnTo>
                  <a:lnTo>
                    <a:pt x="399850" y="604062"/>
                  </a:lnTo>
                  <a:lnTo>
                    <a:pt x="344626" y="597164"/>
                  </a:lnTo>
                  <a:lnTo>
                    <a:pt x="291956" y="586015"/>
                  </a:lnTo>
                  <a:lnTo>
                    <a:pt x="242269" y="570899"/>
                  </a:lnTo>
                  <a:lnTo>
                    <a:pt x="195993" y="552100"/>
                  </a:lnTo>
                  <a:lnTo>
                    <a:pt x="153556" y="529901"/>
                  </a:lnTo>
                  <a:lnTo>
                    <a:pt x="115387" y="504589"/>
                  </a:lnTo>
                  <a:lnTo>
                    <a:pt x="81915" y="476445"/>
                  </a:lnTo>
                  <a:lnTo>
                    <a:pt x="53568" y="445755"/>
                  </a:lnTo>
                  <a:lnTo>
                    <a:pt x="30775" y="412802"/>
                  </a:lnTo>
                  <a:lnTo>
                    <a:pt x="13963" y="377872"/>
                  </a:lnTo>
                  <a:lnTo>
                    <a:pt x="0" y="3032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5860707" y="3804602"/>
            <a:ext cx="562318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3670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G  g=10</a:t>
            </a:r>
          </a:p>
        </p:txBody>
      </p:sp>
      <p:sp>
        <p:nvSpPr>
          <p:cNvPr id="43" name="object 43"/>
          <p:cNvSpPr/>
          <p:nvPr/>
        </p:nvSpPr>
        <p:spPr>
          <a:xfrm>
            <a:off x="6100762" y="3654426"/>
            <a:ext cx="0" cy="149225"/>
          </a:xfrm>
          <a:custGeom>
            <a:avLst/>
            <a:gdLst/>
            <a:ahLst/>
            <a:cxnLst/>
            <a:rect l="l" t="t" r="r" b="b"/>
            <a:pathLst>
              <a:path h="149225">
                <a:moveTo>
                  <a:pt x="0" y="149225"/>
                </a:moveTo>
                <a:lnTo>
                  <a:pt x="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154363" y="5029200"/>
            <a:ext cx="5761355" cy="114775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 marR="166370">
              <a:spcBef>
                <a:spcPts val="310"/>
              </a:spcBef>
            </a:pPr>
            <a:r>
              <a:rPr spc="-35" dirty="0">
                <a:solidFill>
                  <a:srgbClr val="FF0000"/>
                </a:solidFill>
                <a:latin typeface="Arial"/>
                <a:cs typeface="Arial"/>
              </a:rPr>
              <a:t>Technically,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goal node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not really 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expanded, 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because </a:t>
            </a:r>
            <a:r>
              <a:rPr spc="-25" dirty="0">
                <a:solidFill>
                  <a:srgbClr val="FF0000"/>
                </a:solidFill>
                <a:latin typeface="Arial"/>
                <a:cs typeface="Arial"/>
              </a:rPr>
              <a:t>we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do not generate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children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of a 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goal 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node.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is listed in “Order of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node expansion” only for  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your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convenience,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see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explicitly 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where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pc="-20" dirty="0">
                <a:solidFill>
                  <a:srgbClr val="FF0000"/>
                </a:solidFill>
                <a:latin typeface="Arial"/>
                <a:cs typeface="Arial"/>
              </a:rPr>
              <a:t>was</a:t>
            </a:r>
            <a:r>
              <a:rPr spc="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found.</a:t>
            </a:r>
            <a:endParaRPr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54974" y="2306980"/>
            <a:ext cx="2169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20" dirty="0">
                <a:latin typeface="Carlito"/>
                <a:cs typeface="Carlito"/>
              </a:rPr>
              <a:t>Route </a:t>
            </a:r>
            <a:r>
              <a:rPr spc="-5" dirty="0">
                <a:latin typeface="Carlito"/>
                <a:cs typeface="Carlito"/>
              </a:rPr>
              <a:t>finding problem.  </a:t>
            </a:r>
            <a:r>
              <a:rPr spc="-10" dirty="0">
                <a:latin typeface="Carlito"/>
                <a:cs typeface="Carlito"/>
              </a:rPr>
              <a:t>Steps </a:t>
            </a:r>
            <a:r>
              <a:rPr spc="-5" dirty="0">
                <a:latin typeface="Carlito"/>
                <a:cs typeface="Carlito"/>
              </a:rPr>
              <a:t>labeled</a:t>
            </a:r>
            <a:r>
              <a:rPr spc="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w/cost.</a:t>
            </a:r>
            <a:endParaRPr>
              <a:latin typeface="Carlito"/>
              <a:cs typeface="Carlito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1977389" y="182668"/>
            <a:ext cx="8032749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Ex: Uniform-cost search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7461248" y="888365"/>
            <a:ext cx="25488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4F81BD"/>
                </a:solidFill>
                <a:latin typeface="Arial"/>
                <a:cs typeface="Arial"/>
              </a:rPr>
              <a:t>(Search tree</a:t>
            </a:r>
            <a:r>
              <a:rPr sz="2000" b="1" spc="-12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F81BD"/>
                </a:solidFill>
                <a:latin typeface="Arial"/>
                <a:cs typeface="Arial"/>
              </a:rPr>
              <a:t>version)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764280" y="3851147"/>
            <a:ext cx="1320165" cy="521334"/>
            <a:chOff x="2240279" y="3851147"/>
            <a:chExt cx="1320165" cy="521334"/>
          </a:xfrm>
        </p:grpSpPr>
        <p:sp>
          <p:nvSpPr>
            <p:cNvPr id="49" name="object 49"/>
            <p:cNvSpPr/>
            <p:nvPr/>
          </p:nvSpPr>
          <p:spPr>
            <a:xfrm>
              <a:off x="2240279" y="3851147"/>
              <a:ext cx="1310640" cy="4907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85999" y="3886199"/>
              <a:ext cx="1219200" cy="381000"/>
            </a:xfrm>
            <a:custGeom>
              <a:avLst/>
              <a:gdLst/>
              <a:ahLst/>
              <a:cxnLst/>
              <a:rect l="l" t="t" r="r" b="b"/>
              <a:pathLst>
                <a:path w="1219200" h="381000">
                  <a:moveTo>
                    <a:pt x="0" y="0"/>
                  </a:moveTo>
                  <a:lnTo>
                    <a:pt x="1219200" y="38100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47899" y="3881627"/>
              <a:ext cx="1312164" cy="4907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93937" y="3917162"/>
              <a:ext cx="1219200" cy="381000"/>
            </a:xfrm>
            <a:custGeom>
              <a:avLst/>
              <a:gdLst/>
              <a:ahLst/>
              <a:cxnLst/>
              <a:rect l="l" t="t" r="r" b="b"/>
              <a:pathLst>
                <a:path w="1219200" h="381000">
                  <a:moveTo>
                    <a:pt x="0" y="381000"/>
                  </a:moveTo>
                  <a:lnTo>
                    <a:pt x="121920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0557647E-DECC-D54F-031E-9CFE15E98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105</a:t>
            </a:fld>
            <a:endParaRPr lang="en-US" alt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754974" y="996425"/>
            <a:ext cx="1947901" cy="1135205"/>
            <a:chOff x="5513983" y="4422320"/>
            <a:chExt cx="1947901" cy="1135205"/>
          </a:xfrm>
        </p:grpSpPr>
        <p:sp>
          <p:nvSpPr>
            <p:cNvPr id="55" name="Oval 54"/>
            <p:cNvSpPr/>
            <p:nvPr/>
          </p:nvSpPr>
          <p:spPr>
            <a:xfrm>
              <a:off x="5578400" y="4864751"/>
              <a:ext cx="273680" cy="293349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235040" y="4422320"/>
              <a:ext cx="322417" cy="330485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5513983" y="4457198"/>
              <a:ext cx="1947901" cy="1100327"/>
              <a:chOff x="2379662" y="1201549"/>
              <a:chExt cx="1947901" cy="1100327"/>
            </a:xfrm>
          </p:grpSpPr>
          <p:sp>
            <p:nvSpPr>
              <p:cNvPr id="58" name="object 5"/>
              <p:cNvSpPr txBox="1"/>
              <p:nvPr/>
            </p:nvSpPr>
            <p:spPr>
              <a:xfrm>
                <a:off x="3169603" y="1209037"/>
                <a:ext cx="882505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  <a:tabLst>
                    <a:tab pos="528955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A	</a:t>
                </a:r>
                <a:r>
                  <a:rPr dirty="0">
                    <a:latin typeface="Carlito"/>
                    <a:cs typeface="Carlito"/>
                  </a:rPr>
                  <a:t>10</a:t>
                </a:r>
              </a:p>
            </p:txBody>
          </p:sp>
          <p:grpSp>
            <p:nvGrpSpPr>
              <p:cNvPr id="59" name="object 6"/>
              <p:cNvGrpSpPr/>
              <p:nvPr/>
            </p:nvGrpSpPr>
            <p:grpSpPr>
              <a:xfrm>
                <a:off x="2379662" y="1358901"/>
                <a:ext cx="1744980" cy="942975"/>
                <a:chOff x="855662" y="1358900"/>
                <a:chExt cx="1744980" cy="942975"/>
              </a:xfrm>
            </p:grpSpPr>
            <p:sp>
              <p:nvSpPr>
                <p:cNvPr id="62" name="object 7"/>
                <p:cNvSpPr/>
                <p:nvPr/>
              </p:nvSpPr>
              <p:spPr>
                <a:xfrm>
                  <a:off x="868362" y="1563687"/>
                  <a:ext cx="381000" cy="3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0" h="384175">
                      <a:moveTo>
                        <a:pt x="0" y="192087"/>
                      </a:moveTo>
                      <a:lnTo>
                        <a:pt x="5031" y="148044"/>
                      </a:lnTo>
                      <a:lnTo>
                        <a:pt x="19363" y="107613"/>
                      </a:lnTo>
                      <a:lnTo>
                        <a:pt x="41851" y="71948"/>
                      </a:lnTo>
                      <a:lnTo>
                        <a:pt x="71353" y="42200"/>
                      </a:lnTo>
                      <a:lnTo>
                        <a:pt x="106724" y="19524"/>
                      </a:lnTo>
                      <a:lnTo>
                        <a:pt x="146821" y="5073"/>
                      </a:lnTo>
                      <a:lnTo>
                        <a:pt x="190500" y="0"/>
                      </a:lnTo>
                      <a:lnTo>
                        <a:pt x="234178" y="5073"/>
                      </a:lnTo>
                      <a:lnTo>
                        <a:pt x="274275" y="19524"/>
                      </a:lnTo>
                      <a:lnTo>
                        <a:pt x="309646" y="42200"/>
                      </a:lnTo>
                      <a:lnTo>
                        <a:pt x="339148" y="71948"/>
                      </a:lnTo>
                      <a:lnTo>
                        <a:pt x="361636" y="107613"/>
                      </a:lnTo>
                      <a:lnTo>
                        <a:pt x="375968" y="148044"/>
                      </a:lnTo>
                      <a:lnTo>
                        <a:pt x="381000" y="192087"/>
                      </a:lnTo>
                      <a:lnTo>
                        <a:pt x="375968" y="236130"/>
                      </a:lnTo>
                      <a:lnTo>
                        <a:pt x="361636" y="276561"/>
                      </a:lnTo>
                      <a:lnTo>
                        <a:pt x="339148" y="312226"/>
                      </a:lnTo>
                      <a:lnTo>
                        <a:pt x="309646" y="341974"/>
                      </a:lnTo>
                      <a:lnTo>
                        <a:pt x="274275" y="364650"/>
                      </a:lnTo>
                      <a:lnTo>
                        <a:pt x="234178" y="379101"/>
                      </a:lnTo>
                      <a:lnTo>
                        <a:pt x="190500" y="384175"/>
                      </a:lnTo>
                      <a:lnTo>
                        <a:pt x="146821" y="379101"/>
                      </a:lnTo>
                      <a:lnTo>
                        <a:pt x="106724" y="364650"/>
                      </a:lnTo>
                      <a:lnTo>
                        <a:pt x="71353" y="341974"/>
                      </a:lnTo>
                      <a:lnTo>
                        <a:pt x="41851" y="312226"/>
                      </a:lnTo>
                      <a:lnTo>
                        <a:pt x="19363" y="276561"/>
                      </a:lnTo>
                      <a:lnTo>
                        <a:pt x="5031" y="236130"/>
                      </a:lnTo>
                      <a:lnTo>
                        <a:pt x="0" y="192087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3" name="object 8"/>
                <p:cNvSpPr/>
                <p:nvPr/>
              </p:nvSpPr>
              <p:spPr>
                <a:xfrm>
                  <a:off x="2286000" y="1600200"/>
                  <a:ext cx="301625" cy="30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25" h="301625">
                      <a:moveTo>
                        <a:pt x="0" y="0"/>
                      </a:moveTo>
                      <a:lnTo>
                        <a:pt x="301625" y="0"/>
                      </a:lnTo>
                      <a:lnTo>
                        <a:pt x="301625" y="301625"/>
                      </a:lnTo>
                      <a:lnTo>
                        <a:pt x="0" y="3016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4" name="object 9"/>
                <p:cNvSpPr/>
                <p:nvPr/>
              </p:nvSpPr>
              <p:spPr>
                <a:xfrm>
                  <a:off x="1600200" y="1600200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5" name="object 10"/>
                <p:cNvSpPr/>
                <p:nvPr/>
              </p:nvSpPr>
              <p:spPr>
                <a:xfrm>
                  <a:off x="1193800" y="1371600"/>
                  <a:ext cx="40640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7650">
                      <a:moveTo>
                        <a:pt x="0" y="247650"/>
                      </a:moveTo>
                      <a:lnTo>
                        <a:pt x="40640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6" name="object 11"/>
                <p:cNvSpPr/>
                <p:nvPr/>
              </p:nvSpPr>
              <p:spPr>
                <a:xfrm>
                  <a:off x="1600200" y="1984375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7" name="object 12"/>
                <p:cNvSpPr/>
                <p:nvPr/>
              </p:nvSpPr>
              <p:spPr>
                <a:xfrm>
                  <a:off x="1193800" y="1892300"/>
                  <a:ext cx="406400" cy="24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4475">
                      <a:moveTo>
                        <a:pt x="0" y="0"/>
                      </a:moveTo>
                      <a:lnTo>
                        <a:pt x="406400" y="244475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8" name="object 13"/>
                <p:cNvSpPr/>
                <p:nvPr/>
              </p:nvSpPr>
              <p:spPr>
                <a:xfrm>
                  <a:off x="1905000" y="1371600"/>
                  <a:ext cx="53213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28600">
                      <a:moveTo>
                        <a:pt x="531812" y="228600"/>
                      </a:move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69" name="object 14"/>
                <p:cNvSpPr/>
                <p:nvPr/>
              </p:nvSpPr>
              <p:spPr>
                <a:xfrm>
                  <a:off x="1905000" y="1901825"/>
                  <a:ext cx="532130" cy="2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34950">
                      <a:moveTo>
                        <a:pt x="531812" y="0"/>
                      </a:moveTo>
                      <a:lnTo>
                        <a:pt x="0" y="23495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60" name="object 15"/>
              <p:cNvSpPr txBox="1"/>
              <p:nvPr/>
            </p:nvSpPr>
            <p:spPr>
              <a:xfrm>
                <a:off x="2763203" y="1201549"/>
                <a:ext cx="128587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dirty="0">
                    <a:latin typeface="Carlito"/>
                    <a:cs typeface="Carlito"/>
                  </a:rPr>
                  <a:t>1</a:t>
                </a:r>
              </a:p>
            </p:txBody>
          </p:sp>
          <p:sp>
            <p:nvSpPr>
              <p:cNvPr id="61" name="object 16"/>
              <p:cNvSpPr txBox="1"/>
              <p:nvPr/>
            </p:nvSpPr>
            <p:spPr>
              <a:xfrm>
                <a:off x="2454555" y="1489598"/>
                <a:ext cx="1873008" cy="799578"/>
              </a:xfrm>
              <a:prstGeom prst="rect">
                <a:avLst/>
              </a:prstGeom>
            </p:spPr>
            <p:txBody>
              <a:bodyPr vert="horz" wrap="square" lIns="0" tIns="128905" rIns="0" bIns="0" rtlCol="0">
                <a:spAutoFit/>
              </a:bodyPr>
              <a:lstStyle/>
              <a:p>
                <a:pPr marL="50800">
                  <a:spcBef>
                    <a:spcPts val="1015"/>
                  </a:spcBef>
                  <a:tabLst>
                    <a:tab pos="1334770" algn="l"/>
                  </a:tabLst>
                </a:pPr>
                <a:r>
                  <a:rPr dirty="0">
                    <a:latin typeface="Carlito"/>
                    <a:cs typeface="Carlito"/>
                  </a:rPr>
                  <a:t>S  </a:t>
                </a:r>
                <a:r>
                  <a:rPr sz="2700" u="heavy" baseline="3240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 5 </a:t>
                </a:r>
                <a:r>
                  <a:rPr sz="2700" spc="465" baseline="32407" dirty="0"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B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spc="337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5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	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G</a:t>
                </a:r>
              </a:p>
              <a:p>
                <a:pPr marL="194310">
                  <a:spcBef>
                    <a:spcPts val="920"/>
                  </a:spcBef>
                  <a:tabLst>
                    <a:tab pos="727075" algn="l"/>
                    <a:tab pos="1214120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15	C	</a:t>
                </a:r>
                <a:r>
                  <a:rPr dirty="0">
                    <a:latin typeface="Carlito"/>
                    <a:cs typeface="Carlito"/>
                  </a:rPr>
                  <a:t>5</a:t>
                </a:r>
              </a:p>
            </p:txBody>
          </p:sp>
        </p:grpSp>
      </p:grp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4498340" y="1236979"/>
            <a:ext cx="5512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2755265" algn="l"/>
                <a:tab pos="5498465" algn="l"/>
              </a:tabLst>
            </a:pPr>
            <a:r>
              <a:rPr spc="-10" dirty="0">
                <a:latin typeface="Carlito"/>
                <a:cs typeface="Carlito"/>
              </a:rPr>
              <a:t>Order </a:t>
            </a:r>
            <a:r>
              <a:rPr spc="-5" dirty="0">
                <a:latin typeface="Carlito"/>
                <a:cs typeface="Carlito"/>
              </a:rPr>
              <a:t>of</a:t>
            </a:r>
            <a:r>
              <a:rPr spc="-20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node</a:t>
            </a:r>
            <a:r>
              <a:rPr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expansion: </a:t>
            </a:r>
            <a:r>
              <a:rPr spc="-10" dirty="0"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	</a:t>
            </a:r>
            <a:r>
              <a:rPr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                                                          </a:t>
            </a:r>
            <a:r>
              <a:rPr spc="345"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Path</a:t>
            </a:r>
            <a:r>
              <a:rPr spc="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found: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r>
              <a:rPr spc="-10" dirty="0">
                <a:latin typeface="Carlito"/>
                <a:cs typeface="Carlito"/>
              </a:rPr>
              <a:t>Cost </a:t>
            </a:r>
            <a:r>
              <a:rPr spc="-5" dirty="0">
                <a:latin typeface="Carlito"/>
                <a:cs typeface="Carlito"/>
              </a:rPr>
              <a:t>of path</a:t>
            </a:r>
            <a:r>
              <a:rPr spc="-4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found:</a:t>
            </a:r>
            <a:r>
              <a:rPr spc="15" dirty="0"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endParaRPr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88565" y="3818254"/>
            <a:ext cx="2094586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5" dirty="0">
                <a:latin typeface="Carlito"/>
                <a:cs typeface="Carlito"/>
              </a:rPr>
              <a:t>Expanded:  Next:  Children:  </a:t>
            </a:r>
            <a:r>
              <a:rPr dirty="0">
                <a:latin typeface="Carlito"/>
                <a:cs typeface="Carlito"/>
              </a:rPr>
              <a:t>Queue:</a:t>
            </a:r>
            <a:r>
              <a:rPr spc="-7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S/g=0</a:t>
            </a:r>
            <a:endParaRPr dirty="0"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54987" y="2306980"/>
            <a:ext cx="2169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20" dirty="0">
                <a:latin typeface="Carlito"/>
                <a:cs typeface="Carlito"/>
              </a:rPr>
              <a:t>Route </a:t>
            </a:r>
            <a:r>
              <a:rPr spc="-5" dirty="0">
                <a:latin typeface="Carlito"/>
                <a:cs typeface="Carlito"/>
              </a:rPr>
              <a:t>finding problem.  </a:t>
            </a:r>
            <a:r>
              <a:rPr spc="-10" dirty="0">
                <a:latin typeface="Carlito"/>
                <a:cs typeface="Carlito"/>
              </a:rPr>
              <a:t>Steps </a:t>
            </a:r>
            <a:r>
              <a:rPr spc="-5" dirty="0">
                <a:latin typeface="Carlito"/>
                <a:cs typeface="Carlito"/>
              </a:rPr>
              <a:t>labeled</a:t>
            </a:r>
            <a:r>
              <a:rPr spc="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w/cost.</a:t>
            </a:r>
            <a:endParaRPr>
              <a:latin typeface="Carlito"/>
              <a:cs typeface="Carlito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977389" y="182668"/>
            <a:ext cx="8179333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Ex: Uniform-cost search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240905" y="888365"/>
            <a:ext cx="27698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10" dirty="0">
                <a:solidFill>
                  <a:srgbClr val="4F81BD"/>
                </a:solidFill>
                <a:latin typeface="Arial"/>
                <a:cs typeface="Arial"/>
              </a:rPr>
              <a:t>(Virtual </a:t>
            </a:r>
            <a:r>
              <a:rPr sz="2000" b="1" dirty="0">
                <a:solidFill>
                  <a:srgbClr val="4F81BD"/>
                </a:solidFill>
                <a:latin typeface="Arial"/>
                <a:cs typeface="Arial"/>
              </a:rPr>
              <a:t>queue</a:t>
            </a:r>
            <a:r>
              <a:rPr sz="2000" b="1" spc="-65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F81BD"/>
                </a:solidFill>
                <a:latin typeface="Arial"/>
                <a:cs typeface="Arial"/>
              </a:rPr>
              <a:t>version)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BFBE1B36-082D-E732-F3E1-C56E1AC40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106</a:t>
            </a:fld>
            <a:endParaRPr lang="en-US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1754987" y="1053782"/>
            <a:ext cx="1947901" cy="1135205"/>
            <a:chOff x="5513983" y="4422320"/>
            <a:chExt cx="1947901" cy="1135205"/>
          </a:xfrm>
        </p:grpSpPr>
        <p:sp>
          <p:nvSpPr>
            <p:cNvPr id="24" name="Oval 23"/>
            <p:cNvSpPr/>
            <p:nvPr/>
          </p:nvSpPr>
          <p:spPr>
            <a:xfrm>
              <a:off x="5578400" y="4864751"/>
              <a:ext cx="273680" cy="293349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6235040" y="4422320"/>
              <a:ext cx="322417" cy="330485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513983" y="4457198"/>
              <a:ext cx="1947901" cy="1100327"/>
              <a:chOff x="2379662" y="1201549"/>
              <a:chExt cx="1947901" cy="1100327"/>
            </a:xfrm>
          </p:grpSpPr>
          <p:sp>
            <p:nvSpPr>
              <p:cNvPr id="27" name="object 5"/>
              <p:cNvSpPr txBox="1"/>
              <p:nvPr/>
            </p:nvSpPr>
            <p:spPr>
              <a:xfrm>
                <a:off x="3169603" y="1209037"/>
                <a:ext cx="882505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  <a:tabLst>
                    <a:tab pos="528955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A	</a:t>
                </a:r>
                <a:r>
                  <a:rPr dirty="0">
                    <a:latin typeface="Carlito"/>
                    <a:cs typeface="Carlito"/>
                  </a:rPr>
                  <a:t>10</a:t>
                </a:r>
              </a:p>
            </p:txBody>
          </p:sp>
          <p:grpSp>
            <p:nvGrpSpPr>
              <p:cNvPr id="28" name="object 6"/>
              <p:cNvGrpSpPr/>
              <p:nvPr/>
            </p:nvGrpSpPr>
            <p:grpSpPr>
              <a:xfrm>
                <a:off x="2379662" y="1358901"/>
                <a:ext cx="1744980" cy="942975"/>
                <a:chOff x="855662" y="1358900"/>
                <a:chExt cx="1744980" cy="942975"/>
              </a:xfrm>
            </p:grpSpPr>
            <p:sp>
              <p:nvSpPr>
                <p:cNvPr id="31" name="object 7"/>
                <p:cNvSpPr/>
                <p:nvPr/>
              </p:nvSpPr>
              <p:spPr>
                <a:xfrm>
                  <a:off x="868362" y="1563687"/>
                  <a:ext cx="381000" cy="3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0" h="384175">
                      <a:moveTo>
                        <a:pt x="0" y="192087"/>
                      </a:moveTo>
                      <a:lnTo>
                        <a:pt x="5031" y="148044"/>
                      </a:lnTo>
                      <a:lnTo>
                        <a:pt x="19363" y="107613"/>
                      </a:lnTo>
                      <a:lnTo>
                        <a:pt x="41851" y="71948"/>
                      </a:lnTo>
                      <a:lnTo>
                        <a:pt x="71353" y="42200"/>
                      </a:lnTo>
                      <a:lnTo>
                        <a:pt x="106724" y="19524"/>
                      </a:lnTo>
                      <a:lnTo>
                        <a:pt x="146821" y="5073"/>
                      </a:lnTo>
                      <a:lnTo>
                        <a:pt x="190500" y="0"/>
                      </a:lnTo>
                      <a:lnTo>
                        <a:pt x="234178" y="5073"/>
                      </a:lnTo>
                      <a:lnTo>
                        <a:pt x="274275" y="19524"/>
                      </a:lnTo>
                      <a:lnTo>
                        <a:pt x="309646" y="42200"/>
                      </a:lnTo>
                      <a:lnTo>
                        <a:pt x="339148" y="71948"/>
                      </a:lnTo>
                      <a:lnTo>
                        <a:pt x="361636" y="107613"/>
                      </a:lnTo>
                      <a:lnTo>
                        <a:pt x="375968" y="148044"/>
                      </a:lnTo>
                      <a:lnTo>
                        <a:pt x="381000" y="192087"/>
                      </a:lnTo>
                      <a:lnTo>
                        <a:pt x="375968" y="236130"/>
                      </a:lnTo>
                      <a:lnTo>
                        <a:pt x="361636" y="276561"/>
                      </a:lnTo>
                      <a:lnTo>
                        <a:pt x="339148" y="312226"/>
                      </a:lnTo>
                      <a:lnTo>
                        <a:pt x="309646" y="341974"/>
                      </a:lnTo>
                      <a:lnTo>
                        <a:pt x="274275" y="364650"/>
                      </a:lnTo>
                      <a:lnTo>
                        <a:pt x="234178" y="379101"/>
                      </a:lnTo>
                      <a:lnTo>
                        <a:pt x="190500" y="384175"/>
                      </a:lnTo>
                      <a:lnTo>
                        <a:pt x="146821" y="379101"/>
                      </a:lnTo>
                      <a:lnTo>
                        <a:pt x="106724" y="364650"/>
                      </a:lnTo>
                      <a:lnTo>
                        <a:pt x="71353" y="341974"/>
                      </a:lnTo>
                      <a:lnTo>
                        <a:pt x="41851" y="312226"/>
                      </a:lnTo>
                      <a:lnTo>
                        <a:pt x="19363" y="276561"/>
                      </a:lnTo>
                      <a:lnTo>
                        <a:pt x="5031" y="236130"/>
                      </a:lnTo>
                      <a:lnTo>
                        <a:pt x="0" y="192087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2" name="object 8"/>
                <p:cNvSpPr/>
                <p:nvPr/>
              </p:nvSpPr>
              <p:spPr>
                <a:xfrm>
                  <a:off x="2286000" y="1600200"/>
                  <a:ext cx="301625" cy="30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25" h="301625">
                      <a:moveTo>
                        <a:pt x="0" y="0"/>
                      </a:moveTo>
                      <a:lnTo>
                        <a:pt x="301625" y="0"/>
                      </a:lnTo>
                      <a:lnTo>
                        <a:pt x="301625" y="301625"/>
                      </a:lnTo>
                      <a:lnTo>
                        <a:pt x="0" y="3016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3" name="object 9"/>
                <p:cNvSpPr/>
                <p:nvPr/>
              </p:nvSpPr>
              <p:spPr>
                <a:xfrm>
                  <a:off x="1600200" y="1600200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4" name="object 10"/>
                <p:cNvSpPr/>
                <p:nvPr/>
              </p:nvSpPr>
              <p:spPr>
                <a:xfrm>
                  <a:off x="1193800" y="1371600"/>
                  <a:ext cx="40640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7650">
                      <a:moveTo>
                        <a:pt x="0" y="247650"/>
                      </a:moveTo>
                      <a:lnTo>
                        <a:pt x="40640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5" name="object 11"/>
                <p:cNvSpPr/>
                <p:nvPr/>
              </p:nvSpPr>
              <p:spPr>
                <a:xfrm>
                  <a:off x="1600200" y="1984375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6" name="object 12"/>
                <p:cNvSpPr/>
                <p:nvPr/>
              </p:nvSpPr>
              <p:spPr>
                <a:xfrm>
                  <a:off x="1193800" y="1892300"/>
                  <a:ext cx="406400" cy="24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4475">
                      <a:moveTo>
                        <a:pt x="0" y="0"/>
                      </a:moveTo>
                      <a:lnTo>
                        <a:pt x="406400" y="244475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" name="object 13"/>
                <p:cNvSpPr/>
                <p:nvPr/>
              </p:nvSpPr>
              <p:spPr>
                <a:xfrm>
                  <a:off x="1905000" y="1371600"/>
                  <a:ext cx="53213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28600">
                      <a:moveTo>
                        <a:pt x="531812" y="228600"/>
                      </a:move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" name="object 14"/>
                <p:cNvSpPr/>
                <p:nvPr/>
              </p:nvSpPr>
              <p:spPr>
                <a:xfrm>
                  <a:off x="1905000" y="1901825"/>
                  <a:ext cx="532130" cy="2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34950">
                      <a:moveTo>
                        <a:pt x="531812" y="0"/>
                      </a:moveTo>
                      <a:lnTo>
                        <a:pt x="0" y="23495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9" name="object 15"/>
              <p:cNvSpPr txBox="1"/>
              <p:nvPr/>
            </p:nvSpPr>
            <p:spPr>
              <a:xfrm>
                <a:off x="2763203" y="1201549"/>
                <a:ext cx="128587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dirty="0">
                    <a:latin typeface="Carlito"/>
                    <a:cs typeface="Carlito"/>
                  </a:rPr>
                  <a:t>1</a:t>
                </a:r>
              </a:p>
            </p:txBody>
          </p:sp>
          <p:sp>
            <p:nvSpPr>
              <p:cNvPr id="30" name="object 16"/>
              <p:cNvSpPr txBox="1"/>
              <p:nvPr/>
            </p:nvSpPr>
            <p:spPr>
              <a:xfrm>
                <a:off x="2454555" y="1489598"/>
                <a:ext cx="1873008" cy="799578"/>
              </a:xfrm>
              <a:prstGeom prst="rect">
                <a:avLst/>
              </a:prstGeom>
            </p:spPr>
            <p:txBody>
              <a:bodyPr vert="horz" wrap="square" lIns="0" tIns="128905" rIns="0" bIns="0" rtlCol="0">
                <a:spAutoFit/>
              </a:bodyPr>
              <a:lstStyle/>
              <a:p>
                <a:pPr marL="50800">
                  <a:spcBef>
                    <a:spcPts val="1015"/>
                  </a:spcBef>
                  <a:tabLst>
                    <a:tab pos="1334770" algn="l"/>
                  </a:tabLst>
                </a:pPr>
                <a:r>
                  <a:rPr dirty="0">
                    <a:latin typeface="Carlito"/>
                    <a:cs typeface="Carlito"/>
                  </a:rPr>
                  <a:t>S  </a:t>
                </a:r>
                <a:r>
                  <a:rPr sz="2700" u="heavy" baseline="3240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 5 </a:t>
                </a:r>
                <a:r>
                  <a:rPr sz="2700" spc="465" baseline="32407" dirty="0"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B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spc="337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5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	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G</a:t>
                </a:r>
              </a:p>
              <a:p>
                <a:pPr marL="194310">
                  <a:spcBef>
                    <a:spcPts val="920"/>
                  </a:spcBef>
                  <a:tabLst>
                    <a:tab pos="727075" algn="l"/>
                    <a:tab pos="1214120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15	C	</a:t>
                </a:r>
                <a:r>
                  <a:rPr dirty="0">
                    <a:latin typeface="Carlito"/>
                    <a:cs typeface="Carlito"/>
                  </a:rPr>
                  <a:t>5</a:t>
                </a:r>
              </a:p>
            </p:txBody>
          </p:sp>
        </p:grpSp>
      </p:grp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4498340" y="1236979"/>
            <a:ext cx="5512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2755265" algn="l"/>
                <a:tab pos="5498465" algn="l"/>
              </a:tabLst>
            </a:pPr>
            <a:r>
              <a:rPr spc="-10" dirty="0">
                <a:latin typeface="Carlito"/>
                <a:cs typeface="Carlito"/>
              </a:rPr>
              <a:t>Order </a:t>
            </a:r>
            <a:r>
              <a:rPr spc="-5" dirty="0">
                <a:latin typeface="Carlito"/>
                <a:cs typeface="Carlito"/>
              </a:rPr>
              <a:t>of</a:t>
            </a:r>
            <a:r>
              <a:rPr spc="30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node</a:t>
            </a:r>
            <a:r>
              <a:rPr spc="2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expansion: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 	</a:t>
            </a:r>
            <a:r>
              <a:rPr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Path</a:t>
            </a:r>
            <a:r>
              <a:rPr spc="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found: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r>
              <a:rPr spc="-10" dirty="0">
                <a:latin typeface="Carlito"/>
                <a:cs typeface="Carlito"/>
              </a:rPr>
              <a:t>Cost </a:t>
            </a:r>
            <a:r>
              <a:rPr spc="-5" dirty="0">
                <a:latin typeface="Carlito"/>
                <a:cs typeface="Carlito"/>
              </a:rPr>
              <a:t>of path</a:t>
            </a:r>
            <a:r>
              <a:rPr spc="-4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found:</a:t>
            </a:r>
            <a:r>
              <a:rPr spc="15" dirty="0"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endParaRPr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21495" y="4714113"/>
            <a:ext cx="58483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dirty="0">
                <a:latin typeface="Carlito"/>
                <a:cs typeface="Carlito"/>
              </a:rPr>
              <a:t>S</a:t>
            </a:r>
            <a:r>
              <a:rPr spc="-40" dirty="0">
                <a:latin typeface="Carlito"/>
                <a:cs typeface="Carlito"/>
              </a:rPr>
              <a:t>/</a:t>
            </a:r>
            <a:r>
              <a:rPr dirty="0">
                <a:latin typeface="Carlito"/>
                <a:cs typeface="Carlito"/>
              </a:rPr>
              <a:t>g=0,</a:t>
            </a:r>
            <a:endParaRPr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71103" y="3821303"/>
            <a:ext cx="36036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Carlito"/>
                <a:cs typeface="Carlito"/>
              </a:rPr>
              <a:t>Expanded:</a:t>
            </a:r>
            <a:r>
              <a:rPr dirty="0">
                <a:latin typeface="Carlito"/>
                <a:cs typeface="Carlito"/>
              </a:rPr>
              <a:t> </a:t>
            </a:r>
            <a:r>
              <a:rPr spc="-5" dirty="0">
                <a:latin typeface="Arial"/>
                <a:cs typeface="Arial"/>
              </a:rPr>
              <a:t>S/g=0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pc="-5" dirty="0">
                <a:latin typeface="Carlito"/>
                <a:cs typeface="Carlito"/>
              </a:rPr>
              <a:t>Next:</a:t>
            </a:r>
            <a:r>
              <a:rPr spc="5" dirty="0">
                <a:latin typeface="Carlito"/>
                <a:cs typeface="Carlito"/>
              </a:rPr>
              <a:t> </a:t>
            </a:r>
            <a:r>
              <a:rPr spc="-5" dirty="0">
                <a:latin typeface="Arial"/>
                <a:cs typeface="Arial"/>
              </a:rPr>
              <a:t>S/g=0</a:t>
            </a:r>
            <a:endParaRPr dirty="0">
              <a:latin typeface="Arial"/>
              <a:cs typeface="Arial"/>
            </a:endParaRPr>
          </a:p>
          <a:p>
            <a:pPr marL="12700" marR="5080">
              <a:lnSpc>
                <a:spcPts val="2180"/>
              </a:lnSpc>
              <a:spcBef>
                <a:spcPts val="45"/>
              </a:spcBef>
              <a:tabLst>
                <a:tab pos="1388745" algn="l"/>
              </a:tabLst>
            </a:pPr>
            <a:r>
              <a:rPr spc="-5" dirty="0">
                <a:latin typeface="Carlito"/>
                <a:cs typeface="Carlito"/>
              </a:rPr>
              <a:t>Children: </a:t>
            </a:r>
            <a:r>
              <a:rPr spc="-10" dirty="0">
                <a:latin typeface="Carlito"/>
                <a:cs typeface="Carlito"/>
              </a:rPr>
              <a:t>A/g=1, </a:t>
            </a:r>
            <a:r>
              <a:rPr spc="-5" dirty="0">
                <a:latin typeface="Carlito"/>
                <a:cs typeface="Carlito"/>
              </a:rPr>
              <a:t>B/g=5, </a:t>
            </a:r>
            <a:r>
              <a:rPr spc="-10" dirty="0">
                <a:latin typeface="Carlito"/>
                <a:cs typeface="Carlito"/>
              </a:rPr>
              <a:t>C/g=15  </a:t>
            </a:r>
            <a:r>
              <a:rPr dirty="0">
                <a:latin typeface="Carlito"/>
                <a:cs typeface="Carlito"/>
              </a:rPr>
              <a:t>Queue:	</a:t>
            </a:r>
            <a:r>
              <a:rPr spc="-5" dirty="0">
                <a:latin typeface="Arial"/>
                <a:cs typeface="Arial"/>
              </a:rPr>
              <a:t>A/g=1, B/g=5,</a:t>
            </a:r>
            <a:r>
              <a:rPr spc="-5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C/g=15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200401" y="4684713"/>
            <a:ext cx="1360805" cy="263525"/>
            <a:chOff x="1676400" y="4684712"/>
            <a:chExt cx="1360805" cy="263525"/>
          </a:xfrm>
        </p:grpSpPr>
        <p:sp>
          <p:nvSpPr>
            <p:cNvPr id="21" name="object 21"/>
            <p:cNvSpPr/>
            <p:nvPr/>
          </p:nvSpPr>
          <p:spPr>
            <a:xfrm>
              <a:off x="1676400" y="4684712"/>
              <a:ext cx="609600" cy="249554"/>
            </a:xfrm>
            <a:custGeom>
              <a:avLst/>
              <a:gdLst/>
              <a:ahLst/>
              <a:cxnLst/>
              <a:rect l="l" t="t" r="r" b="b"/>
              <a:pathLst>
                <a:path w="609600" h="249554">
                  <a:moveTo>
                    <a:pt x="609600" y="0"/>
                  </a:moveTo>
                  <a:lnTo>
                    <a:pt x="0" y="0"/>
                  </a:lnTo>
                  <a:lnTo>
                    <a:pt x="0" y="249237"/>
                  </a:lnTo>
                  <a:lnTo>
                    <a:pt x="609600" y="249237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676400" y="4684712"/>
              <a:ext cx="609600" cy="249554"/>
            </a:xfrm>
            <a:custGeom>
              <a:avLst/>
              <a:gdLst/>
              <a:ahLst/>
              <a:cxnLst/>
              <a:rect l="l" t="t" r="r" b="b"/>
              <a:pathLst>
                <a:path w="609600" h="249554">
                  <a:moveTo>
                    <a:pt x="0" y="0"/>
                  </a:moveTo>
                  <a:lnTo>
                    <a:pt x="609600" y="0"/>
                  </a:lnTo>
                  <a:lnTo>
                    <a:pt x="609600" y="249237"/>
                  </a:lnTo>
                  <a:lnTo>
                    <a:pt x="0" y="24923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73300" y="4687887"/>
              <a:ext cx="763905" cy="260350"/>
            </a:xfrm>
            <a:custGeom>
              <a:avLst/>
              <a:gdLst/>
              <a:ahLst/>
              <a:cxnLst/>
              <a:rect l="l" t="t" r="r" b="b"/>
              <a:pathLst>
                <a:path w="763905" h="260350">
                  <a:moveTo>
                    <a:pt x="0" y="0"/>
                  </a:moveTo>
                  <a:lnTo>
                    <a:pt x="763587" y="0"/>
                  </a:lnTo>
                  <a:lnTo>
                    <a:pt x="763587" y="260350"/>
                  </a:lnTo>
                  <a:lnTo>
                    <a:pt x="0" y="26035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755140" y="2306954"/>
            <a:ext cx="2169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20" dirty="0">
                <a:latin typeface="Carlito"/>
                <a:cs typeface="Carlito"/>
              </a:rPr>
              <a:t>Route </a:t>
            </a:r>
            <a:r>
              <a:rPr spc="-5" dirty="0">
                <a:latin typeface="Carlito"/>
                <a:cs typeface="Carlito"/>
              </a:rPr>
              <a:t>finding problem.  </a:t>
            </a:r>
            <a:r>
              <a:rPr spc="-10" dirty="0">
                <a:latin typeface="Carlito"/>
                <a:cs typeface="Carlito"/>
              </a:rPr>
              <a:t>Steps </a:t>
            </a:r>
            <a:r>
              <a:rPr spc="-5" dirty="0">
                <a:latin typeface="Carlito"/>
                <a:cs typeface="Carlito"/>
              </a:rPr>
              <a:t>labeled</a:t>
            </a:r>
            <a:r>
              <a:rPr spc="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w/cost.</a:t>
            </a:r>
            <a:endParaRPr>
              <a:latin typeface="Carlito"/>
              <a:cs typeface="Carlito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977389" y="182668"/>
            <a:ext cx="8179333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Ex: Uniform-cost search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240905" y="922703"/>
            <a:ext cx="27698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10" dirty="0">
                <a:solidFill>
                  <a:srgbClr val="4F81BD"/>
                </a:solidFill>
                <a:latin typeface="Arial"/>
                <a:cs typeface="Arial"/>
              </a:rPr>
              <a:t>(Virtual </a:t>
            </a:r>
            <a:r>
              <a:rPr sz="2000" b="1" dirty="0">
                <a:solidFill>
                  <a:srgbClr val="4F81BD"/>
                </a:solidFill>
                <a:latin typeface="Arial"/>
                <a:cs typeface="Arial"/>
              </a:rPr>
              <a:t>queue</a:t>
            </a:r>
            <a:r>
              <a:rPr sz="2000" b="1" spc="-65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F81BD"/>
                </a:solidFill>
                <a:latin typeface="Arial"/>
                <a:cs typeface="Arial"/>
              </a:rPr>
              <a:t>version)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28BA0979-3D15-7C0A-5669-333316853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107</a:t>
            </a:fld>
            <a:endParaRPr lang="en-US" alt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755140" y="1088120"/>
            <a:ext cx="1947901" cy="1135205"/>
            <a:chOff x="5513983" y="4422320"/>
            <a:chExt cx="1947901" cy="1135205"/>
          </a:xfrm>
        </p:grpSpPr>
        <p:sp>
          <p:nvSpPr>
            <p:cNvPr id="29" name="Oval 28"/>
            <p:cNvSpPr/>
            <p:nvPr/>
          </p:nvSpPr>
          <p:spPr>
            <a:xfrm>
              <a:off x="5578400" y="4864751"/>
              <a:ext cx="273680" cy="293349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235040" y="4422320"/>
              <a:ext cx="322417" cy="330485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5513983" y="4457198"/>
              <a:ext cx="1947901" cy="1100327"/>
              <a:chOff x="2379662" y="1201549"/>
              <a:chExt cx="1947901" cy="1100327"/>
            </a:xfrm>
          </p:grpSpPr>
          <p:sp>
            <p:nvSpPr>
              <p:cNvPr id="32" name="object 5"/>
              <p:cNvSpPr txBox="1"/>
              <p:nvPr/>
            </p:nvSpPr>
            <p:spPr>
              <a:xfrm>
                <a:off x="3169603" y="1209037"/>
                <a:ext cx="882505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  <a:tabLst>
                    <a:tab pos="528955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A	</a:t>
                </a:r>
                <a:r>
                  <a:rPr dirty="0">
                    <a:latin typeface="Carlito"/>
                    <a:cs typeface="Carlito"/>
                  </a:rPr>
                  <a:t>10</a:t>
                </a:r>
              </a:p>
            </p:txBody>
          </p:sp>
          <p:grpSp>
            <p:nvGrpSpPr>
              <p:cNvPr id="33" name="object 6"/>
              <p:cNvGrpSpPr/>
              <p:nvPr/>
            </p:nvGrpSpPr>
            <p:grpSpPr>
              <a:xfrm>
                <a:off x="2379662" y="1358901"/>
                <a:ext cx="1744980" cy="942975"/>
                <a:chOff x="855662" y="1358900"/>
                <a:chExt cx="1744980" cy="942975"/>
              </a:xfrm>
            </p:grpSpPr>
            <p:sp>
              <p:nvSpPr>
                <p:cNvPr id="36" name="object 7"/>
                <p:cNvSpPr/>
                <p:nvPr/>
              </p:nvSpPr>
              <p:spPr>
                <a:xfrm>
                  <a:off x="868362" y="1563687"/>
                  <a:ext cx="381000" cy="3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0" h="384175">
                      <a:moveTo>
                        <a:pt x="0" y="192087"/>
                      </a:moveTo>
                      <a:lnTo>
                        <a:pt x="5031" y="148044"/>
                      </a:lnTo>
                      <a:lnTo>
                        <a:pt x="19363" y="107613"/>
                      </a:lnTo>
                      <a:lnTo>
                        <a:pt x="41851" y="71948"/>
                      </a:lnTo>
                      <a:lnTo>
                        <a:pt x="71353" y="42200"/>
                      </a:lnTo>
                      <a:lnTo>
                        <a:pt x="106724" y="19524"/>
                      </a:lnTo>
                      <a:lnTo>
                        <a:pt x="146821" y="5073"/>
                      </a:lnTo>
                      <a:lnTo>
                        <a:pt x="190500" y="0"/>
                      </a:lnTo>
                      <a:lnTo>
                        <a:pt x="234178" y="5073"/>
                      </a:lnTo>
                      <a:lnTo>
                        <a:pt x="274275" y="19524"/>
                      </a:lnTo>
                      <a:lnTo>
                        <a:pt x="309646" y="42200"/>
                      </a:lnTo>
                      <a:lnTo>
                        <a:pt x="339148" y="71948"/>
                      </a:lnTo>
                      <a:lnTo>
                        <a:pt x="361636" y="107613"/>
                      </a:lnTo>
                      <a:lnTo>
                        <a:pt x="375968" y="148044"/>
                      </a:lnTo>
                      <a:lnTo>
                        <a:pt x="381000" y="192087"/>
                      </a:lnTo>
                      <a:lnTo>
                        <a:pt x="375968" y="236130"/>
                      </a:lnTo>
                      <a:lnTo>
                        <a:pt x="361636" y="276561"/>
                      </a:lnTo>
                      <a:lnTo>
                        <a:pt x="339148" y="312226"/>
                      </a:lnTo>
                      <a:lnTo>
                        <a:pt x="309646" y="341974"/>
                      </a:lnTo>
                      <a:lnTo>
                        <a:pt x="274275" y="364650"/>
                      </a:lnTo>
                      <a:lnTo>
                        <a:pt x="234178" y="379101"/>
                      </a:lnTo>
                      <a:lnTo>
                        <a:pt x="190500" y="384175"/>
                      </a:lnTo>
                      <a:lnTo>
                        <a:pt x="146821" y="379101"/>
                      </a:lnTo>
                      <a:lnTo>
                        <a:pt x="106724" y="364650"/>
                      </a:lnTo>
                      <a:lnTo>
                        <a:pt x="71353" y="341974"/>
                      </a:lnTo>
                      <a:lnTo>
                        <a:pt x="41851" y="312226"/>
                      </a:lnTo>
                      <a:lnTo>
                        <a:pt x="19363" y="276561"/>
                      </a:lnTo>
                      <a:lnTo>
                        <a:pt x="5031" y="236130"/>
                      </a:lnTo>
                      <a:lnTo>
                        <a:pt x="0" y="192087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7" name="object 8"/>
                <p:cNvSpPr/>
                <p:nvPr/>
              </p:nvSpPr>
              <p:spPr>
                <a:xfrm>
                  <a:off x="2286000" y="1600200"/>
                  <a:ext cx="301625" cy="30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25" h="301625">
                      <a:moveTo>
                        <a:pt x="0" y="0"/>
                      </a:moveTo>
                      <a:lnTo>
                        <a:pt x="301625" y="0"/>
                      </a:lnTo>
                      <a:lnTo>
                        <a:pt x="301625" y="301625"/>
                      </a:lnTo>
                      <a:lnTo>
                        <a:pt x="0" y="3016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8" name="object 9"/>
                <p:cNvSpPr/>
                <p:nvPr/>
              </p:nvSpPr>
              <p:spPr>
                <a:xfrm>
                  <a:off x="1600200" y="1600200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9" name="object 10"/>
                <p:cNvSpPr/>
                <p:nvPr/>
              </p:nvSpPr>
              <p:spPr>
                <a:xfrm>
                  <a:off x="1193800" y="1371600"/>
                  <a:ext cx="40640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7650">
                      <a:moveTo>
                        <a:pt x="0" y="247650"/>
                      </a:moveTo>
                      <a:lnTo>
                        <a:pt x="40640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0" name="object 11"/>
                <p:cNvSpPr/>
                <p:nvPr/>
              </p:nvSpPr>
              <p:spPr>
                <a:xfrm>
                  <a:off x="1600200" y="1984375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1" name="object 12"/>
                <p:cNvSpPr/>
                <p:nvPr/>
              </p:nvSpPr>
              <p:spPr>
                <a:xfrm>
                  <a:off x="1193800" y="1892300"/>
                  <a:ext cx="406400" cy="24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4475">
                      <a:moveTo>
                        <a:pt x="0" y="0"/>
                      </a:moveTo>
                      <a:lnTo>
                        <a:pt x="406400" y="244475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2" name="object 13"/>
                <p:cNvSpPr/>
                <p:nvPr/>
              </p:nvSpPr>
              <p:spPr>
                <a:xfrm>
                  <a:off x="1905000" y="1371600"/>
                  <a:ext cx="53213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28600">
                      <a:moveTo>
                        <a:pt x="531812" y="228600"/>
                      </a:move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3" name="object 14"/>
                <p:cNvSpPr/>
                <p:nvPr/>
              </p:nvSpPr>
              <p:spPr>
                <a:xfrm>
                  <a:off x="1905000" y="1901825"/>
                  <a:ext cx="532130" cy="2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34950">
                      <a:moveTo>
                        <a:pt x="531812" y="0"/>
                      </a:moveTo>
                      <a:lnTo>
                        <a:pt x="0" y="23495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34" name="object 15"/>
              <p:cNvSpPr txBox="1"/>
              <p:nvPr/>
            </p:nvSpPr>
            <p:spPr>
              <a:xfrm>
                <a:off x="2763203" y="1201549"/>
                <a:ext cx="128587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dirty="0">
                    <a:latin typeface="Carlito"/>
                    <a:cs typeface="Carlito"/>
                  </a:rPr>
                  <a:t>1</a:t>
                </a:r>
              </a:p>
            </p:txBody>
          </p:sp>
          <p:sp>
            <p:nvSpPr>
              <p:cNvPr id="35" name="object 16"/>
              <p:cNvSpPr txBox="1"/>
              <p:nvPr/>
            </p:nvSpPr>
            <p:spPr>
              <a:xfrm>
                <a:off x="2454555" y="1489598"/>
                <a:ext cx="1873008" cy="799578"/>
              </a:xfrm>
              <a:prstGeom prst="rect">
                <a:avLst/>
              </a:prstGeom>
            </p:spPr>
            <p:txBody>
              <a:bodyPr vert="horz" wrap="square" lIns="0" tIns="128905" rIns="0" bIns="0" rtlCol="0">
                <a:spAutoFit/>
              </a:bodyPr>
              <a:lstStyle/>
              <a:p>
                <a:pPr marL="50800">
                  <a:spcBef>
                    <a:spcPts val="1015"/>
                  </a:spcBef>
                  <a:tabLst>
                    <a:tab pos="1334770" algn="l"/>
                  </a:tabLst>
                </a:pPr>
                <a:r>
                  <a:rPr dirty="0">
                    <a:latin typeface="Carlito"/>
                    <a:cs typeface="Carlito"/>
                  </a:rPr>
                  <a:t>S  </a:t>
                </a:r>
                <a:r>
                  <a:rPr sz="2700" u="heavy" baseline="3240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 5 </a:t>
                </a:r>
                <a:r>
                  <a:rPr sz="2700" spc="465" baseline="32407" dirty="0"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B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spc="337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5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	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G</a:t>
                </a:r>
              </a:p>
              <a:p>
                <a:pPr marL="194310">
                  <a:spcBef>
                    <a:spcPts val="920"/>
                  </a:spcBef>
                  <a:tabLst>
                    <a:tab pos="727075" algn="l"/>
                    <a:tab pos="1214120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15	C	</a:t>
                </a:r>
                <a:r>
                  <a:rPr dirty="0">
                    <a:latin typeface="Carlito"/>
                    <a:cs typeface="Carlito"/>
                  </a:rPr>
                  <a:t>5</a:t>
                </a:r>
              </a:p>
            </p:txBody>
          </p:sp>
        </p:grpSp>
      </p:grp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4498340" y="1236979"/>
            <a:ext cx="5512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2755265" algn="l"/>
                <a:tab pos="5498465" algn="l"/>
              </a:tabLst>
            </a:pPr>
            <a:r>
              <a:rPr spc="-10" dirty="0">
                <a:latin typeface="Carlito"/>
                <a:cs typeface="Carlito"/>
              </a:rPr>
              <a:t>Order </a:t>
            </a:r>
            <a:r>
              <a:rPr spc="-5" dirty="0">
                <a:latin typeface="Carlito"/>
                <a:cs typeface="Carlito"/>
              </a:rPr>
              <a:t>of</a:t>
            </a:r>
            <a:r>
              <a:rPr spc="30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node</a:t>
            </a:r>
            <a:r>
              <a:rPr spc="2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expansion: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</a:t>
            </a:r>
            <a:r>
              <a:rPr u="sng" spc="-10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 	</a:t>
            </a:r>
            <a:r>
              <a:rPr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                                            </a:t>
            </a:r>
            <a:r>
              <a:rPr spc="65"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Path</a:t>
            </a:r>
            <a:r>
              <a:rPr spc="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found: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r>
              <a:rPr spc="-10" dirty="0">
                <a:latin typeface="Carlito"/>
                <a:cs typeface="Carlito"/>
              </a:rPr>
              <a:t>Cost </a:t>
            </a:r>
            <a:r>
              <a:rPr spc="-5" dirty="0">
                <a:latin typeface="Carlito"/>
                <a:cs typeface="Carlito"/>
              </a:rPr>
              <a:t>of path</a:t>
            </a:r>
            <a:r>
              <a:rPr spc="-4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found:</a:t>
            </a:r>
            <a:r>
              <a:rPr spc="15" dirty="0"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endParaRPr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42133" y="4803012"/>
            <a:ext cx="682167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dirty="0">
                <a:latin typeface="Carlito"/>
                <a:cs typeface="Carlito"/>
              </a:rPr>
              <a:t>S</a:t>
            </a:r>
            <a:r>
              <a:rPr spc="-40" dirty="0">
                <a:latin typeface="Carlito"/>
                <a:cs typeface="Carlito"/>
              </a:rPr>
              <a:t>/</a:t>
            </a:r>
            <a:r>
              <a:rPr dirty="0">
                <a:latin typeface="Carlito"/>
                <a:cs typeface="Carlito"/>
              </a:rPr>
              <a:t>g=0,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880612" y="4767517"/>
            <a:ext cx="60388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dirty="0">
                <a:latin typeface="Arial"/>
                <a:cs typeface="Arial"/>
              </a:rPr>
              <a:t>A/</a:t>
            </a:r>
            <a:r>
              <a:rPr spc="-15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1</a:t>
            </a:r>
            <a:endParaRPr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91739" y="3910203"/>
            <a:ext cx="44716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Carlito"/>
                <a:cs typeface="Carlito"/>
              </a:rPr>
              <a:t>Expanded: </a:t>
            </a:r>
            <a:r>
              <a:rPr spc="-5" dirty="0">
                <a:latin typeface="Arial"/>
                <a:cs typeface="Arial"/>
              </a:rPr>
              <a:t>S/g=0,</a:t>
            </a:r>
            <a:r>
              <a:rPr spc="-10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A/g=1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pc="-5" dirty="0">
                <a:latin typeface="Carlito"/>
                <a:cs typeface="Carlito"/>
              </a:rPr>
              <a:t>Next:</a:t>
            </a:r>
            <a:r>
              <a:rPr spc="5" dirty="0">
                <a:latin typeface="Carlito"/>
                <a:cs typeface="Carlito"/>
              </a:rPr>
              <a:t> </a:t>
            </a:r>
            <a:r>
              <a:rPr spc="-5" dirty="0">
                <a:latin typeface="Arial"/>
                <a:cs typeface="Arial"/>
              </a:rPr>
              <a:t>A/g=1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pc="-5" dirty="0">
                <a:latin typeface="Carlito"/>
                <a:cs typeface="Carlito"/>
              </a:rPr>
              <a:t>Children:</a:t>
            </a:r>
            <a:r>
              <a:rPr spc="3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G/g=11</a:t>
            </a:r>
            <a:endParaRPr dirty="0">
              <a:latin typeface="Carlito"/>
              <a:cs typeface="Carlito"/>
            </a:endParaRPr>
          </a:p>
          <a:p>
            <a:pPr marL="12700">
              <a:spcBef>
                <a:spcPts val="20"/>
              </a:spcBef>
              <a:tabLst>
                <a:tab pos="1991995" algn="l"/>
              </a:tabLst>
            </a:pPr>
            <a:r>
              <a:rPr dirty="0">
                <a:latin typeface="Carlito"/>
                <a:cs typeface="Carlito"/>
              </a:rPr>
              <a:t>Queue:	</a:t>
            </a:r>
            <a:r>
              <a:rPr dirty="0">
                <a:latin typeface="Arial"/>
                <a:cs typeface="Arial"/>
              </a:rPr>
              <a:t>, </a:t>
            </a:r>
            <a:r>
              <a:rPr spc="-5" dirty="0">
                <a:latin typeface="Arial"/>
                <a:cs typeface="Arial"/>
              </a:rPr>
              <a:t>B/g=5, C/g=15,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G/g=11</a:t>
            </a:r>
            <a:endParaRPr dirty="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200399" y="4756150"/>
            <a:ext cx="2197038" cy="285750"/>
            <a:chOff x="1676400" y="4756150"/>
            <a:chExt cx="1308100" cy="285750"/>
          </a:xfrm>
        </p:grpSpPr>
        <p:sp>
          <p:nvSpPr>
            <p:cNvPr id="22" name="object 22"/>
            <p:cNvSpPr/>
            <p:nvPr/>
          </p:nvSpPr>
          <p:spPr>
            <a:xfrm>
              <a:off x="1689100" y="4768850"/>
              <a:ext cx="622300" cy="260350"/>
            </a:xfrm>
            <a:custGeom>
              <a:avLst/>
              <a:gdLst/>
              <a:ahLst/>
              <a:cxnLst/>
              <a:rect l="l" t="t" r="r" b="b"/>
              <a:pathLst>
                <a:path w="622300" h="260350">
                  <a:moveTo>
                    <a:pt x="622300" y="0"/>
                  </a:moveTo>
                  <a:lnTo>
                    <a:pt x="0" y="0"/>
                  </a:lnTo>
                  <a:lnTo>
                    <a:pt x="0" y="260350"/>
                  </a:lnTo>
                  <a:lnTo>
                    <a:pt x="622300" y="260350"/>
                  </a:lnTo>
                  <a:lnTo>
                    <a:pt x="622300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689100" y="4768850"/>
              <a:ext cx="622300" cy="260350"/>
            </a:xfrm>
            <a:custGeom>
              <a:avLst/>
              <a:gdLst/>
              <a:ahLst/>
              <a:cxnLst/>
              <a:rect l="l" t="t" r="r" b="b"/>
              <a:pathLst>
                <a:path w="622300" h="260350">
                  <a:moveTo>
                    <a:pt x="0" y="0"/>
                  </a:moveTo>
                  <a:lnTo>
                    <a:pt x="622300" y="0"/>
                  </a:lnTo>
                  <a:lnTo>
                    <a:pt x="622300" y="260350"/>
                  </a:lnTo>
                  <a:lnTo>
                    <a:pt x="0" y="26035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47912" y="4768850"/>
              <a:ext cx="624205" cy="260350"/>
            </a:xfrm>
            <a:custGeom>
              <a:avLst/>
              <a:gdLst/>
              <a:ahLst/>
              <a:cxnLst/>
              <a:rect l="l" t="t" r="r" b="b"/>
              <a:pathLst>
                <a:path w="624205" h="260350">
                  <a:moveTo>
                    <a:pt x="623887" y="0"/>
                  </a:moveTo>
                  <a:lnTo>
                    <a:pt x="0" y="0"/>
                  </a:lnTo>
                  <a:lnTo>
                    <a:pt x="0" y="260350"/>
                  </a:lnTo>
                  <a:lnTo>
                    <a:pt x="623887" y="260350"/>
                  </a:lnTo>
                  <a:lnTo>
                    <a:pt x="623887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47912" y="4768850"/>
              <a:ext cx="624205" cy="260350"/>
            </a:xfrm>
            <a:custGeom>
              <a:avLst/>
              <a:gdLst/>
              <a:ahLst/>
              <a:cxnLst/>
              <a:rect l="l" t="t" r="r" b="b"/>
              <a:pathLst>
                <a:path w="624205" h="260350">
                  <a:moveTo>
                    <a:pt x="0" y="0"/>
                  </a:moveTo>
                  <a:lnTo>
                    <a:pt x="623887" y="0"/>
                  </a:lnTo>
                  <a:lnTo>
                    <a:pt x="623887" y="260350"/>
                  </a:lnTo>
                  <a:lnTo>
                    <a:pt x="0" y="26035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773362" y="5361369"/>
            <a:ext cx="6995106" cy="113877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1440" marR="254635">
              <a:spcBef>
                <a:spcPts val="240"/>
              </a:spcBef>
            </a:pP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Note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that in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a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proper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priority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queue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in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a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computer </a:t>
            </a:r>
            <a:r>
              <a:rPr spc="-15" dirty="0">
                <a:solidFill>
                  <a:srgbClr val="FF0000"/>
                </a:solidFill>
                <a:latin typeface="Carlito"/>
                <a:cs typeface="Carlito"/>
              </a:rPr>
              <a:t>system,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this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queue 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would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be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sorted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by g(n).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For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hand-simulated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search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it is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more  convenient to write children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as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they </a:t>
            </a:r>
            <a:r>
              <a:rPr spc="-35" dirty="0">
                <a:solidFill>
                  <a:srgbClr val="FF0000"/>
                </a:solidFill>
                <a:latin typeface="Carlito"/>
                <a:cs typeface="Carlito"/>
              </a:rPr>
              <a:t>occur,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and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then scan the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current 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queue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to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pick the highest-priority node on the</a:t>
            </a:r>
            <a:r>
              <a:rPr spc="10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queue.</a:t>
            </a:r>
            <a:endParaRPr dirty="0">
              <a:latin typeface="Carlito"/>
              <a:cs typeface="Carlito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714175" y="5024996"/>
            <a:ext cx="972819" cy="349250"/>
            <a:chOff x="4190174" y="5024996"/>
            <a:chExt cx="972819" cy="349250"/>
          </a:xfrm>
        </p:grpSpPr>
        <p:sp>
          <p:nvSpPr>
            <p:cNvPr id="28" name="object 28"/>
            <p:cNvSpPr/>
            <p:nvPr/>
          </p:nvSpPr>
          <p:spPr>
            <a:xfrm>
              <a:off x="4202874" y="5038280"/>
              <a:ext cx="459740" cy="323215"/>
            </a:xfrm>
            <a:custGeom>
              <a:avLst/>
              <a:gdLst/>
              <a:ahLst/>
              <a:cxnLst/>
              <a:rect l="l" t="t" r="r" b="b"/>
              <a:pathLst>
                <a:path w="459739" h="323214">
                  <a:moveTo>
                    <a:pt x="459613" y="32308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02874" y="5038280"/>
              <a:ext cx="130175" cy="118110"/>
            </a:xfrm>
            <a:custGeom>
              <a:avLst/>
              <a:gdLst/>
              <a:ahLst/>
              <a:cxnLst/>
              <a:rect l="l" t="t" r="r" b="b"/>
              <a:pathLst>
                <a:path w="130175" h="118110">
                  <a:moveTo>
                    <a:pt x="56984" y="117678"/>
                  </a:moveTo>
                  <a:lnTo>
                    <a:pt x="0" y="0"/>
                  </a:lnTo>
                  <a:lnTo>
                    <a:pt x="130022" y="13779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662487" y="5037696"/>
              <a:ext cx="488315" cy="323850"/>
            </a:xfrm>
            <a:custGeom>
              <a:avLst/>
              <a:gdLst/>
              <a:ahLst/>
              <a:cxnLst/>
              <a:rect l="l" t="t" r="r" b="b"/>
              <a:pathLst>
                <a:path w="488314" h="323850">
                  <a:moveTo>
                    <a:pt x="0" y="323672"/>
                  </a:moveTo>
                  <a:lnTo>
                    <a:pt x="487781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19928" y="5037696"/>
              <a:ext cx="130810" cy="116205"/>
            </a:xfrm>
            <a:custGeom>
              <a:avLst/>
              <a:gdLst/>
              <a:ahLst/>
              <a:cxnLst/>
              <a:rect l="l" t="t" r="r" b="b"/>
              <a:pathLst>
                <a:path w="130810" h="116204">
                  <a:moveTo>
                    <a:pt x="70218" y="116116"/>
                  </a:moveTo>
                  <a:lnTo>
                    <a:pt x="130340" y="0"/>
                  </a:lnTo>
                  <a:lnTo>
                    <a:pt x="0" y="10299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755140" y="2306954"/>
            <a:ext cx="2169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20" dirty="0">
                <a:latin typeface="Carlito"/>
                <a:cs typeface="Carlito"/>
              </a:rPr>
              <a:t>Route </a:t>
            </a:r>
            <a:r>
              <a:rPr spc="-5" dirty="0">
                <a:latin typeface="Carlito"/>
                <a:cs typeface="Carlito"/>
              </a:rPr>
              <a:t>finding problem.  </a:t>
            </a:r>
            <a:r>
              <a:rPr spc="-10" dirty="0">
                <a:latin typeface="Carlito"/>
                <a:cs typeface="Carlito"/>
              </a:rPr>
              <a:t>Steps </a:t>
            </a:r>
            <a:r>
              <a:rPr spc="-5" dirty="0">
                <a:latin typeface="Carlito"/>
                <a:cs typeface="Carlito"/>
              </a:rPr>
              <a:t>labeled</a:t>
            </a:r>
            <a:r>
              <a:rPr spc="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w/cost.</a:t>
            </a:r>
            <a:endParaRPr>
              <a:latin typeface="Carlito"/>
              <a:cs typeface="Carlito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977389" y="182668"/>
            <a:ext cx="8208829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Ex: Uniform-cost search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240905" y="935643"/>
            <a:ext cx="27698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10" dirty="0">
                <a:solidFill>
                  <a:srgbClr val="4F81BD"/>
                </a:solidFill>
                <a:latin typeface="Arial"/>
                <a:cs typeface="Arial"/>
              </a:rPr>
              <a:t>(Virtual </a:t>
            </a:r>
            <a:r>
              <a:rPr sz="2000" b="1" dirty="0">
                <a:solidFill>
                  <a:srgbClr val="4F81BD"/>
                </a:solidFill>
                <a:latin typeface="Arial"/>
                <a:cs typeface="Arial"/>
              </a:rPr>
              <a:t>queue</a:t>
            </a:r>
            <a:r>
              <a:rPr sz="2000" b="1" spc="-65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F81BD"/>
                </a:solidFill>
                <a:latin typeface="Arial"/>
                <a:cs typeface="Arial"/>
              </a:rPr>
              <a:t>version)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2A3AE494-570E-D84A-DB2F-F2F035741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108</a:t>
            </a:fld>
            <a:endParaRPr lang="en-US" altLang="en-US"/>
          </a:p>
        </p:txBody>
      </p:sp>
      <p:grpSp>
        <p:nvGrpSpPr>
          <p:cNvPr id="36" name="Group 35"/>
          <p:cNvGrpSpPr/>
          <p:nvPr/>
        </p:nvGrpSpPr>
        <p:grpSpPr>
          <a:xfrm>
            <a:off x="1755140" y="999823"/>
            <a:ext cx="1947901" cy="1135205"/>
            <a:chOff x="5513983" y="4422320"/>
            <a:chExt cx="1947901" cy="1135205"/>
          </a:xfrm>
        </p:grpSpPr>
        <p:sp>
          <p:nvSpPr>
            <p:cNvPr id="37" name="Oval 36"/>
            <p:cNvSpPr/>
            <p:nvPr/>
          </p:nvSpPr>
          <p:spPr>
            <a:xfrm>
              <a:off x="5578400" y="4864751"/>
              <a:ext cx="273680" cy="293349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235040" y="4422320"/>
              <a:ext cx="322417" cy="330485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5513983" y="4457198"/>
              <a:ext cx="1947901" cy="1100327"/>
              <a:chOff x="2379662" y="1201549"/>
              <a:chExt cx="1947901" cy="1100327"/>
            </a:xfrm>
          </p:grpSpPr>
          <p:sp>
            <p:nvSpPr>
              <p:cNvPr id="40" name="object 5"/>
              <p:cNvSpPr txBox="1"/>
              <p:nvPr/>
            </p:nvSpPr>
            <p:spPr>
              <a:xfrm>
                <a:off x="3169603" y="1209037"/>
                <a:ext cx="882505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  <a:tabLst>
                    <a:tab pos="528955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A	</a:t>
                </a:r>
                <a:r>
                  <a:rPr dirty="0">
                    <a:latin typeface="Carlito"/>
                    <a:cs typeface="Carlito"/>
                  </a:rPr>
                  <a:t>10</a:t>
                </a:r>
              </a:p>
            </p:txBody>
          </p:sp>
          <p:grpSp>
            <p:nvGrpSpPr>
              <p:cNvPr id="41" name="object 6"/>
              <p:cNvGrpSpPr/>
              <p:nvPr/>
            </p:nvGrpSpPr>
            <p:grpSpPr>
              <a:xfrm>
                <a:off x="2379662" y="1358901"/>
                <a:ext cx="1744980" cy="942975"/>
                <a:chOff x="855662" y="1358900"/>
                <a:chExt cx="1744980" cy="942975"/>
              </a:xfrm>
            </p:grpSpPr>
            <p:sp>
              <p:nvSpPr>
                <p:cNvPr id="44" name="object 7"/>
                <p:cNvSpPr/>
                <p:nvPr/>
              </p:nvSpPr>
              <p:spPr>
                <a:xfrm>
                  <a:off x="868362" y="1563687"/>
                  <a:ext cx="381000" cy="3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0" h="384175">
                      <a:moveTo>
                        <a:pt x="0" y="192087"/>
                      </a:moveTo>
                      <a:lnTo>
                        <a:pt x="5031" y="148044"/>
                      </a:lnTo>
                      <a:lnTo>
                        <a:pt x="19363" y="107613"/>
                      </a:lnTo>
                      <a:lnTo>
                        <a:pt x="41851" y="71948"/>
                      </a:lnTo>
                      <a:lnTo>
                        <a:pt x="71353" y="42200"/>
                      </a:lnTo>
                      <a:lnTo>
                        <a:pt x="106724" y="19524"/>
                      </a:lnTo>
                      <a:lnTo>
                        <a:pt x="146821" y="5073"/>
                      </a:lnTo>
                      <a:lnTo>
                        <a:pt x="190500" y="0"/>
                      </a:lnTo>
                      <a:lnTo>
                        <a:pt x="234178" y="5073"/>
                      </a:lnTo>
                      <a:lnTo>
                        <a:pt x="274275" y="19524"/>
                      </a:lnTo>
                      <a:lnTo>
                        <a:pt x="309646" y="42200"/>
                      </a:lnTo>
                      <a:lnTo>
                        <a:pt x="339148" y="71948"/>
                      </a:lnTo>
                      <a:lnTo>
                        <a:pt x="361636" y="107613"/>
                      </a:lnTo>
                      <a:lnTo>
                        <a:pt x="375968" y="148044"/>
                      </a:lnTo>
                      <a:lnTo>
                        <a:pt x="381000" y="192087"/>
                      </a:lnTo>
                      <a:lnTo>
                        <a:pt x="375968" y="236130"/>
                      </a:lnTo>
                      <a:lnTo>
                        <a:pt x="361636" y="276561"/>
                      </a:lnTo>
                      <a:lnTo>
                        <a:pt x="339148" y="312226"/>
                      </a:lnTo>
                      <a:lnTo>
                        <a:pt x="309646" y="341974"/>
                      </a:lnTo>
                      <a:lnTo>
                        <a:pt x="274275" y="364650"/>
                      </a:lnTo>
                      <a:lnTo>
                        <a:pt x="234178" y="379101"/>
                      </a:lnTo>
                      <a:lnTo>
                        <a:pt x="190500" y="384175"/>
                      </a:lnTo>
                      <a:lnTo>
                        <a:pt x="146821" y="379101"/>
                      </a:lnTo>
                      <a:lnTo>
                        <a:pt x="106724" y="364650"/>
                      </a:lnTo>
                      <a:lnTo>
                        <a:pt x="71353" y="341974"/>
                      </a:lnTo>
                      <a:lnTo>
                        <a:pt x="41851" y="312226"/>
                      </a:lnTo>
                      <a:lnTo>
                        <a:pt x="19363" y="276561"/>
                      </a:lnTo>
                      <a:lnTo>
                        <a:pt x="5031" y="236130"/>
                      </a:lnTo>
                      <a:lnTo>
                        <a:pt x="0" y="192087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5" name="object 8"/>
                <p:cNvSpPr/>
                <p:nvPr/>
              </p:nvSpPr>
              <p:spPr>
                <a:xfrm>
                  <a:off x="2286000" y="1600200"/>
                  <a:ext cx="301625" cy="30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25" h="301625">
                      <a:moveTo>
                        <a:pt x="0" y="0"/>
                      </a:moveTo>
                      <a:lnTo>
                        <a:pt x="301625" y="0"/>
                      </a:lnTo>
                      <a:lnTo>
                        <a:pt x="301625" y="301625"/>
                      </a:lnTo>
                      <a:lnTo>
                        <a:pt x="0" y="3016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6" name="object 9"/>
                <p:cNvSpPr/>
                <p:nvPr/>
              </p:nvSpPr>
              <p:spPr>
                <a:xfrm>
                  <a:off x="1600200" y="1600200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7" name="object 10"/>
                <p:cNvSpPr/>
                <p:nvPr/>
              </p:nvSpPr>
              <p:spPr>
                <a:xfrm>
                  <a:off x="1193800" y="1371600"/>
                  <a:ext cx="40640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7650">
                      <a:moveTo>
                        <a:pt x="0" y="247650"/>
                      </a:moveTo>
                      <a:lnTo>
                        <a:pt x="40640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8" name="object 11"/>
                <p:cNvSpPr/>
                <p:nvPr/>
              </p:nvSpPr>
              <p:spPr>
                <a:xfrm>
                  <a:off x="1600200" y="1984375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49" name="object 12"/>
                <p:cNvSpPr/>
                <p:nvPr/>
              </p:nvSpPr>
              <p:spPr>
                <a:xfrm>
                  <a:off x="1193800" y="1892300"/>
                  <a:ext cx="406400" cy="24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4475">
                      <a:moveTo>
                        <a:pt x="0" y="0"/>
                      </a:moveTo>
                      <a:lnTo>
                        <a:pt x="406400" y="244475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" name="object 13"/>
                <p:cNvSpPr/>
                <p:nvPr/>
              </p:nvSpPr>
              <p:spPr>
                <a:xfrm>
                  <a:off x="1905000" y="1371600"/>
                  <a:ext cx="53213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28600">
                      <a:moveTo>
                        <a:pt x="531812" y="228600"/>
                      </a:move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" name="object 14"/>
                <p:cNvSpPr/>
                <p:nvPr/>
              </p:nvSpPr>
              <p:spPr>
                <a:xfrm>
                  <a:off x="1905000" y="1901825"/>
                  <a:ext cx="532130" cy="2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34950">
                      <a:moveTo>
                        <a:pt x="531812" y="0"/>
                      </a:moveTo>
                      <a:lnTo>
                        <a:pt x="0" y="23495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2" name="object 15"/>
              <p:cNvSpPr txBox="1"/>
              <p:nvPr/>
            </p:nvSpPr>
            <p:spPr>
              <a:xfrm>
                <a:off x="2763203" y="1201549"/>
                <a:ext cx="128587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dirty="0">
                    <a:latin typeface="Carlito"/>
                    <a:cs typeface="Carlito"/>
                  </a:rPr>
                  <a:t>1</a:t>
                </a:r>
              </a:p>
            </p:txBody>
          </p:sp>
          <p:sp>
            <p:nvSpPr>
              <p:cNvPr id="43" name="object 16"/>
              <p:cNvSpPr txBox="1"/>
              <p:nvPr/>
            </p:nvSpPr>
            <p:spPr>
              <a:xfrm>
                <a:off x="2454555" y="1489598"/>
                <a:ext cx="1873008" cy="799578"/>
              </a:xfrm>
              <a:prstGeom prst="rect">
                <a:avLst/>
              </a:prstGeom>
            </p:spPr>
            <p:txBody>
              <a:bodyPr vert="horz" wrap="square" lIns="0" tIns="128905" rIns="0" bIns="0" rtlCol="0">
                <a:spAutoFit/>
              </a:bodyPr>
              <a:lstStyle/>
              <a:p>
                <a:pPr marL="50800">
                  <a:spcBef>
                    <a:spcPts val="1015"/>
                  </a:spcBef>
                  <a:tabLst>
                    <a:tab pos="1334770" algn="l"/>
                  </a:tabLst>
                </a:pPr>
                <a:r>
                  <a:rPr dirty="0">
                    <a:latin typeface="Carlito"/>
                    <a:cs typeface="Carlito"/>
                  </a:rPr>
                  <a:t>S  </a:t>
                </a:r>
                <a:r>
                  <a:rPr sz="2700" u="heavy" baseline="3240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 5 </a:t>
                </a:r>
                <a:r>
                  <a:rPr sz="2700" spc="465" baseline="32407" dirty="0"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B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spc="337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5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	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G</a:t>
                </a:r>
              </a:p>
              <a:p>
                <a:pPr marL="194310">
                  <a:spcBef>
                    <a:spcPts val="920"/>
                  </a:spcBef>
                  <a:tabLst>
                    <a:tab pos="727075" algn="l"/>
                    <a:tab pos="1214120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15	C	</a:t>
                </a:r>
                <a:r>
                  <a:rPr dirty="0">
                    <a:latin typeface="Carlito"/>
                    <a:cs typeface="Carlito"/>
                  </a:rPr>
                  <a:t>5</a:t>
                </a:r>
              </a:p>
            </p:txBody>
          </p:sp>
        </p:grpSp>
      </p:grp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4498340" y="1236979"/>
            <a:ext cx="55124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2755265" algn="l"/>
                <a:tab pos="5498465" algn="l"/>
              </a:tabLst>
            </a:pPr>
            <a:r>
              <a:rPr spc="-10" dirty="0">
                <a:latin typeface="Carlito"/>
                <a:cs typeface="Carlito"/>
              </a:rPr>
              <a:t>Order </a:t>
            </a:r>
            <a:r>
              <a:rPr spc="-5" dirty="0">
                <a:latin typeface="Carlito"/>
                <a:cs typeface="Carlito"/>
              </a:rPr>
              <a:t>of</a:t>
            </a:r>
            <a:r>
              <a:rPr spc="30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node</a:t>
            </a:r>
            <a:r>
              <a:rPr spc="2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expansion: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</a:t>
            </a:r>
            <a:r>
              <a:rPr u="sng" spc="-5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A</a:t>
            </a:r>
            <a:r>
              <a:rPr u="sng" spc="-5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 	</a:t>
            </a:r>
            <a:r>
              <a:rPr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                                         </a:t>
            </a:r>
            <a:r>
              <a:rPr spc="5"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Path</a:t>
            </a:r>
            <a:r>
              <a:rPr spc="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found: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r>
              <a:rPr spc="-10" dirty="0">
                <a:latin typeface="Carlito"/>
                <a:cs typeface="Carlito"/>
              </a:rPr>
              <a:t>Cost </a:t>
            </a:r>
            <a:r>
              <a:rPr spc="-5" dirty="0">
                <a:latin typeface="Carlito"/>
                <a:cs typeface="Carlito"/>
              </a:rPr>
              <a:t>of path</a:t>
            </a:r>
            <a:r>
              <a:rPr spc="-45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found:</a:t>
            </a:r>
            <a:r>
              <a:rPr spc="15" dirty="0"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endParaRPr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242133" y="4803013"/>
            <a:ext cx="729691" cy="216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dirty="0">
                <a:latin typeface="Carlito"/>
                <a:cs typeface="Carlito"/>
              </a:rPr>
              <a:t>S</a:t>
            </a:r>
            <a:r>
              <a:rPr spc="-40" dirty="0">
                <a:latin typeface="Carlito"/>
                <a:cs typeface="Carlito"/>
              </a:rPr>
              <a:t>/</a:t>
            </a:r>
            <a:r>
              <a:rPr dirty="0">
                <a:latin typeface="Carlito"/>
                <a:cs typeface="Carlito"/>
              </a:rPr>
              <a:t>g=0,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880612" y="4767517"/>
            <a:ext cx="60388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dirty="0">
                <a:latin typeface="Arial"/>
                <a:cs typeface="Arial"/>
              </a:rPr>
              <a:t>A/</a:t>
            </a:r>
            <a:r>
              <a:rPr spc="-15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1</a:t>
            </a:r>
            <a:endParaRPr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10532" y="4767517"/>
            <a:ext cx="60388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dirty="0">
                <a:latin typeface="Arial"/>
                <a:cs typeface="Arial"/>
              </a:rPr>
              <a:t>B/</a:t>
            </a:r>
            <a:r>
              <a:rPr spc="-15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5</a:t>
            </a:r>
            <a:endParaRPr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491739" y="3910203"/>
            <a:ext cx="4533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Carlito"/>
                <a:cs typeface="Carlito"/>
              </a:rPr>
              <a:t>Expanded: </a:t>
            </a:r>
            <a:r>
              <a:rPr spc="-5" dirty="0">
                <a:latin typeface="Arial"/>
                <a:cs typeface="Arial"/>
              </a:rPr>
              <a:t>S/g=0, A/g=1,</a:t>
            </a:r>
            <a:r>
              <a:rPr spc="-10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B/g=5</a:t>
            </a:r>
            <a:endParaRPr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pc="-5" dirty="0">
                <a:latin typeface="Carlito"/>
                <a:cs typeface="Carlito"/>
              </a:rPr>
              <a:t>Next:</a:t>
            </a:r>
            <a:r>
              <a:rPr spc="5" dirty="0">
                <a:latin typeface="Carlito"/>
                <a:cs typeface="Carlito"/>
              </a:rPr>
              <a:t> </a:t>
            </a:r>
            <a:r>
              <a:rPr spc="-5" dirty="0">
                <a:latin typeface="Arial"/>
                <a:cs typeface="Arial"/>
              </a:rPr>
              <a:t>B/g=5</a:t>
            </a:r>
            <a:endParaRPr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pc="-5" dirty="0">
                <a:latin typeface="Carlito"/>
                <a:cs typeface="Carlito"/>
              </a:rPr>
              <a:t>Children:</a:t>
            </a:r>
            <a:r>
              <a:rPr spc="30" dirty="0">
                <a:latin typeface="Carlito"/>
                <a:cs typeface="Carlito"/>
              </a:rPr>
              <a:t> </a:t>
            </a:r>
            <a:r>
              <a:rPr spc="-10" dirty="0">
                <a:latin typeface="Carlito"/>
                <a:cs typeface="Carlito"/>
              </a:rPr>
              <a:t>G/g=10</a:t>
            </a:r>
            <a:endParaRPr>
              <a:latin typeface="Carlito"/>
              <a:cs typeface="Carlito"/>
            </a:endParaRPr>
          </a:p>
          <a:p>
            <a:pPr marL="12700">
              <a:spcBef>
                <a:spcPts val="20"/>
              </a:spcBef>
              <a:tabLst>
                <a:tab pos="1991995" algn="l"/>
                <a:tab pos="2721610" algn="l"/>
              </a:tabLst>
            </a:pPr>
            <a:r>
              <a:rPr dirty="0">
                <a:latin typeface="Carlito"/>
                <a:cs typeface="Carlito"/>
              </a:rPr>
              <a:t>Queue:	</a:t>
            </a:r>
            <a:r>
              <a:rPr dirty="0">
                <a:latin typeface="Arial"/>
                <a:cs typeface="Arial"/>
              </a:rPr>
              <a:t>,	, </a:t>
            </a:r>
            <a:r>
              <a:rPr spc="-5" dirty="0">
                <a:latin typeface="Arial"/>
                <a:cs typeface="Arial"/>
              </a:rPr>
              <a:t>C/g=15,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25" dirty="0">
                <a:latin typeface="Arial"/>
                <a:cs typeface="Arial"/>
              </a:rPr>
              <a:t>G/g=11,</a:t>
            </a:r>
            <a:endParaRPr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73900" y="4718051"/>
            <a:ext cx="762000" cy="305211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27939" rIns="0" bIns="0" rtlCol="0">
            <a:spAutoFit/>
          </a:bodyPr>
          <a:lstStyle/>
          <a:p>
            <a:pPr marL="1905">
              <a:spcBef>
                <a:spcPts val="219"/>
              </a:spcBef>
            </a:pPr>
            <a:r>
              <a:rPr dirty="0">
                <a:latin typeface="Arial"/>
                <a:cs typeface="Arial"/>
              </a:rPr>
              <a:t>G/</a:t>
            </a:r>
            <a:r>
              <a:rPr spc="-15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10</a:t>
            </a:r>
            <a:endParaRPr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175000" y="4746625"/>
            <a:ext cx="1333500" cy="285750"/>
            <a:chOff x="1651000" y="4746625"/>
            <a:chExt cx="1333500" cy="285750"/>
          </a:xfrm>
        </p:grpSpPr>
        <p:sp>
          <p:nvSpPr>
            <p:cNvPr id="24" name="object 24"/>
            <p:cNvSpPr/>
            <p:nvPr/>
          </p:nvSpPr>
          <p:spPr>
            <a:xfrm>
              <a:off x="1663700" y="4759325"/>
              <a:ext cx="621030" cy="260350"/>
            </a:xfrm>
            <a:custGeom>
              <a:avLst/>
              <a:gdLst/>
              <a:ahLst/>
              <a:cxnLst/>
              <a:rect l="l" t="t" r="r" b="b"/>
              <a:pathLst>
                <a:path w="621030" h="260350">
                  <a:moveTo>
                    <a:pt x="620712" y="0"/>
                  </a:moveTo>
                  <a:lnTo>
                    <a:pt x="0" y="0"/>
                  </a:lnTo>
                  <a:lnTo>
                    <a:pt x="0" y="260350"/>
                  </a:lnTo>
                  <a:lnTo>
                    <a:pt x="620712" y="260350"/>
                  </a:lnTo>
                  <a:lnTo>
                    <a:pt x="620712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663700" y="4759325"/>
              <a:ext cx="621030" cy="260350"/>
            </a:xfrm>
            <a:custGeom>
              <a:avLst/>
              <a:gdLst/>
              <a:ahLst/>
              <a:cxnLst/>
              <a:rect l="l" t="t" r="r" b="b"/>
              <a:pathLst>
                <a:path w="621030" h="260350">
                  <a:moveTo>
                    <a:pt x="0" y="0"/>
                  </a:moveTo>
                  <a:lnTo>
                    <a:pt x="620712" y="0"/>
                  </a:lnTo>
                  <a:lnTo>
                    <a:pt x="620712" y="260350"/>
                  </a:lnTo>
                  <a:lnTo>
                    <a:pt x="0" y="26035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47912" y="4759325"/>
              <a:ext cx="624205" cy="260350"/>
            </a:xfrm>
            <a:custGeom>
              <a:avLst/>
              <a:gdLst/>
              <a:ahLst/>
              <a:cxnLst/>
              <a:rect l="l" t="t" r="r" b="b"/>
              <a:pathLst>
                <a:path w="624205" h="260350">
                  <a:moveTo>
                    <a:pt x="623887" y="0"/>
                  </a:moveTo>
                  <a:lnTo>
                    <a:pt x="0" y="0"/>
                  </a:lnTo>
                  <a:lnTo>
                    <a:pt x="0" y="260350"/>
                  </a:lnTo>
                  <a:lnTo>
                    <a:pt x="623887" y="260350"/>
                  </a:lnTo>
                  <a:lnTo>
                    <a:pt x="623887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47912" y="4759325"/>
              <a:ext cx="624205" cy="260350"/>
            </a:xfrm>
            <a:custGeom>
              <a:avLst/>
              <a:gdLst/>
              <a:ahLst/>
              <a:cxnLst/>
              <a:rect l="l" t="t" r="r" b="b"/>
              <a:pathLst>
                <a:path w="624205" h="260350">
                  <a:moveTo>
                    <a:pt x="0" y="0"/>
                  </a:moveTo>
                  <a:lnTo>
                    <a:pt x="623887" y="0"/>
                  </a:lnTo>
                  <a:lnTo>
                    <a:pt x="623887" y="260350"/>
                  </a:lnTo>
                  <a:lnTo>
                    <a:pt x="0" y="26035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4589462" y="4756150"/>
            <a:ext cx="646430" cy="285750"/>
            <a:chOff x="3065462" y="4756150"/>
            <a:chExt cx="646430" cy="285750"/>
          </a:xfrm>
        </p:grpSpPr>
        <p:sp>
          <p:nvSpPr>
            <p:cNvPr id="29" name="object 29"/>
            <p:cNvSpPr/>
            <p:nvPr/>
          </p:nvSpPr>
          <p:spPr>
            <a:xfrm>
              <a:off x="3078162" y="4768850"/>
              <a:ext cx="621030" cy="260350"/>
            </a:xfrm>
            <a:custGeom>
              <a:avLst/>
              <a:gdLst/>
              <a:ahLst/>
              <a:cxnLst/>
              <a:rect l="l" t="t" r="r" b="b"/>
              <a:pathLst>
                <a:path w="621029" h="260350">
                  <a:moveTo>
                    <a:pt x="620712" y="0"/>
                  </a:moveTo>
                  <a:lnTo>
                    <a:pt x="0" y="0"/>
                  </a:lnTo>
                  <a:lnTo>
                    <a:pt x="0" y="260350"/>
                  </a:lnTo>
                  <a:lnTo>
                    <a:pt x="620712" y="260350"/>
                  </a:lnTo>
                  <a:lnTo>
                    <a:pt x="620712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078162" y="4768850"/>
              <a:ext cx="621030" cy="260350"/>
            </a:xfrm>
            <a:custGeom>
              <a:avLst/>
              <a:gdLst/>
              <a:ahLst/>
              <a:cxnLst/>
              <a:rect l="l" t="t" r="r" b="b"/>
              <a:pathLst>
                <a:path w="621029" h="260350">
                  <a:moveTo>
                    <a:pt x="0" y="0"/>
                  </a:moveTo>
                  <a:lnTo>
                    <a:pt x="620712" y="0"/>
                  </a:lnTo>
                  <a:lnTo>
                    <a:pt x="620712" y="260350"/>
                  </a:lnTo>
                  <a:lnTo>
                    <a:pt x="0" y="26035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755140" y="2306954"/>
            <a:ext cx="2169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20" dirty="0">
                <a:latin typeface="Carlito"/>
                <a:cs typeface="Carlito"/>
              </a:rPr>
              <a:t>Route </a:t>
            </a:r>
            <a:r>
              <a:rPr spc="-5" dirty="0">
                <a:latin typeface="Carlito"/>
                <a:cs typeface="Carlito"/>
              </a:rPr>
              <a:t>finding problem.  </a:t>
            </a:r>
            <a:r>
              <a:rPr spc="-10" dirty="0">
                <a:latin typeface="Carlito"/>
                <a:cs typeface="Carlito"/>
              </a:rPr>
              <a:t>Steps </a:t>
            </a:r>
            <a:r>
              <a:rPr spc="-5" dirty="0">
                <a:latin typeface="Carlito"/>
                <a:cs typeface="Carlito"/>
              </a:rPr>
              <a:t>labeled</a:t>
            </a:r>
            <a:r>
              <a:rPr spc="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w/cost.</a:t>
            </a:r>
            <a:endParaRPr>
              <a:latin typeface="Carlito"/>
              <a:cs typeface="Carlito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1977389" y="182668"/>
            <a:ext cx="8033385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Ex: Uniform-cost search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240904" y="924767"/>
            <a:ext cx="27698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10" dirty="0">
                <a:solidFill>
                  <a:srgbClr val="4F81BD"/>
                </a:solidFill>
                <a:latin typeface="Arial"/>
                <a:cs typeface="Arial"/>
              </a:rPr>
              <a:t>(Virtual </a:t>
            </a:r>
            <a:r>
              <a:rPr sz="2000" b="1" dirty="0">
                <a:solidFill>
                  <a:srgbClr val="4F81BD"/>
                </a:solidFill>
                <a:latin typeface="Arial"/>
                <a:cs typeface="Arial"/>
              </a:rPr>
              <a:t>queue</a:t>
            </a:r>
            <a:r>
              <a:rPr sz="2000" b="1" spc="-65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F81BD"/>
                </a:solidFill>
                <a:latin typeface="Arial"/>
                <a:cs typeface="Arial"/>
              </a:rPr>
              <a:t>version)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05287" y="5377154"/>
            <a:ext cx="5943600" cy="861774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805" marR="183515" algn="just">
              <a:spcBef>
                <a:spcPts val="240"/>
              </a:spcBef>
            </a:pPr>
            <a:r>
              <a:rPr spc="-15" dirty="0">
                <a:solidFill>
                  <a:srgbClr val="FF0000"/>
                </a:solidFill>
                <a:latin typeface="Carlito"/>
                <a:cs typeface="Carlito"/>
              </a:rPr>
              <a:t>Remove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the higher-cost of identical nodes </a:t>
            </a:r>
            <a:r>
              <a:rPr dirty="0">
                <a:solidFill>
                  <a:srgbClr val="FF0000"/>
                </a:solidFill>
                <a:latin typeface="Carlito"/>
                <a:cs typeface="Carlito"/>
              </a:rPr>
              <a:t>and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save </a:t>
            </a:r>
            <a:r>
              <a:rPr spc="-20" dirty="0">
                <a:solidFill>
                  <a:srgbClr val="FF0000"/>
                </a:solidFill>
                <a:latin typeface="Carlito"/>
                <a:cs typeface="Carlito"/>
              </a:rPr>
              <a:t>memory.  </a:t>
            </a:r>
            <a:r>
              <a:rPr spc="-30" dirty="0">
                <a:solidFill>
                  <a:srgbClr val="FF0000"/>
                </a:solidFill>
                <a:latin typeface="Carlito"/>
                <a:cs typeface="Carlito"/>
              </a:rPr>
              <a:t>However,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UCS is optimal even if this is not done, since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lower-  </a:t>
            </a:r>
            <a:r>
              <a:rPr spc="-15" dirty="0">
                <a:solidFill>
                  <a:srgbClr val="FF0000"/>
                </a:solidFill>
                <a:latin typeface="Carlito"/>
                <a:cs typeface="Carlito"/>
              </a:rPr>
              <a:t>cost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nodes sort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to </a:t>
            </a:r>
            <a:r>
              <a:rPr spc="-5" dirty="0">
                <a:solidFill>
                  <a:srgbClr val="FF0000"/>
                </a:solidFill>
                <a:latin typeface="Carlito"/>
                <a:cs typeface="Carlito"/>
              </a:rPr>
              <a:t>the</a:t>
            </a:r>
            <a:r>
              <a:rPr spc="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rgbClr val="FF0000"/>
                </a:solidFill>
                <a:latin typeface="Carlito"/>
                <a:cs typeface="Carlito"/>
              </a:rPr>
              <a:t>front.</a:t>
            </a:r>
            <a:endParaRPr>
              <a:latin typeface="Carlito"/>
              <a:cs typeface="Carlito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129528" y="4853940"/>
            <a:ext cx="1332230" cy="535940"/>
            <a:chOff x="4605528" y="4853940"/>
            <a:chExt cx="1332230" cy="535940"/>
          </a:xfrm>
        </p:grpSpPr>
        <p:sp>
          <p:nvSpPr>
            <p:cNvPr id="36" name="object 36"/>
            <p:cNvSpPr/>
            <p:nvPr/>
          </p:nvSpPr>
          <p:spPr>
            <a:xfrm>
              <a:off x="5653087" y="5108219"/>
              <a:ext cx="272415" cy="269240"/>
            </a:xfrm>
            <a:custGeom>
              <a:avLst/>
              <a:gdLst/>
              <a:ahLst/>
              <a:cxnLst/>
              <a:rect l="l" t="t" r="r" b="b"/>
              <a:pathLst>
                <a:path w="272414" h="269239">
                  <a:moveTo>
                    <a:pt x="0" y="268935"/>
                  </a:moveTo>
                  <a:lnTo>
                    <a:pt x="271907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99086" y="5108206"/>
              <a:ext cx="126364" cy="125730"/>
            </a:xfrm>
            <a:custGeom>
              <a:avLst/>
              <a:gdLst/>
              <a:ahLst/>
              <a:cxnLst/>
              <a:rect l="l" t="t" r="r" b="b"/>
              <a:pathLst>
                <a:path w="126364" h="125729">
                  <a:moveTo>
                    <a:pt x="89306" y="125526"/>
                  </a:moveTo>
                  <a:lnTo>
                    <a:pt x="125907" y="0"/>
                  </a:lnTo>
                  <a:lnTo>
                    <a:pt x="0" y="35242"/>
                  </a:lnTo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149113" y="5026964"/>
              <a:ext cx="504190" cy="350520"/>
            </a:xfrm>
            <a:custGeom>
              <a:avLst/>
              <a:gdLst/>
              <a:ahLst/>
              <a:cxnLst/>
              <a:rect l="l" t="t" r="r" b="b"/>
              <a:pathLst>
                <a:path w="504189" h="350520">
                  <a:moveTo>
                    <a:pt x="503974" y="350189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149113" y="5026952"/>
              <a:ext cx="130175" cy="117475"/>
            </a:xfrm>
            <a:custGeom>
              <a:avLst/>
              <a:gdLst/>
              <a:ahLst/>
              <a:cxnLst/>
              <a:rect l="l" t="t" r="r" b="b"/>
              <a:pathLst>
                <a:path w="130175" h="117475">
                  <a:moveTo>
                    <a:pt x="57619" y="117373"/>
                  </a:moveTo>
                  <a:lnTo>
                    <a:pt x="0" y="0"/>
                  </a:lnTo>
                  <a:lnTo>
                    <a:pt x="130098" y="13081"/>
                  </a:lnTo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605528" y="4853940"/>
              <a:ext cx="827531" cy="12039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648200" y="4888712"/>
              <a:ext cx="742315" cy="10795"/>
            </a:xfrm>
            <a:custGeom>
              <a:avLst/>
              <a:gdLst/>
              <a:ahLst/>
              <a:cxnLst/>
              <a:rect l="l" t="t" r="r" b="b"/>
              <a:pathLst>
                <a:path w="742314" h="10795">
                  <a:moveTo>
                    <a:pt x="0" y="0"/>
                  </a:moveTo>
                  <a:lnTo>
                    <a:pt x="742162" y="1032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Slide Number Placeholder 41">
            <a:extLst>
              <a:ext uri="{FF2B5EF4-FFF2-40B4-BE49-F238E27FC236}">
                <a16:creationId xmlns:a16="http://schemas.microsoft.com/office/drawing/2014/main" id="{37FE69A0-A535-3775-475D-D9DFE765E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109</a:t>
            </a:fld>
            <a:endParaRPr lang="en-US" altLang="en-US"/>
          </a:p>
        </p:txBody>
      </p:sp>
      <p:grpSp>
        <p:nvGrpSpPr>
          <p:cNvPr id="43" name="Group 42"/>
          <p:cNvGrpSpPr/>
          <p:nvPr/>
        </p:nvGrpSpPr>
        <p:grpSpPr>
          <a:xfrm>
            <a:off x="1755140" y="1060205"/>
            <a:ext cx="1947901" cy="1135205"/>
            <a:chOff x="5513983" y="4422320"/>
            <a:chExt cx="1947901" cy="1135205"/>
          </a:xfrm>
        </p:grpSpPr>
        <p:sp>
          <p:nvSpPr>
            <p:cNvPr id="44" name="Oval 43"/>
            <p:cNvSpPr/>
            <p:nvPr/>
          </p:nvSpPr>
          <p:spPr>
            <a:xfrm>
              <a:off x="5578400" y="4864751"/>
              <a:ext cx="273680" cy="293349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235040" y="4422320"/>
              <a:ext cx="322417" cy="330485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513983" y="4457198"/>
              <a:ext cx="1947901" cy="1100327"/>
              <a:chOff x="2379662" y="1201549"/>
              <a:chExt cx="1947901" cy="1100327"/>
            </a:xfrm>
          </p:grpSpPr>
          <p:sp>
            <p:nvSpPr>
              <p:cNvPr id="47" name="object 5"/>
              <p:cNvSpPr txBox="1"/>
              <p:nvPr/>
            </p:nvSpPr>
            <p:spPr>
              <a:xfrm>
                <a:off x="3169603" y="1209037"/>
                <a:ext cx="882505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  <a:tabLst>
                    <a:tab pos="528955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A	</a:t>
                </a:r>
                <a:r>
                  <a:rPr dirty="0">
                    <a:latin typeface="Carlito"/>
                    <a:cs typeface="Carlito"/>
                  </a:rPr>
                  <a:t>10</a:t>
                </a:r>
              </a:p>
            </p:txBody>
          </p:sp>
          <p:grpSp>
            <p:nvGrpSpPr>
              <p:cNvPr id="48" name="object 6"/>
              <p:cNvGrpSpPr/>
              <p:nvPr/>
            </p:nvGrpSpPr>
            <p:grpSpPr>
              <a:xfrm>
                <a:off x="2379662" y="1358901"/>
                <a:ext cx="1744980" cy="942975"/>
                <a:chOff x="855662" y="1358900"/>
                <a:chExt cx="1744980" cy="942975"/>
              </a:xfrm>
            </p:grpSpPr>
            <p:sp>
              <p:nvSpPr>
                <p:cNvPr id="51" name="object 7"/>
                <p:cNvSpPr/>
                <p:nvPr/>
              </p:nvSpPr>
              <p:spPr>
                <a:xfrm>
                  <a:off x="868362" y="1563687"/>
                  <a:ext cx="381000" cy="3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0" h="384175">
                      <a:moveTo>
                        <a:pt x="0" y="192087"/>
                      </a:moveTo>
                      <a:lnTo>
                        <a:pt x="5031" y="148044"/>
                      </a:lnTo>
                      <a:lnTo>
                        <a:pt x="19363" y="107613"/>
                      </a:lnTo>
                      <a:lnTo>
                        <a:pt x="41851" y="71948"/>
                      </a:lnTo>
                      <a:lnTo>
                        <a:pt x="71353" y="42200"/>
                      </a:lnTo>
                      <a:lnTo>
                        <a:pt x="106724" y="19524"/>
                      </a:lnTo>
                      <a:lnTo>
                        <a:pt x="146821" y="5073"/>
                      </a:lnTo>
                      <a:lnTo>
                        <a:pt x="190500" y="0"/>
                      </a:lnTo>
                      <a:lnTo>
                        <a:pt x="234178" y="5073"/>
                      </a:lnTo>
                      <a:lnTo>
                        <a:pt x="274275" y="19524"/>
                      </a:lnTo>
                      <a:lnTo>
                        <a:pt x="309646" y="42200"/>
                      </a:lnTo>
                      <a:lnTo>
                        <a:pt x="339148" y="71948"/>
                      </a:lnTo>
                      <a:lnTo>
                        <a:pt x="361636" y="107613"/>
                      </a:lnTo>
                      <a:lnTo>
                        <a:pt x="375968" y="148044"/>
                      </a:lnTo>
                      <a:lnTo>
                        <a:pt x="381000" y="192087"/>
                      </a:lnTo>
                      <a:lnTo>
                        <a:pt x="375968" y="236130"/>
                      </a:lnTo>
                      <a:lnTo>
                        <a:pt x="361636" y="276561"/>
                      </a:lnTo>
                      <a:lnTo>
                        <a:pt x="339148" y="312226"/>
                      </a:lnTo>
                      <a:lnTo>
                        <a:pt x="309646" y="341974"/>
                      </a:lnTo>
                      <a:lnTo>
                        <a:pt x="274275" y="364650"/>
                      </a:lnTo>
                      <a:lnTo>
                        <a:pt x="234178" y="379101"/>
                      </a:lnTo>
                      <a:lnTo>
                        <a:pt x="190500" y="384175"/>
                      </a:lnTo>
                      <a:lnTo>
                        <a:pt x="146821" y="379101"/>
                      </a:lnTo>
                      <a:lnTo>
                        <a:pt x="106724" y="364650"/>
                      </a:lnTo>
                      <a:lnTo>
                        <a:pt x="71353" y="341974"/>
                      </a:lnTo>
                      <a:lnTo>
                        <a:pt x="41851" y="312226"/>
                      </a:lnTo>
                      <a:lnTo>
                        <a:pt x="19363" y="276561"/>
                      </a:lnTo>
                      <a:lnTo>
                        <a:pt x="5031" y="236130"/>
                      </a:lnTo>
                      <a:lnTo>
                        <a:pt x="0" y="192087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" name="object 8"/>
                <p:cNvSpPr/>
                <p:nvPr/>
              </p:nvSpPr>
              <p:spPr>
                <a:xfrm>
                  <a:off x="2286000" y="1600200"/>
                  <a:ext cx="301625" cy="30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25" h="301625">
                      <a:moveTo>
                        <a:pt x="0" y="0"/>
                      </a:moveTo>
                      <a:lnTo>
                        <a:pt x="301625" y="0"/>
                      </a:lnTo>
                      <a:lnTo>
                        <a:pt x="301625" y="301625"/>
                      </a:lnTo>
                      <a:lnTo>
                        <a:pt x="0" y="3016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9"/>
                <p:cNvSpPr/>
                <p:nvPr/>
              </p:nvSpPr>
              <p:spPr>
                <a:xfrm>
                  <a:off x="1600200" y="1600200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4" name="object 10"/>
                <p:cNvSpPr/>
                <p:nvPr/>
              </p:nvSpPr>
              <p:spPr>
                <a:xfrm>
                  <a:off x="1193800" y="1371600"/>
                  <a:ext cx="40640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7650">
                      <a:moveTo>
                        <a:pt x="0" y="247650"/>
                      </a:moveTo>
                      <a:lnTo>
                        <a:pt x="40640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5" name="object 11"/>
                <p:cNvSpPr/>
                <p:nvPr/>
              </p:nvSpPr>
              <p:spPr>
                <a:xfrm>
                  <a:off x="1600200" y="1984375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6" name="object 12"/>
                <p:cNvSpPr/>
                <p:nvPr/>
              </p:nvSpPr>
              <p:spPr>
                <a:xfrm>
                  <a:off x="1193800" y="1892300"/>
                  <a:ext cx="406400" cy="24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4475">
                      <a:moveTo>
                        <a:pt x="0" y="0"/>
                      </a:moveTo>
                      <a:lnTo>
                        <a:pt x="406400" y="244475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7" name="object 13"/>
                <p:cNvSpPr/>
                <p:nvPr/>
              </p:nvSpPr>
              <p:spPr>
                <a:xfrm>
                  <a:off x="1905000" y="1371600"/>
                  <a:ext cx="53213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28600">
                      <a:moveTo>
                        <a:pt x="531812" y="228600"/>
                      </a:move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8" name="object 14"/>
                <p:cNvSpPr/>
                <p:nvPr/>
              </p:nvSpPr>
              <p:spPr>
                <a:xfrm>
                  <a:off x="1905000" y="1901825"/>
                  <a:ext cx="532130" cy="2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34950">
                      <a:moveTo>
                        <a:pt x="531812" y="0"/>
                      </a:moveTo>
                      <a:lnTo>
                        <a:pt x="0" y="23495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9" name="object 15"/>
              <p:cNvSpPr txBox="1"/>
              <p:nvPr/>
            </p:nvSpPr>
            <p:spPr>
              <a:xfrm>
                <a:off x="2763203" y="1201549"/>
                <a:ext cx="128587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dirty="0">
                    <a:latin typeface="Carlito"/>
                    <a:cs typeface="Carlito"/>
                  </a:rPr>
                  <a:t>1</a:t>
                </a:r>
              </a:p>
            </p:txBody>
          </p:sp>
          <p:sp>
            <p:nvSpPr>
              <p:cNvPr id="50" name="object 16"/>
              <p:cNvSpPr txBox="1"/>
              <p:nvPr/>
            </p:nvSpPr>
            <p:spPr>
              <a:xfrm>
                <a:off x="2454555" y="1489598"/>
                <a:ext cx="1873008" cy="799578"/>
              </a:xfrm>
              <a:prstGeom prst="rect">
                <a:avLst/>
              </a:prstGeom>
            </p:spPr>
            <p:txBody>
              <a:bodyPr vert="horz" wrap="square" lIns="0" tIns="128905" rIns="0" bIns="0" rtlCol="0">
                <a:spAutoFit/>
              </a:bodyPr>
              <a:lstStyle/>
              <a:p>
                <a:pPr marL="50800">
                  <a:spcBef>
                    <a:spcPts val="1015"/>
                  </a:spcBef>
                  <a:tabLst>
                    <a:tab pos="1334770" algn="l"/>
                  </a:tabLst>
                </a:pPr>
                <a:r>
                  <a:rPr dirty="0">
                    <a:latin typeface="Carlito"/>
                    <a:cs typeface="Carlito"/>
                  </a:rPr>
                  <a:t>S  </a:t>
                </a:r>
                <a:r>
                  <a:rPr sz="2700" u="heavy" baseline="3240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 5 </a:t>
                </a:r>
                <a:r>
                  <a:rPr sz="2700" spc="465" baseline="32407" dirty="0"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B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spc="337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5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	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G</a:t>
                </a:r>
              </a:p>
              <a:p>
                <a:pPr marL="194310">
                  <a:spcBef>
                    <a:spcPts val="920"/>
                  </a:spcBef>
                  <a:tabLst>
                    <a:tab pos="727075" algn="l"/>
                    <a:tab pos="1214120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15	C	</a:t>
                </a:r>
                <a:r>
                  <a:rPr dirty="0">
                    <a:latin typeface="Carlito"/>
                    <a:cs typeface="Carlito"/>
                  </a:rPr>
                  <a:t>5</a:t>
                </a:r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>
            <a:extLst>
              <a:ext uri="{FF2B5EF4-FFF2-40B4-BE49-F238E27FC236}">
                <a16:creationId xmlns:a16="http://schemas.microsoft.com/office/drawing/2014/main" id="{0785D483-2047-BAC1-A867-634AEDEC9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1364" y="-8731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Node expansion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D10E699E-A703-9C08-D4EF-C33FD46133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0" y="1219201"/>
            <a:ext cx="5791200" cy="4525963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	The </a:t>
            </a:r>
            <a:r>
              <a:rPr lang="en-US" altLang="en-US" sz="2400">
                <a:solidFill>
                  <a:srgbClr val="990033"/>
                </a:solidFill>
                <a:latin typeface="Comic Sans MS" panose="030F0702030302020204" pitchFamily="66" charset="0"/>
              </a:rPr>
              <a:t>expansion</a:t>
            </a:r>
            <a:r>
              <a:rPr lang="en-US" altLang="en-US" sz="2400">
                <a:latin typeface="Comic Sans MS" panose="030F0702030302020204" pitchFamily="66" charset="0"/>
              </a:rPr>
              <a:t> of a node N of the search tree consists of:</a:t>
            </a:r>
          </a:p>
          <a:p>
            <a:pPr marL="1311275" lvl="1" indent="-587375" eaLnBrk="1" hangingPunct="1">
              <a:buClr>
                <a:srgbClr val="0033CC"/>
              </a:buClr>
              <a:buFontTx/>
              <a:buAutoNum type="arabicParenR"/>
            </a:pPr>
            <a:r>
              <a:rPr lang="en-US" altLang="en-US" sz="2400">
                <a:latin typeface="Comic Sans MS" panose="030F0702030302020204" pitchFamily="66" charset="0"/>
              </a:rPr>
              <a:t>Evaluating the successor function on </a:t>
            </a:r>
            <a:r>
              <a:rPr lang="en-US" altLang="en-US" sz="2000">
                <a:latin typeface="Comic Sans MS" panose="030F0702030302020204" pitchFamily="66" charset="0"/>
                <a:cs typeface="Times New Roman" panose="02020603050405020304" pitchFamily="18" charset="0"/>
              </a:rPr>
              <a:t>STATE</a:t>
            </a:r>
            <a:r>
              <a:rPr lang="en-US" altLang="en-US" sz="2400">
                <a:latin typeface="Comic Sans MS" panose="030F0702030302020204" pitchFamily="66" charset="0"/>
              </a:rPr>
              <a:t>(N)</a:t>
            </a:r>
          </a:p>
          <a:p>
            <a:pPr marL="1311275" lvl="1" indent="-587375" eaLnBrk="1" hangingPunct="1">
              <a:buClr>
                <a:srgbClr val="0033CC"/>
              </a:buClr>
              <a:buFontTx/>
              <a:buAutoNum type="arabicParenR"/>
            </a:pPr>
            <a:r>
              <a:rPr lang="en-US" altLang="en-US" sz="2400">
                <a:latin typeface="Comic Sans MS" panose="030F0702030302020204" pitchFamily="66" charset="0"/>
              </a:rPr>
              <a:t>Generating a child of N for each state returned by the function</a:t>
            </a:r>
            <a:br>
              <a:rPr lang="en-US" altLang="en-US" sz="2400">
                <a:latin typeface="Comic Sans MS" panose="030F0702030302020204" pitchFamily="66" charset="0"/>
              </a:rPr>
            </a:br>
            <a:endParaRPr lang="en-US" altLang="en-US" sz="600">
              <a:latin typeface="Comic Sans MS" panose="030F0702030302020204" pitchFamily="66" charset="0"/>
            </a:endParaRPr>
          </a:p>
          <a:p>
            <a:pPr marL="1311275" lvl="1" indent="-587375" eaLnBrk="1" hangingPunct="1">
              <a:buClr>
                <a:srgbClr val="0033CC"/>
              </a:buClr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node </a:t>
            </a: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generation</a:t>
            </a: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 </a:t>
            </a: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node </a:t>
            </a:r>
            <a:r>
              <a:rPr lang="en-US" altLang="en-US" sz="2400" b="1">
                <a:solidFill>
                  <a:srgbClr val="FF0000"/>
                </a:solidFill>
                <a:latin typeface="Comic Sans MS" panose="030F0702030302020204" pitchFamily="66" charset="0"/>
              </a:rPr>
              <a:t>expansion</a:t>
            </a:r>
          </a:p>
        </p:txBody>
      </p:sp>
      <p:sp>
        <p:nvSpPr>
          <p:cNvPr id="8194" name="Slide Number Placeholder 5">
            <a:extLst>
              <a:ext uri="{FF2B5EF4-FFF2-40B4-BE49-F238E27FC236}">
                <a16:creationId xmlns:a16="http://schemas.microsoft.com/office/drawing/2014/main" id="{AC9535A3-5DE0-B285-CE60-DE8EE11FB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689F6C12-FEA9-48C0-865B-FF56F3F6C23A}" type="slidenum">
              <a:rPr lang="en-US" altLang="en-US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8197" name="Group 112">
            <a:extLst>
              <a:ext uri="{FF2B5EF4-FFF2-40B4-BE49-F238E27FC236}">
                <a16:creationId xmlns:a16="http://schemas.microsoft.com/office/drawing/2014/main" id="{987F8CB7-F7FA-897E-F647-711CBC8B468E}"/>
              </a:ext>
            </a:extLst>
          </p:cNvPr>
          <p:cNvGrpSpPr>
            <a:grpSpLocks/>
          </p:cNvGrpSpPr>
          <p:nvPr/>
        </p:nvGrpSpPr>
        <p:grpSpPr bwMode="auto">
          <a:xfrm>
            <a:off x="9144001" y="762000"/>
            <a:ext cx="1273175" cy="1905000"/>
            <a:chOff x="4800" y="480"/>
            <a:chExt cx="802" cy="1200"/>
          </a:xfrm>
        </p:grpSpPr>
        <p:grpSp>
          <p:nvGrpSpPr>
            <p:cNvPr id="8262" name="Group 5">
              <a:extLst>
                <a:ext uri="{FF2B5EF4-FFF2-40B4-BE49-F238E27FC236}">
                  <a16:creationId xmlns:a16="http://schemas.microsoft.com/office/drawing/2014/main" id="{404DF25B-BAEE-D4EF-087E-1E376C53A8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00" y="480"/>
              <a:ext cx="802" cy="832"/>
              <a:chOff x="2112" y="2688"/>
              <a:chExt cx="1179" cy="1249"/>
            </a:xfrm>
          </p:grpSpPr>
          <p:sp>
            <p:nvSpPr>
              <p:cNvPr id="8265" name="Rectangle 6">
                <a:extLst>
                  <a:ext uri="{FF2B5EF4-FFF2-40B4-BE49-F238E27FC236}">
                    <a16:creationId xmlns:a16="http://schemas.microsoft.com/office/drawing/2014/main" id="{9FF1C8DA-5BD1-6033-7EBC-350450ED12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1152" cy="1152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66" name="Rectangle 7">
                <a:extLst>
                  <a:ext uri="{FF2B5EF4-FFF2-40B4-BE49-F238E27FC236}">
                    <a16:creationId xmlns:a16="http://schemas.microsoft.com/office/drawing/2014/main" id="{E8A51FB7-9CF5-7D81-0436-DC1072CC3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2688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67" name="Rectangle 8">
                <a:extLst>
                  <a:ext uri="{FF2B5EF4-FFF2-40B4-BE49-F238E27FC236}">
                    <a16:creationId xmlns:a16="http://schemas.microsoft.com/office/drawing/2014/main" id="{5DC16880-191B-AF81-B230-444B71E64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072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68" name="Rectangle 9">
                <a:extLst>
                  <a:ext uri="{FF2B5EF4-FFF2-40B4-BE49-F238E27FC236}">
                    <a16:creationId xmlns:a16="http://schemas.microsoft.com/office/drawing/2014/main" id="{E7F1CDD3-7082-BBFB-55CB-10D35B816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2" y="3456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69" name="Rectangle 10">
                <a:extLst>
                  <a:ext uri="{FF2B5EF4-FFF2-40B4-BE49-F238E27FC236}">
                    <a16:creationId xmlns:a16="http://schemas.microsoft.com/office/drawing/2014/main" id="{91583678-DFF6-3548-A6CB-CDD0B86C8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688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70" name="Rectangle 11">
                <a:extLst>
                  <a:ext uri="{FF2B5EF4-FFF2-40B4-BE49-F238E27FC236}">
                    <a16:creationId xmlns:a16="http://schemas.microsoft.com/office/drawing/2014/main" id="{E302562B-B040-5164-CD76-8F7D7FDEA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072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71" name="Rectangle 12">
                <a:extLst>
                  <a:ext uri="{FF2B5EF4-FFF2-40B4-BE49-F238E27FC236}">
                    <a16:creationId xmlns:a16="http://schemas.microsoft.com/office/drawing/2014/main" id="{4D992E53-943F-58CA-9E87-8B8561A91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3072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72" name="Rectangle 13">
                <a:extLst>
                  <a:ext uri="{FF2B5EF4-FFF2-40B4-BE49-F238E27FC236}">
                    <a16:creationId xmlns:a16="http://schemas.microsoft.com/office/drawing/2014/main" id="{6F0E8DE3-75D9-8154-60F1-05A7D3D46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6" y="3456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73" name="Rectangle 14">
                <a:extLst>
                  <a:ext uri="{FF2B5EF4-FFF2-40B4-BE49-F238E27FC236}">
                    <a16:creationId xmlns:a16="http://schemas.microsoft.com/office/drawing/2014/main" id="{6B117769-3BB4-C37B-E1B7-649FC3AF2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3456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74" name="Text Box 15">
                <a:extLst>
                  <a:ext uri="{FF2B5EF4-FFF2-40B4-BE49-F238E27FC236}">
                    <a16:creationId xmlns:a16="http://schemas.microsoft.com/office/drawing/2014/main" id="{4AEEF43D-237F-56ED-B379-C649B6539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3" y="3561"/>
                <a:ext cx="276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8275" name="Text Box 16">
                <a:extLst>
                  <a:ext uri="{FF2B5EF4-FFF2-40B4-BE49-F238E27FC236}">
                    <a16:creationId xmlns:a16="http://schemas.microsoft.com/office/drawing/2014/main" id="{BEA55861-3935-0576-F51E-4C63789430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7" y="2793"/>
                <a:ext cx="314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8276" name="Text Box 17">
                <a:extLst>
                  <a:ext uri="{FF2B5EF4-FFF2-40B4-BE49-F238E27FC236}">
                    <a16:creationId xmlns:a16="http://schemas.microsoft.com/office/drawing/2014/main" id="{C6A84588-7F25-0A54-72D2-1DA84867DD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3177"/>
                <a:ext cx="31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8277" name="Text Box 18">
                <a:extLst>
                  <a:ext uri="{FF2B5EF4-FFF2-40B4-BE49-F238E27FC236}">
                    <a16:creationId xmlns:a16="http://schemas.microsoft.com/office/drawing/2014/main" id="{B96827F2-333B-E7D2-592D-37478A3910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3" y="3177"/>
                <a:ext cx="314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8278" name="Text Box 19">
                <a:extLst>
                  <a:ext uri="{FF2B5EF4-FFF2-40B4-BE49-F238E27FC236}">
                    <a16:creationId xmlns:a16="http://schemas.microsoft.com/office/drawing/2014/main" id="{3F3ACC64-EDC1-F9E3-32F7-D8FCA46DD9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3562"/>
                <a:ext cx="314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8279" name="Text Box 20">
                <a:extLst>
                  <a:ext uri="{FF2B5EF4-FFF2-40B4-BE49-F238E27FC236}">
                    <a16:creationId xmlns:a16="http://schemas.microsoft.com/office/drawing/2014/main" id="{369D5E28-C5A2-FD3D-A1ED-957C06FD92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3562"/>
                <a:ext cx="315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8280" name="Text Box 21">
                <a:extLst>
                  <a:ext uri="{FF2B5EF4-FFF2-40B4-BE49-F238E27FC236}">
                    <a16:creationId xmlns:a16="http://schemas.microsoft.com/office/drawing/2014/main" id="{F28C7251-3109-7368-7BE8-97513DD338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76" y="3177"/>
                <a:ext cx="315" cy="3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7</a:t>
                </a:r>
              </a:p>
            </p:txBody>
          </p:sp>
          <p:sp>
            <p:nvSpPr>
              <p:cNvPr id="8281" name="Text Box 22">
                <a:extLst>
                  <a:ext uri="{FF2B5EF4-FFF2-40B4-BE49-F238E27FC236}">
                    <a16:creationId xmlns:a16="http://schemas.microsoft.com/office/drawing/2014/main" id="{8B63B1F3-2F25-FD16-EDF5-02D5BC07FD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8" y="2793"/>
                <a:ext cx="314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</p:grpSp>
        <p:sp>
          <p:nvSpPr>
            <p:cNvPr id="8263" name="Oval 43">
              <a:extLst>
                <a:ext uri="{FF2B5EF4-FFF2-40B4-BE49-F238E27FC236}">
                  <a16:creationId xmlns:a16="http://schemas.microsoft.com/office/drawing/2014/main" id="{7A155543-C888-9931-DAE4-367E9EB52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6" y="1536"/>
              <a:ext cx="144" cy="144"/>
            </a:xfrm>
            <a:prstGeom prst="ellipse">
              <a:avLst/>
            </a:prstGeom>
            <a:solidFill>
              <a:srgbClr val="339933"/>
            </a:solidFill>
            <a:ln w="28575">
              <a:solidFill>
                <a:srgbClr val="3399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64" name="Line 45">
              <a:extLst>
                <a:ext uri="{FF2B5EF4-FFF2-40B4-BE49-F238E27FC236}">
                  <a16:creationId xmlns:a16="http://schemas.microsoft.com/office/drawing/2014/main" id="{1FB79FF0-3DD0-BF50-3C1C-D4B1FE28DD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44" y="1248"/>
              <a:ext cx="288" cy="384"/>
            </a:xfrm>
            <a:prstGeom prst="line">
              <a:avLst/>
            </a:prstGeom>
            <a:noFill/>
            <a:ln w="9525">
              <a:solidFill>
                <a:srgbClr val="3399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114">
            <a:extLst>
              <a:ext uri="{FF2B5EF4-FFF2-40B4-BE49-F238E27FC236}">
                <a16:creationId xmlns:a16="http://schemas.microsoft.com/office/drawing/2014/main" id="{80A78721-AAAC-F890-79EB-A444551CF394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662238"/>
            <a:ext cx="4419600" cy="2366962"/>
            <a:chOff x="2688" y="1677"/>
            <a:chExt cx="2784" cy="1491"/>
          </a:xfrm>
        </p:grpSpPr>
        <p:sp>
          <p:nvSpPr>
            <p:cNvPr id="8253" name="Oval 85">
              <a:extLst>
                <a:ext uri="{FF2B5EF4-FFF2-40B4-BE49-F238E27FC236}">
                  <a16:creationId xmlns:a16="http://schemas.microsoft.com/office/drawing/2014/main" id="{C1240B7B-DBAC-962D-1FB6-77A440FF2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8" y="2064"/>
              <a:ext cx="144" cy="144"/>
            </a:xfrm>
            <a:prstGeom prst="ellipse">
              <a:avLst/>
            </a:prstGeom>
            <a:solidFill>
              <a:srgbClr val="F81706"/>
            </a:solidFill>
            <a:ln w="28575">
              <a:solidFill>
                <a:srgbClr val="F817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54" name="Oval 86">
              <a:extLst>
                <a:ext uri="{FF2B5EF4-FFF2-40B4-BE49-F238E27FC236}">
                  <a16:creationId xmlns:a16="http://schemas.microsoft.com/office/drawing/2014/main" id="{1DE68583-EF9D-CD0E-4725-C8BF4B7E6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064"/>
              <a:ext cx="144" cy="144"/>
            </a:xfrm>
            <a:prstGeom prst="ellipse">
              <a:avLst/>
            </a:prstGeom>
            <a:solidFill>
              <a:srgbClr val="F81706"/>
            </a:solidFill>
            <a:ln w="28575">
              <a:solidFill>
                <a:srgbClr val="F817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55" name="Line 87">
              <a:extLst>
                <a:ext uri="{FF2B5EF4-FFF2-40B4-BE49-F238E27FC236}">
                  <a16:creationId xmlns:a16="http://schemas.microsoft.com/office/drawing/2014/main" id="{AA837B37-8351-0B8D-5C3A-BCEB137DC3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33" y="1677"/>
              <a:ext cx="345" cy="40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56" name="Line 88">
              <a:extLst>
                <a:ext uri="{FF2B5EF4-FFF2-40B4-BE49-F238E27FC236}">
                  <a16:creationId xmlns:a16="http://schemas.microsoft.com/office/drawing/2014/main" id="{9EA8C457-ACD6-A9DC-3D79-6DE4687A8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8" y="1677"/>
              <a:ext cx="379" cy="39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57" name="Line 89">
              <a:extLst>
                <a:ext uri="{FF2B5EF4-FFF2-40B4-BE49-F238E27FC236}">
                  <a16:creationId xmlns:a16="http://schemas.microsoft.com/office/drawing/2014/main" id="{AB8AA00C-623D-B9EC-FFD7-1AE89F648C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88" y="2160"/>
              <a:ext cx="1824" cy="1008"/>
            </a:xfrm>
            <a:prstGeom prst="line">
              <a:avLst/>
            </a:prstGeom>
            <a:noFill/>
            <a:ln w="9525">
              <a:solidFill>
                <a:srgbClr val="F8170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58" name="Line 90">
              <a:extLst>
                <a:ext uri="{FF2B5EF4-FFF2-40B4-BE49-F238E27FC236}">
                  <a16:creationId xmlns:a16="http://schemas.microsoft.com/office/drawing/2014/main" id="{CD400035-6AC0-9008-E397-DE8C031116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32" y="2208"/>
              <a:ext cx="960" cy="960"/>
            </a:xfrm>
            <a:prstGeom prst="line">
              <a:avLst/>
            </a:prstGeom>
            <a:noFill/>
            <a:ln w="9525">
              <a:solidFill>
                <a:srgbClr val="F8170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59" name="Oval 91">
              <a:extLst>
                <a:ext uri="{FF2B5EF4-FFF2-40B4-BE49-F238E27FC236}">
                  <a16:creationId xmlns:a16="http://schemas.microsoft.com/office/drawing/2014/main" id="{D6775C9A-63B0-9BDF-41D2-29AFDFB27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" y="2064"/>
              <a:ext cx="144" cy="144"/>
            </a:xfrm>
            <a:prstGeom prst="ellipse">
              <a:avLst/>
            </a:prstGeom>
            <a:solidFill>
              <a:srgbClr val="F81706"/>
            </a:solidFill>
            <a:ln w="28575">
              <a:solidFill>
                <a:srgbClr val="F81706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60" name="Line 92">
              <a:extLst>
                <a:ext uri="{FF2B5EF4-FFF2-40B4-BE49-F238E27FC236}">
                  <a16:creationId xmlns:a16="http://schemas.microsoft.com/office/drawing/2014/main" id="{B69F7115-BC65-10F2-9777-419B69DEFC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32" y="2183"/>
              <a:ext cx="129" cy="93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61" name="Line 93">
              <a:extLst>
                <a:ext uri="{FF2B5EF4-FFF2-40B4-BE49-F238E27FC236}">
                  <a16:creationId xmlns:a16="http://schemas.microsoft.com/office/drawing/2014/main" id="{C68CF013-9911-00A0-8840-29F6617BA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83" y="1680"/>
              <a:ext cx="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199" name="Text Box 115">
            <a:extLst>
              <a:ext uri="{FF2B5EF4-FFF2-40B4-BE49-F238E27FC236}">
                <a16:creationId xmlns:a16="http://schemas.microsoft.com/office/drawing/2014/main" id="{39F27CD1-90F5-FAFE-B9E0-E585D3803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2286000"/>
            <a:ext cx="427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N</a:t>
            </a:r>
          </a:p>
        </p:txBody>
      </p:sp>
      <p:grpSp>
        <p:nvGrpSpPr>
          <p:cNvPr id="5" name="Group 116">
            <a:extLst>
              <a:ext uri="{FF2B5EF4-FFF2-40B4-BE49-F238E27FC236}">
                <a16:creationId xmlns:a16="http://schemas.microsoft.com/office/drawing/2014/main" id="{DE2D3394-458E-90C3-FB29-DD245F8423D4}"/>
              </a:ext>
            </a:extLst>
          </p:cNvPr>
          <p:cNvGrpSpPr>
            <a:grpSpLocks/>
          </p:cNvGrpSpPr>
          <p:nvPr/>
        </p:nvGrpSpPr>
        <p:grpSpPr bwMode="auto">
          <a:xfrm>
            <a:off x="5181601" y="4953000"/>
            <a:ext cx="5216525" cy="1397000"/>
            <a:chOff x="2304" y="3120"/>
            <a:chExt cx="3286" cy="880"/>
          </a:xfrm>
        </p:grpSpPr>
        <p:grpSp>
          <p:nvGrpSpPr>
            <p:cNvPr id="8201" name="Group 49">
              <a:extLst>
                <a:ext uri="{FF2B5EF4-FFF2-40B4-BE49-F238E27FC236}">
                  <a16:creationId xmlns:a16="http://schemas.microsoft.com/office/drawing/2014/main" id="{03127C21-9107-D5C5-19CB-B8D1394FF8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" y="3168"/>
              <a:ext cx="2146" cy="832"/>
              <a:chOff x="2304" y="3120"/>
              <a:chExt cx="2146" cy="832"/>
            </a:xfrm>
          </p:grpSpPr>
          <p:sp>
            <p:nvSpPr>
              <p:cNvPr id="8225" name="Rectangle 50">
                <a:extLst>
                  <a:ext uri="{FF2B5EF4-FFF2-40B4-BE49-F238E27FC236}">
                    <a16:creationId xmlns:a16="http://schemas.microsoft.com/office/drawing/2014/main" id="{67F39F0B-2B8C-4C63-D471-6A76F18C7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5" y="3120"/>
                <a:ext cx="261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26" name="Rectangle 51">
                <a:extLst>
                  <a:ext uri="{FF2B5EF4-FFF2-40B4-BE49-F238E27FC236}">
                    <a16:creationId xmlns:a16="http://schemas.microsoft.com/office/drawing/2014/main" id="{1EC8D4DE-B392-3B1B-4EE3-591988D0F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376"/>
                <a:ext cx="261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27" name="Rectangle 52">
                <a:extLst>
                  <a:ext uri="{FF2B5EF4-FFF2-40B4-BE49-F238E27FC236}">
                    <a16:creationId xmlns:a16="http://schemas.microsoft.com/office/drawing/2014/main" id="{95B5AAD6-5A57-9A21-B1BF-060E76A69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3632"/>
                <a:ext cx="261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28" name="Rectangle 53">
                <a:extLst>
                  <a:ext uri="{FF2B5EF4-FFF2-40B4-BE49-F238E27FC236}">
                    <a16:creationId xmlns:a16="http://schemas.microsoft.com/office/drawing/2014/main" id="{13D70DB1-579F-BC98-481B-A0D8A687D2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6" y="3120"/>
                <a:ext cx="262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29" name="Rectangle 54">
                <a:extLst>
                  <a:ext uri="{FF2B5EF4-FFF2-40B4-BE49-F238E27FC236}">
                    <a16:creationId xmlns:a16="http://schemas.microsoft.com/office/drawing/2014/main" id="{5523D24B-18FF-9435-3BB7-249E4C2B7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5" y="3376"/>
                <a:ext cx="261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30" name="Rectangle 55">
                <a:extLst>
                  <a:ext uri="{FF2B5EF4-FFF2-40B4-BE49-F238E27FC236}">
                    <a16:creationId xmlns:a16="http://schemas.microsoft.com/office/drawing/2014/main" id="{7C31A9CF-DBB3-1300-EEAA-B93F4240D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6" y="3376"/>
                <a:ext cx="262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31" name="Rectangle 56">
                <a:extLst>
                  <a:ext uri="{FF2B5EF4-FFF2-40B4-BE49-F238E27FC236}">
                    <a16:creationId xmlns:a16="http://schemas.microsoft.com/office/drawing/2014/main" id="{43724972-58DC-5E0C-70FF-E5B9A9B7F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65" y="3632"/>
                <a:ext cx="261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32" name="Rectangle 57">
                <a:extLst>
                  <a:ext uri="{FF2B5EF4-FFF2-40B4-BE49-F238E27FC236}">
                    <a16:creationId xmlns:a16="http://schemas.microsoft.com/office/drawing/2014/main" id="{2D35398F-7EC8-3043-3FC7-F7144B2D3B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26" y="3632"/>
                <a:ext cx="262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33" name="Text Box 58">
                <a:extLst>
                  <a:ext uri="{FF2B5EF4-FFF2-40B4-BE49-F238E27FC236}">
                    <a16:creationId xmlns:a16="http://schemas.microsoft.com/office/drawing/2014/main" id="{4025F65B-C2EA-47FF-2537-771A59151A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1" y="3702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8234" name="Text Box 59">
                <a:extLst>
                  <a:ext uri="{FF2B5EF4-FFF2-40B4-BE49-F238E27FC236}">
                    <a16:creationId xmlns:a16="http://schemas.microsoft.com/office/drawing/2014/main" id="{774B3AE4-43A0-7BB3-D65A-1189A63488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9" y="3446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8235" name="Text Box 60">
                <a:extLst>
                  <a:ext uri="{FF2B5EF4-FFF2-40B4-BE49-F238E27FC236}">
                    <a16:creationId xmlns:a16="http://schemas.microsoft.com/office/drawing/2014/main" id="{346248A1-46B9-E107-DA85-1A7B18F7D2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9" y="370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8236" name="Text Box 61">
                <a:extLst>
                  <a:ext uri="{FF2B5EF4-FFF2-40B4-BE49-F238E27FC236}">
                    <a16:creationId xmlns:a16="http://schemas.microsoft.com/office/drawing/2014/main" id="{9395D14C-1327-DA2E-2873-C08F268B5A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2" y="370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8237" name="Text Box 62">
                <a:extLst>
                  <a:ext uri="{FF2B5EF4-FFF2-40B4-BE49-F238E27FC236}">
                    <a16:creationId xmlns:a16="http://schemas.microsoft.com/office/drawing/2014/main" id="{671FCBC9-DBFC-5E18-173E-6F3F1D620D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1" y="3190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  <p:sp>
            <p:nvSpPr>
              <p:cNvPr id="8238" name="Rectangle 63">
                <a:extLst>
                  <a:ext uri="{FF2B5EF4-FFF2-40B4-BE49-F238E27FC236}">
                    <a16:creationId xmlns:a16="http://schemas.microsoft.com/office/drawing/2014/main" id="{B629D65F-8190-DE5E-3216-05A024007C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120"/>
                <a:ext cx="261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39" name="Rectangle 64">
                <a:extLst>
                  <a:ext uri="{FF2B5EF4-FFF2-40B4-BE49-F238E27FC236}">
                    <a16:creationId xmlns:a16="http://schemas.microsoft.com/office/drawing/2014/main" id="{5C89B475-3C44-834E-6A43-29026CA6C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376"/>
                <a:ext cx="261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40" name="Rectangle 65">
                <a:extLst>
                  <a:ext uri="{FF2B5EF4-FFF2-40B4-BE49-F238E27FC236}">
                    <a16:creationId xmlns:a16="http://schemas.microsoft.com/office/drawing/2014/main" id="{09F8A7F7-9D6C-5F79-0484-420D7E306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3632"/>
                <a:ext cx="261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41" name="Rectangle 66">
                <a:extLst>
                  <a:ext uri="{FF2B5EF4-FFF2-40B4-BE49-F238E27FC236}">
                    <a16:creationId xmlns:a16="http://schemas.microsoft.com/office/drawing/2014/main" id="{992B3126-E30F-7B6D-FBE7-0A4DC1AE1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" y="3120"/>
                <a:ext cx="262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42" name="Rectangle 67">
                <a:extLst>
                  <a:ext uri="{FF2B5EF4-FFF2-40B4-BE49-F238E27FC236}">
                    <a16:creationId xmlns:a16="http://schemas.microsoft.com/office/drawing/2014/main" id="{EE5EDB84-B8AE-74F2-F6AB-12F6451591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2" y="3120"/>
                <a:ext cx="261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43" name="Rectangle 68">
                <a:extLst>
                  <a:ext uri="{FF2B5EF4-FFF2-40B4-BE49-F238E27FC236}">
                    <a16:creationId xmlns:a16="http://schemas.microsoft.com/office/drawing/2014/main" id="{8DC267DC-BF5F-2041-7D40-08C23304C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" y="3376"/>
                <a:ext cx="262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44" name="Rectangle 69">
                <a:extLst>
                  <a:ext uri="{FF2B5EF4-FFF2-40B4-BE49-F238E27FC236}">
                    <a16:creationId xmlns:a16="http://schemas.microsoft.com/office/drawing/2014/main" id="{D48B3D2E-0253-3A84-0C94-370B6AF84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9" y="3632"/>
                <a:ext cx="261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45" name="Rectangle 70">
                <a:extLst>
                  <a:ext uri="{FF2B5EF4-FFF2-40B4-BE49-F238E27FC236}">
                    <a16:creationId xmlns:a16="http://schemas.microsoft.com/office/drawing/2014/main" id="{35B12016-2AD2-4C22-B474-9F13539D7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0" y="3632"/>
                <a:ext cx="262" cy="256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8246" name="Text Box 71">
                <a:extLst>
                  <a:ext uri="{FF2B5EF4-FFF2-40B4-BE49-F238E27FC236}">
                    <a16:creationId xmlns:a16="http://schemas.microsoft.com/office/drawing/2014/main" id="{922B61F2-B98E-10CE-B7C1-87ABCA0946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75" y="3702"/>
                <a:ext cx="18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8247" name="Text Box 72">
                <a:extLst>
                  <a:ext uri="{FF2B5EF4-FFF2-40B4-BE49-F238E27FC236}">
                    <a16:creationId xmlns:a16="http://schemas.microsoft.com/office/drawing/2014/main" id="{55AEFF84-C68D-7245-4231-18AB9052FD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3" y="3446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8248" name="Text Box 73">
                <a:extLst>
                  <a:ext uri="{FF2B5EF4-FFF2-40B4-BE49-F238E27FC236}">
                    <a16:creationId xmlns:a16="http://schemas.microsoft.com/office/drawing/2014/main" id="{33F769AD-5C05-3088-D267-9C1412DCCD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6" y="3175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8249" name="Text Box 74">
                <a:extLst>
                  <a:ext uri="{FF2B5EF4-FFF2-40B4-BE49-F238E27FC236}">
                    <a16:creationId xmlns:a16="http://schemas.microsoft.com/office/drawing/2014/main" id="{0C5AD066-F339-FDC5-6FFB-F00E650056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3" y="370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8250" name="Text Box 75">
                <a:extLst>
                  <a:ext uri="{FF2B5EF4-FFF2-40B4-BE49-F238E27FC236}">
                    <a16:creationId xmlns:a16="http://schemas.microsoft.com/office/drawing/2014/main" id="{76AB9D78-6560-A1FF-3054-6C5659CB7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6" y="3702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8251" name="Text Box 76">
                <a:extLst>
                  <a:ext uri="{FF2B5EF4-FFF2-40B4-BE49-F238E27FC236}">
                    <a16:creationId xmlns:a16="http://schemas.microsoft.com/office/drawing/2014/main" id="{65704EFE-91E3-040E-A54A-33B64DA5D1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6" y="3446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7</a:t>
                </a:r>
              </a:p>
            </p:txBody>
          </p:sp>
          <p:sp>
            <p:nvSpPr>
              <p:cNvPr id="8252" name="Text Box 77">
                <a:extLst>
                  <a:ext uri="{FF2B5EF4-FFF2-40B4-BE49-F238E27FC236}">
                    <a16:creationId xmlns:a16="http://schemas.microsoft.com/office/drawing/2014/main" id="{4E6E859B-29F2-C665-7753-4006546BDC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6" y="3175"/>
                <a:ext cx="21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</p:grpSp>
        <p:sp>
          <p:nvSpPr>
            <p:cNvPr id="8202" name="Rectangle 79">
              <a:extLst>
                <a:ext uri="{FF2B5EF4-FFF2-40B4-BE49-F238E27FC236}">
                  <a16:creationId xmlns:a16="http://schemas.microsoft.com/office/drawing/2014/main" id="{B3D77185-1796-9C10-A991-FBCF98892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3168"/>
              <a:ext cx="784" cy="768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03" name="Text Box 80">
              <a:extLst>
                <a:ext uri="{FF2B5EF4-FFF2-40B4-BE49-F238E27FC236}">
                  <a16:creationId xmlns:a16="http://schemas.microsoft.com/office/drawing/2014/main" id="{909761AB-DED3-8C1F-C40E-D05FB8674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2" y="3238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8204" name="Text Box 81">
              <a:extLst>
                <a:ext uri="{FF2B5EF4-FFF2-40B4-BE49-F238E27FC236}">
                  <a16:creationId xmlns:a16="http://schemas.microsoft.com/office/drawing/2014/main" id="{2661A1F6-54BD-9C37-F18B-27B23B76D8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1" y="3494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8205" name="Text Box 82">
              <a:extLst>
                <a:ext uri="{FF2B5EF4-FFF2-40B4-BE49-F238E27FC236}">
                  <a16:creationId xmlns:a16="http://schemas.microsoft.com/office/drawing/2014/main" id="{BBCE153B-A2DB-6DEE-0203-07432561E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92" y="3494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8206" name="Rectangle 83">
              <a:extLst>
                <a:ext uri="{FF2B5EF4-FFF2-40B4-BE49-F238E27FC236}">
                  <a16:creationId xmlns:a16="http://schemas.microsoft.com/office/drawing/2014/main" id="{6D331056-3714-01FB-6328-6F008F26F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3168"/>
              <a:ext cx="784" cy="768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07" name="Text Box 84">
              <a:extLst>
                <a:ext uri="{FF2B5EF4-FFF2-40B4-BE49-F238E27FC236}">
                  <a16:creationId xmlns:a16="http://schemas.microsoft.com/office/drawing/2014/main" id="{C6552A52-CFEF-DC49-641E-F3A0C38184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6" y="3238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8208" name="Rectangle 96">
              <a:extLst>
                <a:ext uri="{FF2B5EF4-FFF2-40B4-BE49-F238E27FC236}">
                  <a16:creationId xmlns:a16="http://schemas.microsoft.com/office/drawing/2014/main" id="{2D3C29EF-2822-5726-3E9B-F13C0891C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3120"/>
              <a:ext cx="256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09" name="Rectangle 97">
              <a:extLst>
                <a:ext uri="{FF2B5EF4-FFF2-40B4-BE49-F238E27FC236}">
                  <a16:creationId xmlns:a16="http://schemas.microsoft.com/office/drawing/2014/main" id="{52799D12-A9F5-E97E-D896-FC453417A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3376"/>
              <a:ext cx="256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10" name="Rectangle 98">
              <a:extLst>
                <a:ext uri="{FF2B5EF4-FFF2-40B4-BE49-F238E27FC236}">
                  <a16:creationId xmlns:a16="http://schemas.microsoft.com/office/drawing/2014/main" id="{C517BC80-E3B1-69BB-731D-5DF7BD1E6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3632"/>
              <a:ext cx="256" cy="25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11" name="Rectangle 99">
              <a:extLst>
                <a:ext uri="{FF2B5EF4-FFF2-40B4-BE49-F238E27FC236}">
                  <a16:creationId xmlns:a16="http://schemas.microsoft.com/office/drawing/2014/main" id="{05162750-2EE9-38B1-3AB9-53367A2CC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" y="3120"/>
              <a:ext cx="256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12" name="Rectangle 100">
              <a:extLst>
                <a:ext uri="{FF2B5EF4-FFF2-40B4-BE49-F238E27FC236}">
                  <a16:creationId xmlns:a16="http://schemas.microsoft.com/office/drawing/2014/main" id="{3D6B49F1-E888-4951-C960-D7708E0B6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" y="3376"/>
              <a:ext cx="256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13" name="Rectangle 101">
              <a:extLst>
                <a:ext uri="{FF2B5EF4-FFF2-40B4-BE49-F238E27FC236}">
                  <a16:creationId xmlns:a16="http://schemas.microsoft.com/office/drawing/2014/main" id="{DA7430D2-06BF-BCAC-C9DF-E81F8A7DE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2" y="3376"/>
              <a:ext cx="255" cy="25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14" name="Rectangle 102">
              <a:extLst>
                <a:ext uri="{FF2B5EF4-FFF2-40B4-BE49-F238E27FC236}">
                  <a16:creationId xmlns:a16="http://schemas.microsoft.com/office/drawing/2014/main" id="{9BC73D84-4C0B-E7BC-ED45-96FF29FF2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6" y="3632"/>
              <a:ext cx="256" cy="25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15" name="Rectangle 103">
              <a:extLst>
                <a:ext uri="{FF2B5EF4-FFF2-40B4-BE49-F238E27FC236}">
                  <a16:creationId xmlns:a16="http://schemas.microsoft.com/office/drawing/2014/main" id="{63702AC5-6645-6061-CE2A-C7DA36BFB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2" y="3632"/>
              <a:ext cx="255" cy="25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16" name="Text Box 104">
              <a:extLst>
                <a:ext uri="{FF2B5EF4-FFF2-40B4-BE49-F238E27FC236}">
                  <a16:creationId xmlns:a16="http://schemas.microsoft.com/office/drawing/2014/main" id="{64823345-755F-DA8E-567F-3FDFAAC40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0" y="3702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8217" name="Text Box 105">
              <a:extLst>
                <a:ext uri="{FF2B5EF4-FFF2-40B4-BE49-F238E27FC236}">
                  <a16:creationId xmlns:a16="http://schemas.microsoft.com/office/drawing/2014/main" id="{62B2DA4E-7C8C-6AF6-49D7-77C0D6B488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0" y="3190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8218" name="Text Box 106">
              <a:extLst>
                <a:ext uri="{FF2B5EF4-FFF2-40B4-BE49-F238E27FC236}">
                  <a16:creationId xmlns:a16="http://schemas.microsoft.com/office/drawing/2014/main" id="{38AD5A1C-6D87-C5E7-12BC-427A4D6408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4" y="344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8219" name="Text Box 107">
              <a:extLst>
                <a:ext uri="{FF2B5EF4-FFF2-40B4-BE49-F238E27FC236}">
                  <a16:creationId xmlns:a16="http://schemas.microsoft.com/office/drawing/2014/main" id="{E2DCA8B5-3339-8E5F-B096-4DC6B4F17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0" y="344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8220" name="Text Box 108">
              <a:extLst>
                <a:ext uri="{FF2B5EF4-FFF2-40B4-BE49-F238E27FC236}">
                  <a16:creationId xmlns:a16="http://schemas.microsoft.com/office/drawing/2014/main" id="{FEA90993-6B64-416C-3FBC-3763EF5BBF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4" y="370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8221" name="Text Box 109">
              <a:extLst>
                <a:ext uri="{FF2B5EF4-FFF2-40B4-BE49-F238E27FC236}">
                  <a16:creationId xmlns:a16="http://schemas.microsoft.com/office/drawing/2014/main" id="{2F117496-46D2-C1F8-6B20-8E1196F7FB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6" y="3702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8222" name="Text Box 110">
              <a:extLst>
                <a:ext uri="{FF2B5EF4-FFF2-40B4-BE49-F238E27FC236}">
                  <a16:creationId xmlns:a16="http://schemas.microsoft.com/office/drawing/2014/main" id="{FC866325-1905-A7D2-B982-59C142649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6" y="3446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8223" name="Text Box 111">
              <a:extLst>
                <a:ext uri="{FF2B5EF4-FFF2-40B4-BE49-F238E27FC236}">
                  <a16:creationId xmlns:a16="http://schemas.microsoft.com/office/drawing/2014/main" id="{5213EFBC-1929-4BCD-B582-9603C3089C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4" y="3190"/>
              <a:ext cx="21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8224" name="Rectangle 95">
              <a:extLst>
                <a:ext uri="{FF2B5EF4-FFF2-40B4-BE49-F238E27FC236}">
                  <a16:creationId xmlns:a16="http://schemas.microsoft.com/office/drawing/2014/main" id="{A02DF6B0-51FF-E860-678E-B609EB470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3120"/>
              <a:ext cx="767" cy="767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042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273972" y="4803012"/>
            <a:ext cx="70440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dirty="0">
                <a:latin typeface="Carlito"/>
                <a:cs typeface="Carlito"/>
              </a:rPr>
              <a:t>S</a:t>
            </a:r>
            <a:r>
              <a:rPr spc="-40" dirty="0">
                <a:latin typeface="Carlito"/>
                <a:cs typeface="Carlito"/>
              </a:rPr>
              <a:t>/</a:t>
            </a:r>
            <a:r>
              <a:rPr dirty="0">
                <a:latin typeface="Carlito"/>
                <a:cs typeface="Carlito"/>
              </a:rPr>
              <a:t>g=0,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12451" y="4767517"/>
            <a:ext cx="60388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dirty="0">
                <a:latin typeface="Arial"/>
                <a:cs typeface="Arial"/>
              </a:rPr>
              <a:t>A/</a:t>
            </a:r>
            <a:r>
              <a:rPr spc="-15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1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2371" y="4767517"/>
            <a:ext cx="60388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dirty="0">
                <a:latin typeface="Arial"/>
                <a:cs typeface="Arial"/>
              </a:rPr>
              <a:t>B/</a:t>
            </a:r>
            <a:r>
              <a:rPr spc="-15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5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23578" y="3910203"/>
            <a:ext cx="45339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Carlito"/>
                <a:cs typeface="Carlito"/>
              </a:rPr>
              <a:t>Expanded: </a:t>
            </a:r>
            <a:r>
              <a:rPr spc="-5" dirty="0">
                <a:latin typeface="Arial"/>
                <a:cs typeface="Arial"/>
              </a:rPr>
              <a:t>S/g=0, A/g=1, B/g=5,</a:t>
            </a:r>
            <a:r>
              <a:rPr spc="-1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G/g=10</a:t>
            </a:r>
            <a:endParaRPr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pc="-5" dirty="0">
                <a:latin typeface="Carlito"/>
                <a:cs typeface="Carlito"/>
              </a:rPr>
              <a:t>Next:</a:t>
            </a:r>
            <a:r>
              <a:rPr spc="5" dirty="0">
                <a:latin typeface="Carlito"/>
                <a:cs typeface="Carlito"/>
              </a:rPr>
              <a:t> </a:t>
            </a:r>
            <a:r>
              <a:rPr spc="-5" dirty="0">
                <a:latin typeface="Arial"/>
                <a:cs typeface="Arial"/>
              </a:rPr>
              <a:t>G/g=10</a:t>
            </a:r>
            <a:endParaRPr>
              <a:latin typeface="Arial"/>
              <a:cs typeface="Arial"/>
            </a:endParaRPr>
          </a:p>
          <a:p>
            <a:pPr marL="12700">
              <a:lnSpc>
                <a:spcPts val="2150"/>
              </a:lnSpc>
            </a:pPr>
            <a:r>
              <a:rPr spc="-5" dirty="0">
                <a:latin typeface="Carlito"/>
                <a:cs typeface="Carlito"/>
              </a:rPr>
              <a:t>Children:</a:t>
            </a:r>
            <a:r>
              <a:rPr spc="30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none</a:t>
            </a:r>
            <a:endParaRPr>
              <a:latin typeface="Carlito"/>
              <a:cs typeface="Carlito"/>
            </a:endParaRPr>
          </a:p>
          <a:p>
            <a:pPr marL="12700">
              <a:spcBef>
                <a:spcPts val="20"/>
              </a:spcBef>
              <a:tabLst>
                <a:tab pos="1991995" algn="l"/>
                <a:tab pos="2721610" algn="l"/>
              </a:tabLst>
            </a:pPr>
            <a:r>
              <a:rPr dirty="0">
                <a:latin typeface="Carlito"/>
                <a:cs typeface="Carlito"/>
              </a:rPr>
              <a:t>Queue:	</a:t>
            </a:r>
            <a:r>
              <a:rPr dirty="0">
                <a:latin typeface="Arial"/>
                <a:cs typeface="Arial"/>
              </a:rPr>
              <a:t>,	, </a:t>
            </a:r>
            <a:r>
              <a:rPr spc="-15" dirty="0">
                <a:latin typeface="Arial"/>
                <a:cs typeface="Arial"/>
              </a:rPr>
              <a:t>C/g=15,</a:t>
            </a:r>
            <a:r>
              <a:rPr strike="sngStrike" spc="-15" dirty="0">
                <a:latin typeface="Arial"/>
                <a:cs typeface="Arial"/>
              </a:rPr>
              <a:t> </a:t>
            </a:r>
            <a:r>
              <a:rPr strike="sngStrike" spc="-25" dirty="0">
                <a:latin typeface="Arial"/>
                <a:cs typeface="Arial"/>
              </a:rPr>
              <a:t>G/g=11,</a:t>
            </a:r>
            <a:endParaRPr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07822" y="4767517"/>
            <a:ext cx="75628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dirty="0">
                <a:latin typeface="Arial"/>
                <a:cs typeface="Arial"/>
              </a:rPr>
              <a:t>G/</a:t>
            </a:r>
            <a:r>
              <a:rPr spc="-15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=</a:t>
            </a:r>
            <a:r>
              <a:rPr spc="-15" dirty="0">
                <a:latin typeface="Arial"/>
                <a:cs typeface="Arial"/>
              </a:rPr>
              <a:t>10</a:t>
            </a:r>
            <a:endParaRPr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051675" y="4770437"/>
            <a:ext cx="925830" cy="284480"/>
            <a:chOff x="5527675" y="4770437"/>
            <a:chExt cx="925830" cy="284480"/>
          </a:xfrm>
        </p:grpSpPr>
        <p:sp>
          <p:nvSpPr>
            <p:cNvPr id="11" name="object 11"/>
            <p:cNvSpPr/>
            <p:nvPr/>
          </p:nvSpPr>
          <p:spPr>
            <a:xfrm>
              <a:off x="5540375" y="4783137"/>
              <a:ext cx="900430" cy="259079"/>
            </a:xfrm>
            <a:custGeom>
              <a:avLst/>
              <a:gdLst/>
              <a:ahLst/>
              <a:cxnLst/>
              <a:rect l="l" t="t" r="r" b="b"/>
              <a:pathLst>
                <a:path w="900429" h="259079">
                  <a:moveTo>
                    <a:pt x="900112" y="0"/>
                  </a:moveTo>
                  <a:lnTo>
                    <a:pt x="0" y="0"/>
                  </a:lnTo>
                  <a:lnTo>
                    <a:pt x="0" y="258762"/>
                  </a:lnTo>
                  <a:lnTo>
                    <a:pt x="900112" y="258762"/>
                  </a:lnTo>
                  <a:lnTo>
                    <a:pt x="900112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40375" y="4783137"/>
              <a:ext cx="900430" cy="259079"/>
            </a:xfrm>
            <a:custGeom>
              <a:avLst/>
              <a:gdLst/>
              <a:ahLst/>
              <a:cxnLst/>
              <a:rect l="l" t="t" r="r" b="b"/>
              <a:pathLst>
                <a:path w="900429" h="259079">
                  <a:moveTo>
                    <a:pt x="0" y="0"/>
                  </a:moveTo>
                  <a:lnTo>
                    <a:pt x="900112" y="0"/>
                  </a:lnTo>
                  <a:lnTo>
                    <a:pt x="900112" y="258762"/>
                  </a:lnTo>
                  <a:lnTo>
                    <a:pt x="0" y="25876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498339" y="1236979"/>
            <a:ext cx="5511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  <a:tabLst>
                <a:tab pos="2755265" algn="l"/>
                <a:tab pos="5498465" algn="l"/>
              </a:tabLst>
            </a:pPr>
            <a:r>
              <a:rPr spc="-10" dirty="0">
                <a:latin typeface="Carlito"/>
                <a:cs typeface="Carlito"/>
              </a:rPr>
              <a:t>Order </a:t>
            </a:r>
            <a:r>
              <a:rPr spc="-5" dirty="0">
                <a:latin typeface="Carlito"/>
                <a:cs typeface="Carlito"/>
              </a:rPr>
              <a:t>of</a:t>
            </a:r>
            <a:r>
              <a:rPr spc="30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node</a:t>
            </a:r>
            <a:r>
              <a:rPr spc="25" dirty="0">
                <a:latin typeface="Carlito"/>
                <a:cs typeface="Carlito"/>
              </a:rPr>
              <a:t> </a:t>
            </a:r>
            <a:r>
              <a:rPr spc="-5" dirty="0">
                <a:latin typeface="Carlito"/>
                <a:cs typeface="Carlito"/>
              </a:rPr>
              <a:t>expansion: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	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 A</a:t>
            </a:r>
            <a:r>
              <a:rPr u="sng" spc="-6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</a:t>
            </a:r>
            <a:r>
              <a:rPr u="sng" spc="-3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 	</a:t>
            </a:r>
            <a:r>
              <a:rPr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                                    </a:t>
            </a:r>
            <a:r>
              <a:rPr spc="310" dirty="0">
                <a:latin typeface="Carlito"/>
                <a:cs typeface="Carlito"/>
              </a:rPr>
              <a:t> </a:t>
            </a:r>
            <a:r>
              <a:rPr spc="-20" dirty="0">
                <a:latin typeface="Carlito"/>
                <a:cs typeface="Carlito"/>
              </a:rPr>
              <a:t>Path </a:t>
            </a:r>
            <a:r>
              <a:rPr spc="-10" dirty="0">
                <a:latin typeface="Carlito"/>
                <a:cs typeface="Carlito"/>
              </a:rPr>
              <a:t>found: </a:t>
            </a:r>
            <a:r>
              <a:rPr u="sng" spc="-1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S</a:t>
            </a:r>
            <a:r>
              <a:rPr u="sng" spc="7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B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G	</a:t>
            </a:r>
            <a:r>
              <a:rPr spc="-10" dirty="0">
                <a:latin typeface="Carlito"/>
                <a:cs typeface="Carlito"/>
              </a:rPr>
              <a:t>Cost </a:t>
            </a:r>
            <a:r>
              <a:rPr spc="-5" dirty="0">
                <a:latin typeface="Carlito"/>
                <a:cs typeface="Carlito"/>
              </a:rPr>
              <a:t>of path </a:t>
            </a:r>
            <a:r>
              <a:rPr spc="-10" dirty="0">
                <a:latin typeface="Carlito"/>
                <a:cs typeface="Carlito"/>
              </a:rPr>
              <a:t>found:</a:t>
            </a:r>
            <a:r>
              <a:rPr u="sng" spc="380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 </a:t>
            </a:r>
            <a:r>
              <a:rPr u="sng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10	</a:t>
            </a:r>
            <a:endParaRPr>
              <a:latin typeface="Carlito"/>
              <a:cs typeface="Carlito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236912" y="4762500"/>
            <a:ext cx="1286194" cy="259079"/>
            <a:chOff x="1712911" y="4762500"/>
            <a:chExt cx="1286194" cy="259079"/>
          </a:xfrm>
        </p:grpSpPr>
        <p:sp>
          <p:nvSpPr>
            <p:cNvPr id="27" name="object 27"/>
            <p:cNvSpPr/>
            <p:nvPr/>
          </p:nvSpPr>
          <p:spPr>
            <a:xfrm>
              <a:off x="1712911" y="4762500"/>
              <a:ext cx="611645" cy="219455"/>
            </a:xfrm>
            <a:custGeom>
              <a:avLst/>
              <a:gdLst/>
              <a:ahLst/>
              <a:cxnLst/>
              <a:rect l="l" t="t" r="r" b="b"/>
              <a:pathLst>
                <a:path w="622300" h="259079">
                  <a:moveTo>
                    <a:pt x="622300" y="0"/>
                  </a:moveTo>
                  <a:lnTo>
                    <a:pt x="0" y="0"/>
                  </a:lnTo>
                  <a:lnTo>
                    <a:pt x="0" y="258762"/>
                  </a:lnTo>
                  <a:lnTo>
                    <a:pt x="622300" y="258762"/>
                  </a:lnTo>
                  <a:lnTo>
                    <a:pt x="622300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712912" y="4762500"/>
              <a:ext cx="622300" cy="259079"/>
            </a:xfrm>
            <a:custGeom>
              <a:avLst/>
              <a:gdLst/>
              <a:ahLst/>
              <a:cxnLst/>
              <a:rect l="l" t="t" r="r" b="b"/>
              <a:pathLst>
                <a:path w="622300" h="259079">
                  <a:moveTo>
                    <a:pt x="0" y="0"/>
                  </a:moveTo>
                  <a:lnTo>
                    <a:pt x="622300" y="0"/>
                  </a:lnTo>
                  <a:lnTo>
                    <a:pt x="622300" y="258762"/>
                  </a:lnTo>
                  <a:lnTo>
                    <a:pt x="0" y="25876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374900" y="4762500"/>
              <a:ext cx="624205" cy="259079"/>
            </a:xfrm>
            <a:custGeom>
              <a:avLst/>
              <a:gdLst/>
              <a:ahLst/>
              <a:cxnLst/>
              <a:rect l="l" t="t" r="r" b="b"/>
              <a:pathLst>
                <a:path w="624205" h="259079">
                  <a:moveTo>
                    <a:pt x="623887" y="0"/>
                  </a:moveTo>
                  <a:lnTo>
                    <a:pt x="0" y="0"/>
                  </a:lnTo>
                  <a:lnTo>
                    <a:pt x="0" y="258762"/>
                  </a:lnTo>
                  <a:lnTo>
                    <a:pt x="623887" y="258762"/>
                  </a:lnTo>
                  <a:lnTo>
                    <a:pt x="623887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74900" y="4762500"/>
              <a:ext cx="624205" cy="259079"/>
            </a:xfrm>
            <a:custGeom>
              <a:avLst/>
              <a:gdLst/>
              <a:ahLst/>
              <a:cxnLst/>
              <a:rect l="l" t="t" r="r" b="b"/>
              <a:pathLst>
                <a:path w="624205" h="259079">
                  <a:moveTo>
                    <a:pt x="0" y="0"/>
                  </a:moveTo>
                  <a:lnTo>
                    <a:pt x="623887" y="0"/>
                  </a:lnTo>
                  <a:lnTo>
                    <a:pt x="623887" y="258762"/>
                  </a:lnTo>
                  <a:lnTo>
                    <a:pt x="0" y="25876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4622800" y="4759325"/>
            <a:ext cx="646430" cy="284480"/>
            <a:chOff x="3098800" y="4759325"/>
            <a:chExt cx="646430" cy="284480"/>
          </a:xfrm>
        </p:grpSpPr>
        <p:sp>
          <p:nvSpPr>
            <p:cNvPr id="32" name="object 32"/>
            <p:cNvSpPr/>
            <p:nvPr/>
          </p:nvSpPr>
          <p:spPr>
            <a:xfrm>
              <a:off x="3111500" y="4772025"/>
              <a:ext cx="621030" cy="259079"/>
            </a:xfrm>
            <a:custGeom>
              <a:avLst/>
              <a:gdLst/>
              <a:ahLst/>
              <a:cxnLst/>
              <a:rect l="l" t="t" r="r" b="b"/>
              <a:pathLst>
                <a:path w="621029" h="259079">
                  <a:moveTo>
                    <a:pt x="620712" y="0"/>
                  </a:moveTo>
                  <a:lnTo>
                    <a:pt x="0" y="0"/>
                  </a:lnTo>
                  <a:lnTo>
                    <a:pt x="0" y="258762"/>
                  </a:lnTo>
                  <a:lnTo>
                    <a:pt x="620712" y="258762"/>
                  </a:lnTo>
                  <a:lnTo>
                    <a:pt x="620712" y="0"/>
                  </a:lnTo>
                  <a:close/>
                </a:path>
              </a:pathLst>
            </a:custGeom>
            <a:solidFill>
              <a:srgbClr val="000000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11500" y="4772025"/>
              <a:ext cx="621030" cy="259079"/>
            </a:xfrm>
            <a:custGeom>
              <a:avLst/>
              <a:gdLst/>
              <a:ahLst/>
              <a:cxnLst/>
              <a:rect l="l" t="t" r="r" b="b"/>
              <a:pathLst>
                <a:path w="621029" h="259079">
                  <a:moveTo>
                    <a:pt x="0" y="0"/>
                  </a:moveTo>
                  <a:lnTo>
                    <a:pt x="620712" y="0"/>
                  </a:lnTo>
                  <a:lnTo>
                    <a:pt x="620712" y="258762"/>
                  </a:lnTo>
                  <a:lnTo>
                    <a:pt x="0" y="25876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38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3154363" y="5334000"/>
            <a:ext cx="5761355" cy="114775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 marR="166370">
              <a:spcBef>
                <a:spcPts val="310"/>
              </a:spcBef>
            </a:pPr>
            <a:r>
              <a:rPr spc="-35" dirty="0">
                <a:solidFill>
                  <a:srgbClr val="FF0000"/>
                </a:solidFill>
                <a:latin typeface="Arial"/>
                <a:cs typeface="Arial"/>
              </a:rPr>
              <a:t>Technically,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goal node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not really 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expanded, 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because </a:t>
            </a:r>
            <a:r>
              <a:rPr spc="-25" dirty="0">
                <a:solidFill>
                  <a:srgbClr val="FF0000"/>
                </a:solidFill>
                <a:latin typeface="Arial"/>
                <a:cs typeface="Arial"/>
              </a:rPr>
              <a:t>we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do not generate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children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of a 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goal 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node.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is listed in “Order of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node expansion” only for  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your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convenience,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see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explicitly 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where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pc="-20" dirty="0">
                <a:solidFill>
                  <a:srgbClr val="FF0000"/>
                </a:solidFill>
                <a:latin typeface="Arial"/>
                <a:cs typeface="Arial"/>
              </a:rPr>
              <a:t>was</a:t>
            </a:r>
            <a:r>
              <a:rPr spc="2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found.</a:t>
            </a:r>
            <a:endParaRPr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73563" y="2473326"/>
            <a:ext cx="5761355" cy="870751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 marR="217804">
              <a:spcBef>
                <a:spcPts val="310"/>
              </a:spcBef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same “Order of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node expansion”,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“Path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found”,  and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“Cost of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path found”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is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obtained by both methods. 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They are formally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equivalent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each other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in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all</a:t>
            </a:r>
            <a:r>
              <a:rPr spc="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20" dirty="0">
                <a:solidFill>
                  <a:srgbClr val="FF0000"/>
                </a:solidFill>
                <a:latin typeface="Arial"/>
                <a:cs typeface="Arial"/>
              </a:rPr>
              <a:t>ways.</a:t>
            </a:r>
            <a:endParaRPr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755051" y="2306853"/>
            <a:ext cx="2169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pc="-20" dirty="0">
                <a:latin typeface="Carlito"/>
                <a:cs typeface="Carlito"/>
              </a:rPr>
              <a:t>Route </a:t>
            </a:r>
            <a:r>
              <a:rPr spc="-5" dirty="0">
                <a:latin typeface="Carlito"/>
                <a:cs typeface="Carlito"/>
              </a:rPr>
              <a:t>finding problem.  </a:t>
            </a:r>
            <a:r>
              <a:rPr spc="-10" dirty="0">
                <a:latin typeface="Carlito"/>
                <a:cs typeface="Carlito"/>
              </a:rPr>
              <a:t>Steps </a:t>
            </a:r>
            <a:r>
              <a:rPr spc="-5" dirty="0">
                <a:latin typeface="Carlito"/>
                <a:cs typeface="Carlito"/>
              </a:rPr>
              <a:t>labeled</a:t>
            </a:r>
            <a:r>
              <a:rPr spc="20" dirty="0">
                <a:latin typeface="Carlito"/>
                <a:cs typeface="Carlito"/>
              </a:rPr>
              <a:t> </a:t>
            </a:r>
            <a:r>
              <a:rPr spc="-15" dirty="0">
                <a:latin typeface="Carlito"/>
                <a:cs typeface="Carlito"/>
              </a:rPr>
              <a:t>w/cost.</a:t>
            </a:r>
            <a:endParaRPr>
              <a:latin typeface="Carlito"/>
              <a:cs typeface="Carlito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1977389" y="182668"/>
            <a:ext cx="8032749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Ex: Uniform-cost search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7240268" y="913671"/>
            <a:ext cx="27698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10" dirty="0">
                <a:solidFill>
                  <a:srgbClr val="4F81BD"/>
                </a:solidFill>
                <a:latin typeface="Arial"/>
                <a:cs typeface="Arial"/>
              </a:rPr>
              <a:t>(Virtual </a:t>
            </a:r>
            <a:r>
              <a:rPr sz="2000" b="1" dirty="0">
                <a:solidFill>
                  <a:srgbClr val="4F81BD"/>
                </a:solidFill>
                <a:latin typeface="Arial"/>
                <a:cs typeface="Arial"/>
              </a:rPr>
              <a:t>queue</a:t>
            </a:r>
            <a:r>
              <a:rPr sz="2000" b="1" spc="-65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4F81BD"/>
                </a:solidFill>
                <a:latin typeface="Arial"/>
                <a:cs typeface="Arial"/>
              </a:rPr>
              <a:t>version)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129528" y="4870704"/>
            <a:ext cx="922020" cy="1112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Slide Number Placeholder 39">
            <a:extLst>
              <a:ext uri="{FF2B5EF4-FFF2-40B4-BE49-F238E27FC236}">
                <a16:creationId xmlns:a16="http://schemas.microsoft.com/office/drawing/2014/main" id="{54C858A3-07A7-226E-94F1-B7A727CB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110</a:t>
            </a:fld>
            <a:endParaRPr lang="en-US" alt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755051" y="1079088"/>
            <a:ext cx="1947901" cy="1135205"/>
            <a:chOff x="5513983" y="4422320"/>
            <a:chExt cx="1947901" cy="1135205"/>
          </a:xfrm>
        </p:grpSpPr>
        <p:sp>
          <p:nvSpPr>
            <p:cNvPr id="42" name="Oval 41"/>
            <p:cNvSpPr/>
            <p:nvPr/>
          </p:nvSpPr>
          <p:spPr>
            <a:xfrm>
              <a:off x="5578400" y="4864751"/>
              <a:ext cx="273680" cy="293349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235040" y="4422320"/>
              <a:ext cx="322417" cy="330485"/>
            </a:xfrm>
            <a:prstGeom prst="ellipse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513983" y="4457198"/>
              <a:ext cx="1947901" cy="1100327"/>
              <a:chOff x="2379662" y="1201549"/>
              <a:chExt cx="1947901" cy="1100327"/>
            </a:xfrm>
          </p:grpSpPr>
          <p:sp>
            <p:nvSpPr>
              <p:cNvPr id="45" name="object 5"/>
              <p:cNvSpPr txBox="1"/>
              <p:nvPr/>
            </p:nvSpPr>
            <p:spPr>
              <a:xfrm>
                <a:off x="3169603" y="1209037"/>
                <a:ext cx="882505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  <a:tabLst>
                    <a:tab pos="528955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A	</a:t>
                </a:r>
                <a:r>
                  <a:rPr dirty="0">
                    <a:latin typeface="Carlito"/>
                    <a:cs typeface="Carlito"/>
                  </a:rPr>
                  <a:t>10</a:t>
                </a:r>
              </a:p>
            </p:txBody>
          </p:sp>
          <p:grpSp>
            <p:nvGrpSpPr>
              <p:cNvPr id="46" name="object 6"/>
              <p:cNvGrpSpPr/>
              <p:nvPr/>
            </p:nvGrpSpPr>
            <p:grpSpPr>
              <a:xfrm>
                <a:off x="2379662" y="1358901"/>
                <a:ext cx="1744980" cy="942975"/>
                <a:chOff x="855662" y="1358900"/>
                <a:chExt cx="1744980" cy="942975"/>
              </a:xfrm>
            </p:grpSpPr>
            <p:sp>
              <p:nvSpPr>
                <p:cNvPr id="49" name="object 7"/>
                <p:cNvSpPr/>
                <p:nvPr/>
              </p:nvSpPr>
              <p:spPr>
                <a:xfrm>
                  <a:off x="868362" y="1563687"/>
                  <a:ext cx="381000" cy="38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000" h="384175">
                      <a:moveTo>
                        <a:pt x="0" y="192087"/>
                      </a:moveTo>
                      <a:lnTo>
                        <a:pt x="5031" y="148044"/>
                      </a:lnTo>
                      <a:lnTo>
                        <a:pt x="19363" y="107613"/>
                      </a:lnTo>
                      <a:lnTo>
                        <a:pt x="41851" y="71948"/>
                      </a:lnTo>
                      <a:lnTo>
                        <a:pt x="71353" y="42200"/>
                      </a:lnTo>
                      <a:lnTo>
                        <a:pt x="106724" y="19524"/>
                      </a:lnTo>
                      <a:lnTo>
                        <a:pt x="146821" y="5073"/>
                      </a:lnTo>
                      <a:lnTo>
                        <a:pt x="190500" y="0"/>
                      </a:lnTo>
                      <a:lnTo>
                        <a:pt x="234178" y="5073"/>
                      </a:lnTo>
                      <a:lnTo>
                        <a:pt x="274275" y="19524"/>
                      </a:lnTo>
                      <a:lnTo>
                        <a:pt x="309646" y="42200"/>
                      </a:lnTo>
                      <a:lnTo>
                        <a:pt x="339148" y="71948"/>
                      </a:lnTo>
                      <a:lnTo>
                        <a:pt x="361636" y="107613"/>
                      </a:lnTo>
                      <a:lnTo>
                        <a:pt x="375968" y="148044"/>
                      </a:lnTo>
                      <a:lnTo>
                        <a:pt x="381000" y="192087"/>
                      </a:lnTo>
                      <a:lnTo>
                        <a:pt x="375968" y="236130"/>
                      </a:lnTo>
                      <a:lnTo>
                        <a:pt x="361636" y="276561"/>
                      </a:lnTo>
                      <a:lnTo>
                        <a:pt x="339148" y="312226"/>
                      </a:lnTo>
                      <a:lnTo>
                        <a:pt x="309646" y="341974"/>
                      </a:lnTo>
                      <a:lnTo>
                        <a:pt x="274275" y="364650"/>
                      </a:lnTo>
                      <a:lnTo>
                        <a:pt x="234178" y="379101"/>
                      </a:lnTo>
                      <a:lnTo>
                        <a:pt x="190500" y="384175"/>
                      </a:lnTo>
                      <a:lnTo>
                        <a:pt x="146821" y="379101"/>
                      </a:lnTo>
                      <a:lnTo>
                        <a:pt x="106724" y="364650"/>
                      </a:lnTo>
                      <a:lnTo>
                        <a:pt x="71353" y="341974"/>
                      </a:lnTo>
                      <a:lnTo>
                        <a:pt x="41851" y="312226"/>
                      </a:lnTo>
                      <a:lnTo>
                        <a:pt x="19363" y="276561"/>
                      </a:lnTo>
                      <a:lnTo>
                        <a:pt x="5031" y="236130"/>
                      </a:lnTo>
                      <a:lnTo>
                        <a:pt x="0" y="192087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0" name="object 8"/>
                <p:cNvSpPr/>
                <p:nvPr/>
              </p:nvSpPr>
              <p:spPr>
                <a:xfrm>
                  <a:off x="2286000" y="1600200"/>
                  <a:ext cx="301625" cy="30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625" h="301625">
                      <a:moveTo>
                        <a:pt x="0" y="0"/>
                      </a:moveTo>
                      <a:lnTo>
                        <a:pt x="301625" y="0"/>
                      </a:lnTo>
                      <a:lnTo>
                        <a:pt x="301625" y="301625"/>
                      </a:lnTo>
                      <a:lnTo>
                        <a:pt x="0" y="3016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1" name="object 9"/>
                <p:cNvSpPr/>
                <p:nvPr/>
              </p:nvSpPr>
              <p:spPr>
                <a:xfrm>
                  <a:off x="1600200" y="1600200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2" name="object 10"/>
                <p:cNvSpPr/>
                <p:nvPr/>
              </p:nvSpPr>
              <p:spPr>
                <a:xfrm>
                  <a:off x="1193800" y="1371600"/>
                  <a:ext cx="406400" cy="24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7650">
                      <a:moveTo>
                        <a:pt x="0" y="247650"/>
                      </a:moveTo>
                      <a:lnTo>
                        <a:pt x="40640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11"/>
                <p:cNvSpPr/>
                <p:nvPr/>
              </p:nvSpPr>
              <p:spPr>
                <a:xfrm>
                  <a:off x="1600200" y="1984375"/>
                  <a:ext cx="304800" cy="3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800" h="304800">
                      <a:moveTo>
                        <a:pt x="0" y="152400"/>
                      </a:moveTo>
                      <a:lnTo>
                        <a:pt x="7769" y="104231"/>
                      </a:lnTo>
                      <a:lnTo>
                        <a:pt x="29405" y="62396"/>
                      </a:lnTo>
                      <a:lnTo>
                        <a:pt x="62396" y="29405"/>
                      </a:lnTo>
                      <a:lnTo>
                        <a:pt x="104231" y="7769"/>
                      </a:lnTo>
                      <a:lnTo>
                        <a:pt x="152400" y="0"/>
                      </a:lnTo>
                      <a:lnTo>
                        <a:pt x="200568" y="7769"/>
                      </a:lnTo>
                      <a:lnTo>
                        <a:pt x="242403" y="29405"/>
                      </a:lnTo>
                      <a:lnTo>
                        <a:pt x="275394" y="62396"/>
                      </a:lnTo>
                      <a:lnTo>
                        <a:pt x="297030" y="104231"/>
                      </a:lnTo>
                      <a:lnTo>
                        <a:pt x="304800" y="152400"/>
                      </a:lnTo>
                      <a:lnTo>
                        <a:pt x="297030" y="200568"/>
                      </a:lnTo>
                      <a:lnTo>
                        <a:pt x="275394" y="242403"/>
                      </a:lnTo>
                      <a:lnTo>
                        <a:pt x="242403" y="275394"/>
                      </a:lnTo>
                      <a:lnTo>
                        <a:pt x="200568" y="297030"/>
                      </a:lnTo>
                      <a:lnTo>
                        <a:pt x="152400" y="304800"/>
                      </a:lnTo>
                      <a:lnTo>
                        <a:pt x="104231" y="297030"/>
                      </a:lnTo>
                      <a:lnTo>
                        <a:pt x="62396" y="275394"/>
                      </a:lnTo>
                      <a:lnTo>
                        <a:pt x="29405" y="242403"/>
                      </a:lnTo>
                      <a:lnTo>
                        <a:pt x="7769" y="200568"/>
                      </a:lnTo>
                      <a:lnTo>
                        <a:pt x="0" y="152400"/>
                      </a:lnTo>
                      <a:close/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4" name="object 12"/>
                <p:cNvSpPr/>
                <p:nvPr/>
              </p:nvSpPr>
              <p:spPr>
                <a:xfrm>
                  <a:off x="1193800" y="1892300"/>
                  <a:ext cx="406400" cy="24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400" h="244475">
                      <a:moveTo>
                        <a:pt x="0" y="0"/>
                      </a:moveTo>
                      <a:lnTo>
                        <a:pt x="406400" y="244475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5" name="object 13"/>
                <p:cNvSpPr/>
                <p:nvPr/>
              </p:nvSpPr>
              <p:spPr>
                <a:xfrm>
                  <a:off x="1905000" y="1371600"/>
                  <a:ext cx="532130" cy="22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28600">
                      <a:moveTo>
                        <a:pt x="531812" y="228600"/>
                      </a:moveTo>
                      <a:lnTo>
                        <a:pt x="0" y="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6" name="object 14"/>
                <p:cNvSpPr/>
                <p:nvPr/>
              </p:nvSpPr>
              <p:spPr>
                <a:xfrm>
                  <a:off x="1905000" y="1901825"/>
                  <a:ext cx="532130" cy="23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130" h="234950">
                      <a:moveTo>
                        <a:pt x="531812" y="0"/>
                      </a:moveTo>
                      <a:lnTo>
                        <a:pt x="0" y="234950"/>
                      </a:lnTo>
                    </a:path>
                  </a:pathLst>
                </a:custGeom>
                <a:ln w="25400">
                  <a:solidFill>
                    <a:srgbClr val="000000"/>
                  </a:solidFill>
                </a:ln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47" name="object 15"/>
              <p:cNvSpPr txBox="1"/>
              <p:nvPr/>
            </p:nvSpPr>
            <p:spPr>
              <a:xfrm>
                <a:off x="2763203" y="1201549"/>
                <a:ext cx="128587" cy="289823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>
                  <a:spcBef>
                    <a:spcPts val="100"/>
                  </a:spcBef>
                </a:pPr>
                <a:r>
                  <a:rPr dirty="0">
                    <a:latin typeface="Carlito"/>
                    <a:cs typeface="Carlito"/>
                  </a:rPr>
                  <a:t>1</a:t>
                </a:r>
              </a:p>
            </p:txBody>
          </p:sp>
          <p:sp>
            <p:nvSpPr>
              <p:cNvPr id="48" name="object 16"/>
              <p:cNvSpPr txBox="1"/>
              <p:nvPr/>
            </p:nvSpPr>
            <p:spPr>
              <a:xfrm>
                <a:off x="2454555" y="1489598"/>
                <a:ext cx="1873008" cy="799578"/>
              </a:xfrm>
              <a:prstGeom prst="rect">
                <a:avLst/>
              </a:prstGeom>
            </p:spPr>
            <p:txBody>
              <a:bodyPr vert="horz" wrap="square" lIns="0" tIns="128905" rIns="0" bIns="0" rtlCol="0">
                <a:spAutoFit/>
              </a:bodyPr>
              <a:lstStyle/>
              <a:p>
                <a:pPr marL="50800">
                  <a:spcBef>
                    <a:spcPts val="1015"/>
                  </a:spcBef>
                  <a:tabLst>
                    <a:tab pos="1334770" algn="l"/>
                  </a:tabLst>
                </a:pPr>
                <a:r>
                  <a:rPr dirty="0">
                    <a:latin typeface="Carlito"/>
                    <a:cs typeface="Carlito"/>
                  </a:rPr>
                  <a:t>S  </a:t>
                </a:r>
                <a:r>
                  <a:rPr sz="2700" u="heavy" baseline="3240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 5 </a:t>
                </a:r>
                <a:r>
                  <a:rPr sz="2700" spc="465" baseline="32407" dirty="0"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B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spc="337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5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	</a:t>
                </a:r>
                <a:r>
                  <a:rPr lang="en-US" sz="2700" u="heavy" baseline="37037" dirty="0">
                    <a:uFill>
                      <a:solidFill>
                        <a:srgbClr val="000000"/>
                      </a:solidFill>
                    </a:uFill>
                    <a:latin typeface="Carlito"/>
                    <a:cs typeface="Carlito"/>
                  </a:rPr>
                  <a:t> </a:t>
                </a:r>
                <a:r>
                  <a:rPr dirty="0">
                    <a:latin typeface="Carlito"/>
                    <a:cs typeface="Carlito"/>
                  </a:rPr>
                  <a:t>G</a:t>
                </a:r>
              </a:p>
              <a:p>
                <a:pPr marL="194310">
                  <a:spcBef>
                    <a:spcPts val="920"/>
                  </a:spcBef>
                  <a:tabLst>
                    <a:tab pos="727075" algn="l"/>
                    <a:tab pos="1214120" algn="l"/>
                  </a:tabLst>
                </a:pPr>
                <a:r>
                  <a:rPr sz="2700" baseline="1543" dirty="0">
                    <a:latin typeface="Carlito"/>
                    <a:cs typeface="Carlito"/>
                  </a:rPr>
                  <a:t>15	C	</a:t>
                </a:r>
                <a:r>
                  <a:rPr dirty="0">
                    <a:latin typeface="Carlito"/>
                    <a:cs typeface="Carlito"/>
                  </a:rPr>
                  <a:t>5</a:t>
                </a:r>
              </a:p>
            </p:txBody>
          </p:sp>
        </p:grpSp>
      </p:grp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3638" y="1900238"/>
            <a:ext cx="466725" cy="466725"/>
            <a:chOff x="909637" y="1900237"/>
            <a:chExt cx="466725" cy="466725"/>
          </a:xfrm>
        </p:grpSpPr>
        <p:sp>
          <p:nvSpPr>
            <p:cNvPr id="3" name="object 3"/>
            <p:cNvSpPr/>
            <p:nvPr/>
          </p:nvSpPr>
          <p:spPr>
            <a:xfrm>
              <a:off x="914400" y="19050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200" y="228600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400" y="19050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9"/>
                  </a:lnTo>
                  <a:lnTo>
                    <a:pt x="39041" y="100788"/>
                  </a:lnTo>
                  <a:lnTo>
                    <a:pt x="66955" y="66955"/>
                  </a:lnTo>
                  <a:lnTo>
                    <a:pt x="100788" y="39041"/>
                  </a:lnTo>
                  <a:lnTo>
                    <a:pt x="139619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0" y="17964"/>
                  </a:lnTo>
                  <a:lnTo>
                    <a:pt x="356411" y="39041"/>
                  </a:lnTo>
                  <a:lnTo>
                    <a:pt x="390244" y="66955"/>
                  </a:lnTo>
                  <a:lnTo>
                    <a:pt x="418158" y="100788"/>
                  </a:lnTo>
                  <a:lnTo>
                    <a:pt x="439235" y="139619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0"/>
                  </a:lnTo>
                  <a:lnTo>
                    <a:pt x="418158" y="356411"/>
                  </a:lnTo>
                  <a:lnTo>
                    <a:pt x="390244" y="390244"/>
                  </a:lnTo>
                  <a:lnTo>
                    <a:pt x="356411" y="418158"/>
                  </a:lnTo>
                  <a:lnTo>
                    <a:pt x="317580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5"/>
                  </a:lnTo>
                  <a:lnTo>
                    <a:pt x="100788" y="418158"/>
                  </a:lnTo>
                  <a:lnTo>
                    <a:pt x="66955" y="390244"/>
                  </a:lnTo>
                  <a:lnTo>
                    <a:pt x="39041" y="356411"/>
                  </a:lnTo>
                  <a:lnTo>
                    <a:pt x="17964" y="317580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578354" y="1977644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S</a:t>
            </a:r>
            <a:endParaRPr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729038" y="1976438"/>
            <a:ext cx="466725" cy="466725"/>
            <a:chOff x="2205037" y="1976437"/>
            <a:chExt cx="466725" cy="466725"/>
          </a:xfrm>
        </p:grpSpPr>
        <p:sp>
          <p:nvSpPr>
            <p:cNvPr id="7" name="object 7"/>
            <p:cNvSpPr/>
            <p:nvPr/>
          </p:nvSpPr>
          <p:spPr>
            <a:xfrm>
              <a:off x="2209800" y="1981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200" y="228600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09800" y="1981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9"/>
                  </a:lnTo>
                  <a:lnTo>
                    <a:pt x="39041" y="100788"/>
                  </a:lnTo>
                  <a:lnTo>
                    <a:pt x="66955" y="66955"/>
                  </a:lnTo>
                  <a:lnTo>
                    <a:pt x="100788" y="39041"/>
                  </a:lnTo>
                  <a:lnTo>
                    <a:pt x="139619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0" y="17964"/>
                  </a:lnTo>
                  <a:lnTo>
                    <a:pt x="356411" y="39041"/>
                  </a:lnTo>
                  <a:lnTo>
                    <a:pt x="390244" y="66955"/>
                  </a:lnTo>
                  <a:lnTo>
                    <a:pt x="418158" y="100788"/>
                  </a:lnTo>
                  <a:lnTo>
                    <a:pt x="439235" y="139619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0"/>
                  </a:lnTo>
                  <a:lnTo>
                    <a:pt x="418158" y="356411"/>
                  </a:lnTo>
                  <a:lnTo>
                    <a:pt x="390244" y="390244"/>
                  </a:lnTo>
                  <a:lnTo>
                    <a:pt x="356411" y="418158"/>
                  </a:lnTo>
                  <a:lnTo>
                    <a:pt x="317580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5"/>
                  </a:lnTo>
                  <a:lnTo>
                    <a:pt x="100788" y="418158"/>
                  </a:lnTo>
                  <a:lnTo>
                    <a:pt x="66955" y="390244"/>
                  </a:lnTo>
                  <a:lnTo>
                    <a:pt x="39041" y="356411"/>
                  </a:lnTo>
                  <a:lnTo>
                    <a:pt x="17964" y="317580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873755" y="2053844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B</a:t>
            </a:r>
            <a:endParaRPr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29038" y="1214438"/>
            <a:ext cx="466725" cy="466725"/>
            <a:chOff x="2205037" y="1214437"/>
            <a:chExt cx="466725" cy="466725"/>
          </a:xfrm>
        </p:grpSpPr>
        <p:sp>
          <p:nvSpPr>
            <p:cNvPr id="11" name="object 11"/>
            <p:cNvSpPr/>
            <p:nvPr/>
          </p:nvSpPr>
          <p:spPr>
            <a:xfrm>
              <a:off x="2209800" y="1219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200" y="228600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09800" y="1219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9"/>
                  </a:lnTo>
                  <a:lnTo>
                    <a:pt x="39041" y="100788"/>
                  </a:lnTo>
                  <a:lnTo>
                    <a:pt x="66955" y="66955"/>
                  </a:lnTo>
                  <a:lnTo>
                    <a:pt x="100788" y="39041"/>
                  </a:lnTo>
                  <a:lnTo>
                    <a:pt x="139619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0" y="17964"/>
                  </a:lnTo>
                  <a:lnTo>
                    <a:pt x="356411" y="39041"/>
                  </a:lnTo>
                  <a:lnTo>
                    <a:pt x="390244" y="66955"/>
                  </a:lnTo>
                  <a:lnTo>
                    <a:pt x="418158" y="100788"/>
                  </a:lnTo>
                  <a:lnTo>
                    <a:pt x="439235" y="139619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0"/>
                  </a:lnTo>
                  <a:lnTo>
                    <a:pt x="418158" y="356411"/>
                  </a:lnTo>
                  <a:lnTo>
                    <a:pt x="390244" y="390244"/>
                  </a:lnTo>
                  <a:lnTo>
                    <a:pt x="356411" y="418158"/>
                  </a:lnTo>
                  <a:lnTo>
                    <a:pt x="317580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5"/>
                  </a:lnTo>
                  <a:lnTo>
                    <a:pt x="100788" y="418158"/>
                  </a:lnTo>
                  <a:lnTo>
                    <a:pt x="66955" y="390244"/>
                  </a:lnTo>
                  <a:lnTo>
                    <a:pt x="39041" y="356411"/>
                  </a:lnTo>
                  <a:lnTo>
                    <a:pt x="17964" y="317580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873755" y="1291844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A</a:t>
            </a:r>
            <a:endParaRPr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872038" y="1976438"/>
            <a:ext cx="466725" cy="466725"/>
            <a:chOff x="3348037" y="1976437"/>
            <a:chExt cx="466725" cy="466725"/>
          </a:xfrm>
        </p:grpSpPr>
        <p:sp>
          <p:nvSpPr>
            <p:cNvPr id="15" name="object 15"/>
            <p:cNvSpPr/>
            <p:nvPr/>
          </p:nvSpPr>
          <p:spPr>
            <a:xfrm>
              <a:off x="3352800" y="1981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200" y="228600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52800" y="1981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9"/>
                  </a:lnTo>
                  <a:lnTo>
                    <a:pt x="39041" y="100788"/>
                  </a:lnTo>
                  <a:lnTo>
                    <a:pt x="66955" y="66955"/>
                  </a:lnTo>
                  <a:lnTo>
                    <a:pt x="100788" y="39041"/>
                  </a:lnTo>
                  <a:lnTo>
                    <a:pt x="139619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0" y="17964"/>
                  </a:lnTo>
                  <a:lnTo>
                    <a:pt x="356411" y="39041"/>
                  </a:lnTo>
                  <a:lnTo>
                    <a:pt x="390244" y="66955"/>
                  </a:lnTo>
                  <a:lnTo>
                    <a:pt x="418158" y="100788"/>
                  </a:lnTo>
                  <a:lnTo>
                    <a:pt x="439235" y="139619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0"/>
                  </a:lnTo>
                  <a:lnTo>
                    <a:pt x="418158" y="356411"/>
                  </a:lnTo>
                  <a:lnTo>
                    <a:pt x="390244" y="390244"/>
                  </a:lnTo>
                  <a:lnTo>
                    <a:pt x="356411" y="418158"/>
                  </a:lnTo>
                  <a:lnTo>
                    <a:pt x="317580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5"/>
                  </a:lnTo>
                  <a:lnTo>
                    <a:pt x="100788" y="418158"/>
                  </a:lnTo>
                  <a:lnTo>
                    <a:pt x="66955" y="390244"/>
                  </a:lnTo>
                  <a:lnTo>
                    <a:pt x="39041" y="356411"/>
                  </a:lnTo>
                  <a:lnTo>
                    <a:pt x="17964" y="317580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800600" y="1214438"/>
            <a:ext cx="538480" cy="466725"/>
            <a:chOff x="3276600" y="1214437"/>
            <a:chExt cx="538480" cy="466725"/>
          </a:xfrm>
        </p:grpSpPr>
        <p:sp>
          <p:nvSpPr>
            <p:cNvPr id="18" name="object 18"/>
            <p:cNvSpPr/>
            <p:nvPr/>
          </p:nvSpPr>
          <p:spPr>
            <a:xfrm>
              <a:off x="3352800" y="1219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200" y="228600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352800" y="1219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9"/>
                  </a:lnTo>
                  <a:lnTo>
                    <a:pt x="39041" y="100788"/>
                  </a:lnTo>
                  <a:lnTo>
                    <a:pt x="66955" y="66955"/>
                  </a:lnTo>
                  <a:lnTo>
                    <a:pt x="100788" y="39041"/>
                  </a:lnTo>
                  <a:lnTo>
                    <a:pt x="139619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0" y="17964"/>
                  </a:lnTo>
                  <a:lnTo>
                    <a:pt x="356411" y="39041"/>
                  </a:lnTo>
                  <a:lnTo>
                    <a:pt x="390244" y="66955"/>
                  </a:lnTo>
                  <a:lnTo>
                    <a:pt x="418158" y="100788"/>
                  </a:lnTo>
                  <a:lnTo>
                    <a:pt x="439235" y="139619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0"/>
                  </a:lnTo>
                  <a:lnTo>
                    <a:pt x="418158" y="356411"/>
                  </a:lnTo>
                  <a:lnTo>
                    <a:pt x="390244" y="390244"/>
                  </a:lnTo>
                  <a:lnTo>
                    <a:pt x="356411" y="418158"/>
                  </a:lnTo>
                  <a:lnTo>
                    <a:pt x="317580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5"/>
                  </a:lnTo>
                  <a:lnTo>
                    <a:pt x="100788" y="418158"/>
                  </a:lnTo>
                  <a:lnTo>
                    <a:pt x="66955" y="390244"/>
                  </a:lnTo>
                  <a:lnTo>
                    <a:pt x="39041" y="356411"/>
                  </a:lnTo>
                  <a:lnTo>
                    <a:pt x="17964" y="317580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76600" y="1409700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016754" y="2053844"/>
            <a:ext cx="178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E</a:t>
            </a:r>
            <a:endParaRPr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729038" y="2738438"/>
            <a:ext cx="466725" cy="466725"/>
            <a:chOff x="2205037" y="2738437"/>
            <a:chExt cx="466725" cy="466725"/>
          </a:xfrm>
        </p:grpSpPr>
        <p:sp>
          <p:nvSpPr>
            <p:cNvPr id="23" name="object 23"/>
            <p:cNvSpPr/>
            <p:nvPr/>
          </p:nvSpPr>
          <p:spPr>
            <a:xfrm>
              <a:off x="2209800" y="2743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200" y="228600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09800" y="2743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9"/>
                  </a:lnTo>
                  <a:lnTo>
                    <a:pt x="39041" y="100788"/>
                  </a:lnTo>
                  <a:lnTo>
                    <a:pt x="66955" y="66955"/>
                  </a:lnTo>
                  <a:lnTo>
                    <a:pt x="100788" y="39041"/>
                  </a:lnTo>
                  <a:lnTo>
                    <a:pt x="139619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0" y="17964"/>
                  </a:lnTo>
                  <a:lnTo>
                    <a:pt x="356411" y="39041"/>
                  </a:lnTo>
                  <a:lnTo>
                    <a:pt x="390244" y="66955"/>
                  </a:lnTo>
                  <a:lnTo>
                    <a:pt x="418158" y="100788"/>
                  </a:lnTo>
                  <a:lnTo>
                    <a:pt x="439235" y="139619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0"/>
                  </a:lnTo>
                  <a:lnTo>
                    <a:pt x="418158" y="356411"/>
                  </a:lnTo>
                  <a:lnTo>
                    <a:pt x="390244" y="390244"/>
                  </a:lnTo>
                  <a:lnTo>
                    <a:pt x="356411" y="418158"/>
                  </a:lnTo>
                  <a:lnTo>
                    <a:pt x="317580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5"/>
                  </a:lnTo>
                  <a:lnTo>
                    <a:pt x="100788" y="418158"/>
                  </a:lnTo>
                  <a:lnTo>
                    <a:pt x="66955" y="390244"/>
                  </a:lnTo>
                  <a:lnTo>
                    <a:pt x="39041" y="356411"/>
                  </a:lnTo>
                  <a:lnTo>
                    <a:pt x="17964" y="317580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867657" y="2815844"/>
            <a:ext cx="190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C</a:t>
            </a:r>
            <a:endParaRPr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5862638" y="1214438"/>
            <a:ext cx="466725" cy="466725"/>
            <a:chOff x="4338637" y="1214437"/>
            <a:chExt cx="466725" cy="466725"/>
          </a:xfrm>
        </p:grpSpPr>
        <p:sp>
          <p:nvSpPr>
            <p:cNvPr id="27" name="object 27"/>
            <p:cNvSpPr/>
            <p:nvPr/>
          </p:nvSpPr>
          <p:spPr>
            <a:xfrm>
              <a:off x="4343400" y="1219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200" y="228600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343400" y="1219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9"/>
                  </a:lnTo>
                  <a:lnTo>
                    <a:pt x="39041" y="100788"/>
                  </a:lnTo>
                  <a:lnTo>
                    <a:pt x="66955" y="66955"/>
                  </a:lnTo>
                  <a:lnTo>
                    <a:pt x="100788" y="39041"/>
                  </a:lnTo>
                  <a:lnTo>
                    <a:pt x="139619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0" y="17964"/>
                  </a:lnTo>
                  <a:lnTo>
                    <a:pt x="356411" y="39041"/>
                  </a:lnTo>
                  <a:lnTo>
                    <a:pt x="390244" y="66955"/>
                  </a:lnTo>
                  <a:lnTo>
                    <a:pt x="418158" y="100788"/>
                  </a:lnTo>
                  <a:lnTo>
                    <a:pt x="439235" y="139619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0"/>
                  </a:lnTo>
                  <a:lnTo>
                    <a:pt x="418158" y="356411"/>
                  </a:lnTo>
                  <a:lnTo>
                    <a:pt x="390244" y="390244"/>
                  </a:lnTo>
                  <a:lnTo>
                    <a:pt x="356411" y="418158"/>
                  </a:lnTo>
                  <a:lnTo>
                    <a:pt x="317580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5"/>
                  </a:lnTo>
                  <a:lnTo>
                    <a:pt x="100788" y="418158"/>
                  </a:lnTo>
                  <a:lnTo>
                    <a:pt x="66955" y="390244"/>
                  </a:lnTo>
                  <a:lnTo>
                    <a:pt x="39041" y="356411"/>
                  </a:lnTo>
                  <a:lnTo>
                    <a:pt x="17964" y="317580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6013450" y="1291844"/>
            <a:ext cx="165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F</a:t>
            </a:r>
            <a:endParaRPr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6853238" y="1900238"/>
            <a:ext cx="466725" cy="466725"/>
            <a:chOff x="5329237" y="1900237"/>
            <a:chExt cx="466725" cy="466725"/>
          </a:xfrm>
        </p:grpSpPr>
        <p:sp>
          <p:nvSpPr>
            <p:cNvPr id="31" name="object 31"/>
            <p:cNvSpPr/>
            <p:nvPr/>
          </p:nvSpPr>
          <p:spPr>
            <a:xfrm>
              <a:off x="5334000" y="19050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4"/>
                  </a:lnTo>
                  <a:lnTo>
                    <a:pt x="100788" y="39041"/>
                  </a:lnTo>
                  <a:lnTo>
                    <a:pt x="66955" y="66955"/>
                  </a:lnTo>
                  <a:lnTo>
                    <a:pt x="39041" y="100788"/>
                  </a:lnTo>
                  <a:lnTo>
                    <a:pt x="17964" y="139619"/>
                  </a:lnTo>
                  <a:lnTo>
                    <a:pt x="4644" y="182529"/>
                  </a:lnTo>
                  <a:lnTo>
                    <a:pt x="0" y="228600"/>
                  </a:lnTo>
                  <a:lnTo>
                    <a:pt x="4644" y="274670"/>
                  </a:lnTo>
                  <a:lnTo>
                    <a:pt x="17964" y="317580"/>
                  </a:lnTo>
                  <a:lnTo>
                    <a:pt x="39041" y="356411"/>
                  </a:lnTo>
                  <a:lnTo>
                    <a:pt x="66955" y="390244"/>
                  </a:lnTo>
                  <a:lnTo>
                    <a:pt x="100788" y="418158"/>
                  </a:lnTo>
                  <a:lnTo>
                    <a:pt x="139619" y="439235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5"/>
                  </a:lnTo>
                  <a:lnTo>
                    <a:pt x="356411" y="418158"/>
                  </a:lnTo>
                  <a:lnTo>
                    <a:pt x="390244" y="390244"/>
                  </a:lnTo>
                  <a:lnTo>
                    <a:pt x="418158" y="356411"/>
                  </a:lnTo>
                  <a:lnTo>
                    <a:pt x="439235" y="317580"/>
                  </a:lnTo>
                  <a:lnTo>
                    <a:pt x="452555" y="274670"/>
                  </a:lnTo>
                  <a:lnTo>
                    <a:pt x="457200" y="228600"/>
                  </a:lnTo>
                  <a:lnTo>
                    <a:pt x="452555" y="182529"/>
                  </a:lnTo>
                  <a:lnTo>
                    <a:pt x="439235" y="139619"/>
                  </a:lnTo>
                  <a:lnTo>
                    <a:pt x="418158" y="100788"/>
                  </a:lnTo>
                  <a:lnTo>
                    <a:pt x="390244" y="66955"/>
                  </a:lnTo>
                  <a:lnTo>
                    <a:pt x="356411" y="39041"/>
                  </a:lnTo>
                  <a:lnTo>
                    <a:pt x="317580" y="17964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334000" y="19050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9"/>
                  </a:lnTo>
                  <a:lnTo>
                    <a:pt x="39041" y="100788"/>
                  </a:lnTo>
                  <a:lnTo>
                    <a:pt x="66955" y="66955"/>
                  </a:lnTo>
                  <a:lnTo>
                    <a:pt x="100788" y="39041"/>
                  </a:lnTo>
                  <a:lnTo>
                    <a:pt x="139619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0" y="17964"/>
                  </a:lnTo>
                  <a:lnTo>
                    <a:pt x="356411" y="39041"/>
                  </a:lnTo>
                  <a:lnTo>
                    <a:pt x="390244" y="66955"/>
                  </a:lnTo>
                  <a:lnTo>
                    <a:pt x="418158" y="100788"/>
                  </a:lnTo>
                  <a:lnTo>
                    <a:pt x="439235" y="139619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0"/>
                  </a:lnTo>
                  <a:lnTo>
                    <a:pt x="418158" y="356411"/>
                  </a:lnTo>
                  <a:lnTo>
                    <a:pt x="390244" y="390244"/>
                  </a:lnTo>
                  <a:lnTo>
                    <a:pt x="356411" y="418158"/>
                  </a:lnTo>
                  <a:lnTo>
                    <a:pt x="317580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5"/>
                  </a:lnTo>
                  <a:lnTo>
                    <a:pt x="100788" y="418158"/>
                  </a:lnTo>
                  <a:lnTo>
                    <a:pt x="66955" y="390244"/>
                  </a:lnTo>
                  <a:lnTo>
                    <a:pt x="39041" y="356411"/>
                  </a:lnTo>
                  <a:lnTo>
                    <a:pt x="17964" y="317580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985762" y="1977644"/>
            <a:ext cx="203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G</a:t>
            </a:r>
            <a:endParaRPr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814638" y="1409700"/>
            <a:ext cx="4119879" cy="1567180"/>
            <a:chOff x="1290637" y="1409700"/>
            <a:chExt cx="4119879" cy="1567180"/>
          </a:xfrm>
        </p:grpSpPr>
        <p:sp>
          <p:nvSpPr>
            <p:cNvPr id="35" name="object 35"/>
            <p:cNvSpPr/>
            <p:nvPr/>
          </p:nvSpPr>
          <p:spPr>
            <a:xfrm>
              <a:off x="1295400" y="1552397"/>
              <a:ext cx="857885" cy="429259"/>
            </a:xfrm>
            <a:custGeom>
              <a:avLst/>
              <a:gdLst/>
              <a:ahLst/>
              <a:cxnLst/>
              <a:rect l="l" t="t" r="r" b="b"/>
              <a:pathLst>
                <a:path w="857885" h="429260">
                  <a:moveTo>
                    <a:pt x="0" y="428802"/>
                  </a:moveTo>
                  <a:lnTo>
                    <a:pt x="857605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124595" y="1523999"/>
              <a:ext cx="85725" cy="647700"/>
            </a:xfrm>
            <a:custGeom>
              <a:avLst/>
              <a:gdLst/>
              <a:ahLst/>
              <a:cxnLst/>
              <a:rect l="l" t="t" r="r" b="b"/>
              <a:pathLst>
                <a:path w="85725" h="647700">
                  <a:moveTo>
                    <a:pt x="85204" y="609600"/>
                  </a:moveTo>
                  <a:lnTo>
                    <a:pt x="9004" y="571500"/>
                  </a:lnTo>
                  <a:lnTo>
                    <a:pt x="9004" y="647700"/>
                  </a:lnTo>
                  <a:lnTo>
                    <a:pt x="85204" y="609600"/>
                  </a:lnTo>
                  <a:close/>
                </a:path>
                <a:path w="85725" h="647700">
                  <a:moveTo>
                    <a:pt x="85204" y="0"/>
                  </a:moveTo>
                  <a:lnTo>
                    <a:pt x="0" y="12"/>
                  </a:lnTo>
                  <a:lnTo>
                    <a:pt x="34086" y="68160"/>
                  </a:lnTo>
                  <a:lnTo>
                    <a:pt x="8520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295400" y="2286000"/>
              <a:ext cx="859790" cy="501650"/>
            </a:xfrm>
            <a:custGeom>
              <a:avLst/>
              <a:gdLst/>
              <a:ahLst/>
              <a:cxnLst/>
              <a:rect l="l" t="t" r="r" b="b"/>
              <a:pathLst>
                <a:path w="859789" h="501650">
                  <a:moveTo>
                    <a:pt x="0" y="0"/>
                  </a:moveTo>
                  <a:lnTo>
                    <a:pt x="859548" y="50140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24786" y="2171699"/>
              <a:ext cx="1228090" cy="647700"/>
            </a:xfrm>
            <a:custGeom>
              <a:avLst/>
              <a:gdLst/>
              <a:ahLst/>
              <a:cxnLst/>
              <a:rect l="l" t="t" r="r" b="b"/>
              <a:pathLst>
                <a:path w="1228089" h="647700">
                  <a:moveTo>
                    <a:pt x="85013" y="647700"/>
                  </a:moveTo>
                  <a:lnTo>
                    <a:pt x="38392" y="576389"/>
                  </a:lnTo>
                  <a:lnTo>
                    <a:pt x="0" y="642213"/>
                  </a:lnTo>
                  <a:lnTo>
                    <a:pt x="85013" y="647700"/>
                  </a:lnTo>
                  <a:close/>
                </a:path>
                <a:path w="1228089" h="647700">
                  <a:moveTo>
                    <a:pt x="1228013" y="38100"/>
                  </a:moveTo>
                  <a:lnTo>
                    <a:pt x="1151813" y="0"/>
                  </a:lnTo>
                  <a:lnTo>
                    <a:pt x="1151813" y="76200"/>
                  </a:lnTo>
                  <a:lnTo>
                    <a:pt x="1228013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667000" y="2227249"/>
              <a:ext cx="2606040" cy="744855"/>
            </a:xfrm>
            <a:custGeom>
              <a:avLst/>
              <a:gdLst/>
              <a:ahLst/>
              <a:cxnLst/>
              <a:rect l="l" t="t" r="r" b="b"/>
              <a:pathLst>
                <a:path w="2606040" h="744855">
                  <a:moveTo>
                    <a:pt x="0" y="744550"/>
                  </a:moveTo>
                  <a:lnTo>
                    <a:pt x="2605938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250256" y="2194102"/>
              <a:ext cx="83820" cy="73660"/>
            </a:xfrm>
            <a:custGeom>
              <a:avLst/>
              <a:gdLst/>
              <a:ahLst/>
              <a:cxnLst/>
              <a:rect l="l" t="t" r="r" b="b"/>
              <a:pathLst>
                <a:path w="83820" h="73660">
                  <a:moveTo>
                    <a:pt x="0" y="0"/>
                  </a:moveTo>
                  <a:lnTo>
                    <a:pt x="20942" y="73266"/>
                  </a:lnTo>
                  <a:lnTo>
                    <a:pt x="83743" y="156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810000" y="2136775"/>
              <a:ext cx="1461135" cy="73025"/>
            </a:xfrm>
            <a:custGeom>
              <a:avLst/>
              <a:gdLst/>
              <a:ahLst/>
              <a:cxnLst/>
              <a:rect l="l" t="t" r="r" b="b"/>
              <a:pathLst>
                <a:path w="1461135" h="73025">
                  <a:moveTo>
                    <a:pt x="0" y="73025"/>
                  </a:moveTo>
                  <a:lnTo>
                    <a:pt x="1460576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267200" y="1409699"/>
              <a:ext cx="1067435" cy="765810"/>
            </a:xfrm>
            <a:custGeom>
              <a:avLst/>
              <a:gdLst/>
              <a:ahLst/>
              <a:cxnLst/>
              <a:rect l="l" t="t" r="r" b="b"/>
              <a:pathLst>
                <a:path w="1067435" h="765810">
                  <a:moveTo>
                    <a:pt x="76200" y="3810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6200" y="38100"/>
                  </a:lnTo>
                  <a:close/>
                </a:path>
                <a:path w="1067435" h="765810">
                  <a:moveTo>
                    <a:pt x="1066812" y="723900"/>
                  </a:moveTo>
                  <a:lnTo>
                    <a:pt x="988796" y="689660"/>
                  </a:lnTo>
                  <a:lnTo>
                    <a:pt x="992606" y="765759"/>
                  </a:lnTo>
                  <a:lnTo>
                    <a:pt x="1066812" y="723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00600" y="1447800"/>
              <a:ext cx="561975" cy="492125"/>
            </a:xfrm>
            <a:custGeom>
              <a:avLst/>
              <a:gdLst/>
              <a:ahLst/>
              <a:cxnLst/>
              <a:rect l="l" t="t" r="r" b="b"/>
              <a:pathLst>
                <a:path w="561975" h="492125">
                  <a:moveTo>
                    <a:pt x="0" y="0"/>
                  </a:moveTo>
                  <a:lnTo>
                    <a:pt x="561809" y="49157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5327764" y="1902345"/>
              <a:ext cx="82550" cy="79375"/>
            </a:xfrm>
            <a:custGeom>
              <a:avLst/>
              <a:gdLst/>
              <a:ahLst/>
              <a:cxnLst/>
              <a:rect l="l" t="t" r="r" b="b"/>
              <a:pathLst>
                <a:path w="82550" h="79375">
                  <a:moveTo>
                    <a:pt x="50177" y="0"/>
                  </a:moveTo>
                  <a:lnTo>
                    <a:pt x="0" y="57340"/>
                  </a:lnTo>
                  <a:lnTo>
                    <a:pt x="82435" y="78854"/>
                  </a:lnTo>
                  <a:lnTo>
                    <a:pt x="5017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126740" y="254152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1</a:t>
            </a:r>
            <a:endParaRPr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320615" y="2654223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5" dirty="0">
                <a:latin typeface="Arial"/>
                <a:cs typeface="Arial"/>
              </a:rPr>
              <a:t>20</a:t>
            </a:r>
            <a:endParaRPr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882900" y="1855723"/>
            <a:ext cx="800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32105" algn="l"/>
                <a:tab pos="786765" algn="l"/>
              </a:tabLst>
            </a:pPr>
            <a:r>
              <a:rPr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2	</a:t>
            </a:r>
            <a:endParaRPr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050388" y="139852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3</a:t>
            </a:r>
            <a:endParaRPr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78300" y="1892300"/>
            <a:ext cx="647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40029" algn="l"/>
                <a:tab pos="634365" algn="l"/>
              </a:tabLst>
            </a:pPr>
            <a:r>
              <a:rPr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4	</a:t>
            </a:r>
            <a:endParaRPr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77586" y="1892300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8</a:t>
            </a:r>
            <a:endParaRPr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xfrm>
            <a:off x="4152900" y="1130376"/>
            <a:ext cx="1701800" cy="2997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65430" algn="l"/>
                <a:tab pos="659765" algn="l"/>
                <a:tab pos="869950" algn="l"/>
                <a:tab pos="1180465" algn="l"/>
                <a:tab pos="1650364" algn="l"/>
              </a:tabLst>
            </a:pPr>
            <a:r>
              <a:rPr sz="18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	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6	</a:t>
            </a:r>
            <a:r>
              <a:rPr sz="1800" spc="-5" dirty="0">
                <a:latin typeface="Arial"/>
                <a:cs typeface="Arial"/>
              </a:rPr>
              <a:t>	</a:t>
            </a:r>
            <a:r>
              <a:rPr sz="2700" spc="-7" baseline="-38580" dirty="0">
                <a:latin typeface="Arial"/>
                <a:cs typeface="Arial"/>
              </a:rPr>
              <a:t>D	</a:t>
            </a: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1	</a:t>
            </a:r>
            <a:endParaRPr sz="18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615634" y="135897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1</a:t>
            </a:r>
            <a:endParaRPr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830807" y="3760876"/>
            <a:ext cx="843851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The </a:t>
            </a:r>
            <a:r>
              <a:rPr spc="-10" dirty="0">
                <a:latin typeface="Arial"/>
                <a:cs typeface="Arial"/>
              </a:rPr>
              <a:t>graph above </a:t>
            </a:r>
            <a:r>
              <a:rPr spc="-15" dirty="0">
                <a:latin typeface="Arial"/>
                <a:cs typeface="Arial"/>
              </a:rPr>
              <a:t>shows </a:t>
            </a:r>
            <a:r>
              <a:rPr spc="-5" dirty="0">
                <a:latin typeface="Arial"/>
                <a:cs typeface="Arial"/>
              </a:rPr>
              <a:t>the step-costs for </a:t>
            </a:r>
            <a:r>
              <a:rPr spc="-10" dirty="0">
                <a:latin typeface="Arial"/>
                <a:cs typeface="Arial"/>
              </a:rPr>
              <a:t>different paths going </a:t>
            </a:r>
            <a:r>
              <a:rPr spc="-5" dirty="0">
                <a:latin typeface="Arial"/>
                <a:cs typeface="Arial"/>
              </a:rPr>
              <a:t>from the start </a:t>
            </a:r>
            <a:r>
              <a:rPr dirty="0">
                <a:latin typeface="Arial"/>
                <a:cs typeface="Arial"/>
              </a:rPr>
              <a:t>(S) to  </a:t>
            </a:r>
            <a:r>
              <a:rPr spc="-5" dirty="0">
                <a:latin typeface="Arial"/>
                <a:cs typeface="Arial"/>
              </a:rPr>
              <a:t>the </a:t>
            </a:r>
            <a:r>
              <a:rPr spc="-10" dirty="0">
                <a:latin typeface="Arial"/>
                <a:cs typeface="Arial"/>
              </a:rPr>
              <a:t>goal</a:t>
            </a:r>
            <a:r>
              <a:rPr spc="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(G).</a:t>
            </a:r>
            <a:endParaRPr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/>
            <a:r>
              <a:rPr spc="-5" dirty="0">
                <a:latin typeface="Arial"/>
                <a:cs typeface="Arial"/>
              </a:rPr>
              <a:t>Use </a:t>
            </a:r>
            <a:r>
              <a:rPr spc="-10" dirty="0">
                <a:latin typeface="Arial"/>
                <a:cs typeface="Arial"/>
              </a:rPr>
              <a:t>uniform </a:t>
            </a:r>
            <a:r>
              <a:rPr spc="-5" dirty="0">
                <a:latin typeface="Arial"/>
                <a:cs typeface="Arial"/>
              </a:rPr>
              <a:t>cost search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find the </a:t>
            </a:r>
            <a:r>
              <a:rPr spc="-10" dirty="0">
                <a:latin typeface="Arial"/>
                <a:cs typeface="Arial"/>
              </a:rPr>
              <a:t>optimal path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the</a:t>
            </a:r>
            <a:r>
              <a:rPr spc="6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goal.</a:t>
            </a:r>
            <a:endParaRPr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43400" y="5105401"/>
            <a:ext cx="2895600" cy="50783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28600" rIns="0" bIns="0" rtlCol="0">
            <a:spAutoFit/>
          </a:bodyPr>
          <a:lstStyle/>
          <a:p>
            <a:pPr marL="379730">
              <a:spcBef>
                <a:spcPts val="1800"/>
              </a:spcBef>
            </a:pPr>
            <a:r>
              <a:rPr spc="-10" dirty="0">
                <a:solidFill>
                  <a:srgbClr val="FF0000"/>
                </a:solidFill>
                <a:latin typeface="Tahoma"/>
                <a:cs typeface="Tahoma"/>
              </a:rPr>
              <a:t>Exercise for</a:t>
            </a:r>
            <a:r>
              <a:rPr spc="1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pc="-5" dirty="0">
                <a:solidFill>
                  <a:srgbClr val="FF0000"/>
                </a:solidFill>
                <a:latin typeface="Tahoma"/>
                <a:cs typeface="Tahoma"/>
              </a:rPr>
              <a:t>home</a:t>
            </a:r>
            <a:endParaRPr dirty="0">
              <a:latin typeface="Tahoma"/>
              <a:cs typeface="Tahoma"/>
            </a:endParaRPr>
          </a:p>
        </p:txBody>
      </p:sp>
      <p:sp>
        <p:nvSpPr>
          <p:cNvPr id="55" name="Slide Number Placeholder 54">
            <a:extLst>
              <a:ext uri="{FF2B5EF4-FFF2-40B4-BE49-F238E27FC236}">
                <a16:creationId xmlns:a16="http://schemas.microsoft.com/office/drawing/2014/main" id="{ED50C07E-8FCC-BBEF-D1BA-AB293B77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111</a:t>
            </a:fld>
            <a:endParaRPr lang="en-US" alt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0402" y="971924"/>
            <a:ext cx="6650990" cy="163385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2900">
              <a:spcBef>
                <a:spcPts val="865"/>
              </a:spcBef>
              <a:buClr>
                <a:srgbClr val="4F81B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latin typeface="Carlito"/>
                <a:cs typeface="Carlito"/>
              </a:rPr>
              <a:t>Why </a:t>
            </a:r>
            <a:r>
              <a:rPr sz="3200" spc="-15" dirty="0">
                <a:latin typeface="Carlito"/>
                <a:cs typeface="Carlito"/>
              </a:rPr>
              <a:t>require </a:t>
            </a:r>
            <a:r>
              <a:rPr sz="3200" spc="-25" dirty="0">
                <a:latin typeface="Carlito"/>
                <a:cs typeface="Carlito"/>
              </a:rPr>
              <a:t>step </a:t>
            </a:r>
            <a:r>
              <a:rPr sz="3200" spc="-20" dirty="0">
                <a:latin typeface="Carlito"/>
                <a:cs typeface="Carlito"/>
              </a:rPr>
              <a:t>cost </a:t>
            </a:r>
            <a:r>
              <a:rPr sz="3200" dirty="0">
                <a:solidFill>
                  <a:srgbClr val="1F497D"/>
                </a:solidFill>
                <a:latin typeface="Symbol"/>
                <a:cs typeface="Symbol"/>
              </a:rPr>
              <a:t></a:t>
            </a:r>
            <a:r>
              <a:rPr sz="3200" dirty="0">
                <a:solidFill>
                  <a:srgbClr val="1F497D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Symbol"/>
                <a:cs typeface="Symbol"/>
              </a:rPr>
              <a:t>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Carlito"/>
                <a:cs typeface="Carlito"/>
              </a:rPr>
              <a:t>&gt;</a:t>
            </a:r>
            <a:r>
              <a:rPr sz="3200" spc="-10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0?</a:t>
            </a:r>
            <a:endParaRPr sz="3200">
              <a:latin typeface="Carlito"/>
              <a:cs typeface="Carlito"/>
            </a:endParaRPr>
          </a:p>
          <a:p>
            <a:pPr marL="756285" lvl="1" indent="-287020">
              <a:spcBef>
                <a:spcPts val="665"/>
              </a:spcBef>
              <a:buClr>
                <a:srgbClr val="4F81BD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5" dirty="0">
                <a:latin typeface="Carlito"/>
                <a:cs typeface="Carlito"/>
              </a:rPr>
              <a:t>Otherwise, </a:t>
            </a:r>
            <a:r>
              <a:rPr sz="2800" dirty="0">
                <a:latin typeface="Carlito"/>
                <a:cs typeface="Carlito"/>
              </a:rPr>
              <a:t>an </a:t>
            </a:r>
            <a:r>
              <a:rPr sz="2800" spc="-15" dirty="0">
                <a:latin typeface="Carlito"/>
                <a:cs typeface="Carlito"/>
              </a:rPr>
              <a:t>infinite regress </a:t>
            </a:r>
            <a:r>
              <a:rPr sz="2800" spc="-10" dirty="0">
                <a:latin typeface="Carlito"/>
                <a:cs typeface="Carlito"/>
              </a:rPr>
              <a:t>is</a:t>
            </a:r>
            <a:r>
              <a:rPr sz="2800" spc="7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possible.</a:t>
            </a:r>
            <a:endParaRPr sz="2800">
              <a:latin typeface="Carlito"/>
              <a:cs typeface="Carlito"/>
            </a:endParaRPr>
          </a:p>
          <a:p>
            <a:pPr marL="756285" lvl="1" indent="-287655">
              <a:spcBef>
                <a:spcPts val="675"/>
              </a:spcBef>
              <a:buClr>
                <a:srgbClr val="4F81BD"/>
              </a:buClr>
              <a:buFont typeface="Arial"/>
              <a:buChar char="–"/>
              <a:tabLst>
                <a:tab pos="756920" algn="l"/>
              </a:tabLst>
            </a:pPr>
            <a:r>
              <a:rPr sz="2800" spc="-15" dirty="0">
                <a:latin typeface="Carlito"/>
                <a:cs typeface="Carlito"/>
              </a:rPr>
              <a:t>Recall: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0600" y="32004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29"/>
                </a:lnTo>
                <a:lnTo>
                  <a:pt x="17964" y="139619"/>
                </a:lnTo>
                <a:lnTo>
                  <a:pt x="39041" y="100788"/>
                </a:lnTo>
                <a:lnTo>
                  <a:pt x="66955" y="66955"/>
                </a:lnTo>
                <a:lnTo>
                  <a:pt x="100788" y="39041"/>
                </a:lnTo>
                <a:lnTo>
                  <a:pt x="139619" y="17964"/>
                </a:lnTo>
                <a:lnTo>
                  <a:pt x="182529" y="4644"/>
                </a:lnTo>
                <a:lnTo>
                  <a:pt x="228600" y="0"/>
                </a:lnTo>
                <a:lnTo>
                  <a:pt x="274670" y="4644"/>
                </a:lnTo>
                <a:lnTo>
                  <a:pt x="317580" y="17964"/>
                </a:lnTo>
                <a:lnTo>
                  <a:pt x="356411" y="39041"/>
                </a:lnTo>
                <a:lnTo>
                  <a:pt x="390244" y="66955"/>
                </a:lnTo>
                <a:lnTo>
                  <a:pt x="418158" y="100788"/>
                </a:lnTo>
                <a:lnTo>
                  <a:pt x="439235" y="139619"/>
                </a:lnTo>
                <a:lnTo>
                  <a:pt x="452555" y="182529"/>
                </a:lnTo>
                <a:lnTo>
                  <a:pt x="457200" y="228600"/>
                </a:lnTo>
                <a:lnTo>
                  <a:pt x="452555" y="274670"/>
                </a:lnTo>
                <a:lnTo>
                  <a:pt x="439235" y="317580"/>
                </a:lnTo>
                <a:lnTo>
                  <a:pt x="418158" y="356411"/>
                </a:lnTo>
                <a:lnTo>
                  <a:pt x="390244" y="390244"/>
                </a:lnTo>
                <a:lnTo>
                  <a:pt x="356411" y="418158"/>
                </a:lnTo>
                <a:lnTo>
                  <a:pt x="317580" y="439235"/>
                </a:lnTo>
                <a:lnTo>
                  <a:pt x="274670" y="452555"/>
                </a:lnTo>
                <a:lnTo>
                  <a:pt x="228600" y="457200"/>
                </a:lnTo>
                <a:lnTo>
                  <a:pt x="182529" y="452555"/>
                </a:lnTo>
                <a:lnTo>
                  <a:pt x="139619" y="439235"/>
                </a:lnTo>
                <a:lnTo>
                  <a:pt x="100788" y="418158"/>
                </a:lnTo>
                <a:lnTo>
                  <a:pt x="66955" y="390244"/>
                </a:lnTo>
                <a:lnTo>
                  <a:pt x="39041" y="356411"/>
                </a:lnTo>
                <a:lnTo>
                  <a:pt x="17964" y="317580"/>
                </a:lnTo>
                <a:lnTo>
                  <a:pt x="4644" y="274670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963414" y="3263900"/>
            <a:ext cx="1308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S</a:t>
            </a:r>
            <a:endParaRPr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959101" y="3095626"/>
            <a:ext cx="2403475" cy="2403475"/>
            <a:chOff x="1435100" y="3095625"/>
            <a:chExt cx="2403475" cy="2403475"/>
          </a:xfrm>
        </p:grpSpPr>
        <p:sp>
          <p:nvSpPr>
            <p:cNvPr id="6" name="object 6"/>
            <p:cNvSpPr/>
            <p:nvPr/>
          </p:nvSpPr>
          <p:spPr>
            <a:xfrm>
              <a:off x="3184525" y="3108325"/>
              <a:ext cx="641350" cy="641350"/>
            </a:xfrm>
            <a:custGeom>
              <a:avLst/>
              <a:gdLst/>
              <a:ahLst/>
              <a:cxnLst/>
              <a:rect l="l" t="t" r="r" b="b"/>
              <a:pathLst>
                <a:path w="641350" h="641350">
                  <a:moveTo>
                    <a:pt x="0" y="320675"/>
                  </a:moveTo>
                  <a:lnTo>
                    <a:pt x="3476" y="273288"/>
                  </a:lnTo>
                  <a:lnTo>
                    <a:pt x="13577" y="228060"/>
                  </a:lnTo>
                  <a:lnTo>
                    <a:pt x="29804" y="185487"/>
                  </a:lnTo>
                  <a:lnTo>
                    <a:pt x="51663" y="146065"/>
                  </a:lnTo>
                  <a:lnTo>
                    <a:pt x="78656" y="110289"/>
                  </a:lnTo>
                  <a:lnTo>
                    <a:pt x="110289" y="78656"/>
                  </a:lnTo>
                  <a:lnTo>
                    <a:pt x="146065" y="51663"/>
                  </a:lnTo>
                  <a:lnTo>
                    <a:pt x="185487" y="29804"/>
                  </a:lnTo>
                  <a:lnTo>
                    <a:pt x="228060" y="13577"/>
                  </a:lnTo>
                  <a:lnTo>
                    <a:pt x="273288" y="3476"/>
                  </a:lnTo>
                  <a:lnTo>
                    <a:pt x="320675" y="0"/>
                  </a:lnTo>
                  <a:lnTo>
                    <a:pt x="368061" y="3476"/>
                  </a:lnTo>
                  <a:lnTo>
                    <a:pt x="413289" y="13577"/>
                  </a:lnTo>
                  <a:lnTo>
                    <a:pt x="455862" y="29804"/>
                  </a:lnTo>
                  <a:lnTo>
                    <a:pt x="495284" y="51663"/>
                  </a:lnTo>
                  <a:lnTo>
                    <a:pt x="531060" y="78656"/>
                  </a:lnTo>
                  <a:lnTo>
                    <a:pt x="562693" y="110289"/>
                  </a:lnTo>
                  <a:lnTo>
                    <a:pt x="589686" y="146065"/>
                  </a:lnTo>
                  <a:lnTo>
                    <a:pt x="611545" y="185487"/>
                  </a:lnTo>
                  <a:lnTo>
                    <a:pt x="627772" y="228060"/>
                  </a:lnTo>
                  <a:lnTo>
                    <a:pt x="637873" y="273288"/>
                  </a:lnTo>
                  <a:lnTo>
                    <a:pt x="641350" y="320675"/>
                  </a:lnTo>
                  <a:lnTo>
                    <a:pt x="637873" y="368061"/>
                  </a:lnTo>
                  <a:lnTo>
                    <a:pt x="627772" y="413289"/>
                  </a:lnTo>
                  <a:lnTo>
                    <a:pt x="611545" y="455862"/>
                  </a:lnTo>
                  <a:lnTo>
                    <a:pt x="589686" y="495284"/>
                  </a:lnTo>
                  <a:lnTo>
                    <a:pt x="562693" y="531060"/>
                  </a:lnTo>
                  <a:lnTo>
                    <a:pt x="531060" y="562693"/>
                  </a:lnTo>
                  <a:lnTo>
                    <a:pt x="495284" y="589686"/>
                  </a:lnTo>
                  <a:lnTo>
                    <a:pt x="455862" y="611545"/>
                  </a:lnTo>
                  <a:lnTo>
                    <a:pt x="413289" y="627772"/>
                  </a:lnTo>
                  <a:lnTo>
                    <a:pt x="368061" y="637873"/>
                  </a:lnTo>
                  <a:lnTo>
                    <a:pt x="320675" y="641350"/>
                  </a:lnTo>
                  <a:lnTo>
                    <a:pt x="273288" y="637873"/>
                  </a:lnTo>
                  <a:lnTo>
                    <a:pt x="228060" y="627772"/>
                  </a:lnTo>
                  <a:lnTo>
                    <a:pt x="185487" y="611545"/>
                  </a:lnTo>
                  <a:lnTo>
                    <a:pt x="146065" y="589686"/>
                  </a:lnTo>
                  <a:lnTo>
                    <a:pt x="110289" y="562693"/>
                  </a:lnTo>
                  <a:lnTo>
                    <a:pt x="78656" y="531060"/>
                  </a:lnTo>
                  <a:lnTo>
                    <a:pt x="51663" y="495284"/>
                  </a:lnTo>
                  <a:lnTo>
                    <a:pt x="29804" y="455862"/>
                  </a:lnTo>
                  <a:lnTo>
                    <a:pt x="13577" y="413289"/>
                  </a:lnTo>
                  <a:lnTo>
                    <a:pt x="3476" y="368061"/>
                  </a:lnTo>
                  <a:lnTo>
                    <a:pt x="0" y="320675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7800" y="50292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0"/>
                  </a:moveTo>
                  <a:lnTo>
                    <a:pt x="457200" y="0"/>
                  </a:lnTo>
                  <a:lnTo>
                    <a:pt x="457200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23503" y="3656012"/>
              <a:ext cx="1355090" cy="1355090"/>
            </a:xfrm>
            <a:custGeom>
              <a:avLst/>
              <a:gdLst/>
              <a:ahLst/>
              <a:cxnLst/>
              <a:rect l="l" t="t" r="r" b="b"/>
              <a:pathLst>
                <a:path w="1355089" h="1355089">
                  <a:moveTo>
                    <a:pt x="1354683" y="0"/>
                  </a:moveTo>
                  <a:lnTo>
                    <a:pt x="0" y="1354683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23491" y="4884978"/>
              <a:ext cx="125730" cy="125730"/>
            </a:xfrm>
            <a:custGeom>
              <a:avLst/>
              <a:gdLst/>
              <a:ahLst/>
              <a:cxnLst/>
              <a:rect l="l" t="t" r="r" b="b"/>
              <a:pathLst>
                <a:path w="125730" h="125729">
                  <a:moveTo>
                    <a:pt x="35915" y="0"/>
                  </a:moveTo>
                  <a:lnTo>
                    <a:pt x="0" y="125730"/>
                  </a:lnTo>
                  <a:lnTo>
                    <a:pt x="125717" y="89801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286000" y="5638800"/>
            <a:ext cx="3146638" cy="593752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 marR="539115">
              <a:spcBef>
                <a:spcPts val="310"/>
              </a:spcBef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G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is the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only 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goal 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node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in the</a:t>
            </a:r>
            <a:r>
              <a:rPr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search</a:t>
            </a:r>
            <a:r>
              <a:rPr lang="en-US" spc="-5" dirty="0">
                <a:solidFill>
                  <a:srgbClr val="FF0000"/>
                </a:solidFill>
                <a:latin typeface="Arial"/>
                <a:cs typeface="Arial"/>
              </a:rPr>
              <a:t> space</a:t>
            </a:r>
            <a:endParaRPr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3600" y="3244851"/>
            <a:ext cx="2133600" cy="31675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1440">
              <a:spcBef>
                <a:spcPts val="310"/>
              </a:spcBef>
            </a:pP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S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is the start</a:t>
            </a:r>
            <a:r>
              <a:rPr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node.</a:t>
            </a:r>
            <a:endParaRPr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93416" y="4065473"/>
            <a:ext cx="1377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cost(S,G) </a:t>
            </a:r>
            <a:r>
              <a:rPr dirty="0">
                <a:latin typeface="Arial"/>
                <a:cs typeface="Arial"/>
              </a:rPr>
              <a:t>=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1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15221" y="5100573"/>
            <a:ext cx="1393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535305" algn="l"/>
              </a:tabLst>
            </a:pPr>
            <a:r>
              <a:rPr sz="2700" baseline="1543" dirty="0">
                <a:latin typeface="Carlito"/>
                <a:cs typeface="Carlito"/>
              </a:rPr>
              <a:t>G	</a:t>
            </a:r>
            <a:r>
              <a:rPr spc="-5" dirty="0">
                <a:latin typeface="Arial"/>
                <a:cs typeface="Arial"/>
              </a:rPr>
              <a:t>g(G) </a:t>
            </a:r>
            <a:r>
              <a:rPr dirty="0">
                <a:latin typeface="Arial"/>
                <a:cs typeface="Arial"/>
              </a:rPr>
              <a:t>=</a:t>
            </a:r>
            <a:r>
              <a:rPr spc="-8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1</a:t>
            </a:r>
            <a:endParaRPr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243513" y="3643312"/>
            <a:ext cx="1000125" cy="664210"/>
            <a:chOff x="3719512" y="3643312"/>
            <a:chExt cx="1000125" cy="664210"/>
          </a:xfrm>
        </p:grpSpPr>
        <p:sp>
          <p:nvSpPr>
            <p:cNvPr id="16" name="object 16"/>
            <p:cNvSpPr/>
            <p:nvPr/>
          </p:nvSpPr>
          <p:spPr>
            <a:xfrm>
              <a:off x="3732212" y="3656012"/>
              <a:ext cx="560705" cy="239395"/>
            </a:xfrm>
            <a:custGeom>
              <a:avLst/>
              <a:gdLst/>
              <a:ahLst/>
              <a:cxnLst/>
              <a:rect l="l" t="t" r="r" b="b"/>
              <a:pathLst>
                <a:path w="560704" h="239395">
                  <a:moveTo>
                    <a:pt x="0" y="0"/>
                  </a:moveTo>
                  <a:lnTo>
                    <a:pt x="560133" y="23897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62298" y="3791724"/>
              <a:ext cx="130175" cy="116839"/>
            </a:xfrm>
            <a:custGeom>
              <a:avLst/>
              <a:gdLst/>
              <a:ahLst/>
              <a:cxnLst/>
              <a:rect l="l" t="t" r="r" b="b"/>
              <a:pathLst>
                <a:path w="130175" h="116839">
                  <a:moveTo>
                    <a:pt x="49847" y="0"/>
                  </a:moveTo>
                  <a:lnTo>
                    <a:pt x="130060" y="103263"/>
                  </a:lnTo>
                  <a:lnTo>
                    <a:pt x="0" y="1168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49737" y="3838575"/>
              <a:ext cx="457200" cy="455930"/>
            </a:xfrm>
            <a:custGeom>
              <a:avLst/>
              <a:gdLst/>
              <a:ahLst/>
              <a:cxnLst/>
              <a:rect l="l" t="t" r="r" b="b"/>
              <a:pathLst>
                <a:path w="457200" h="455929">
                  <a:moveTo>
                    <a:pt x="0" y="227812"/>
                  </a:moveTo>
                  <a:lnTo>
                    <a:pt x="4644" y="181899"/>
                  </a:lnTo>
                  <a:lnTo>
                    <a:pt x="17964" y="139137"/>
                  </a:lnTo>
                  <a:lnTo>
                    <a:pt x="39041" y="100439"/>
                  </a:lnTo>
                  <a:lnTo>
                    <a:pt x="66955" y="66724"/>
                  </a:lnTo>
                  <a:lnTo>
                    <a:pt x="100788" y="38906"/>
                  </a:lnTo>
                  <a:lnTo>
                    <a:pt x="139619" y="17902"/>
                  </a:lnTo>
                  <a:lnTo>
                    <a:pt x="182529" y="4628"/>
                  </a:lnTo>
                  <a:lnTo>
                    <a:pt x="228600" y="0"/>
                  </a:lnTo>
                  <a:lnTo>
                    <a:pt x="274670" y="4628"/>
                  </a:lnTo>
                  <a:lnTo>
                    <a:pt x="317580" y="17902"/>
                  </a:lnTo>
                  <a:lnTo>
                    <a:pt x="356411" y="38906"/>
                  </a:lnTo>
                  <a:lnTo>
                    <a:pt x="390244" y="66724"/>
                  </a:lnTo>
                  <a:lnTo>
                    <a:pt x="418158" y="100439"/>
                  </a:lnTo>
                  <a:lnTo>
                    <a:pt x="439235" y="139137"/>
                  </a:lnTo>
                  <a:lnTo>
                    <a:pt x="452555" y="181899"/>
                  </a:lnTo>
                  <a:lnTo>
                    <a:pt x="457200" y="227812"/>
                  </a:lnTo>
                  <a:lnTo>
                    <a:pt x="452555" y="273725"/>
                  </a:lnTo>
                  <a:lnTo>
                    <a:pt x="439235" y="316488"/>
                  </a:lnTo>
                  <a:lnTo>
                    <a:pt x="418158" y="355185"/>
                  </a:lnTo>
                  <a:lnTo>
                    <a:pt x="390244" y="388900"/>
                  </a:lnTo>
                  <a:lnTo>
                    <a:pt x="356411" y="416718"/>
                  </a:lnTo>
                  <a:lnTo>
                    <a:pt x="317580" y="437722"/>
                  </a:lnTo>
                  <a:lnTo>
                    <a:pt x="274670" y="450996"/>
                  </a:lnTo>
                  <a:lnTo>
                    <a:pt x="228600" y="455625"/>
                  </a:lnTo>
                  <a:lnTo>
                    <a:pt x="182529" y="450996"/>
                  </a:lnTo>
                  <a:lnTo>
                    <a:pt x="139619" y="437722"/>
                  </a:lnTo>
                  <a:lnTo>
                    <a:pt x="100788" y="416718"/>
                  </a:lnTo>
                  <a:lnTo>
                    <a:pt x="66955" y="388900"/>
                  </a:lnTo>
                  <a:lnTo>
                    <a:pt x="39041" y="355185"/>
                  </a:lnTo>
                  <a:lnTo>
                    <a:pt x="17964" y="316488"/>
                  </a:lnTo>
                  <a:lnTo>
                    <a:pt x="4644" y="273725"/>
                  </a:lnTo>
                  <a:lnTo>
                    <a:pt x="0" y="2278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922861" y="3901287"/>
            <a:ext cx="158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A</a:t>
            </a:r>
            <a:endParaRPr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129338" y="4224337"/>
            <a:ext cx="1000125" cy="665480"/>
            <a:chOff x="4605337" y="4224337"/>
            <a:chExt cx="1000125" cy="665480"/>
          </a:xfrm>
        </p:grpSpPr>
        <p:sp>
          <p:nvSpPr>
            <p:cNvPr id="21" name="object 21"/>
            <p:cNvSpPr/>
            <p:nvPr/>
          </p:nvSpPr>
          <p:spPr>
            <a:xfrm>
              <a:off x="4618037" y="4237037"/>
              <a:ext cx="560705" cy="239395"/>
            </a:xfrm>
            <a:custGeom>
              <a:avLst/>
              <a:gdLst/>
              <a:ahLst/>
              <a:cxnLst/>
              <a:rect l="l" t="t" r="r" b="b"/>
              <a:pathLst>
                <a:path w="560704" h="239395">
                  <a:moveTo>
                    <a:pt x="0" y="0"/>
                  </a:moveTo>
                  <a:lnTo>
                    <a:pt x="560133" y="23897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048123" y="4372749"/>
              <a:ext cx="130175" cy="116839"/>
            </a:xfrm>
            <a:custGeom>
              <a:avLst/>
              <a:gdLst/>
              <a:ahLst/>
              <a:cxnLst/>
              <a:rect l="l" t="t" r="r" b="b"/>
              <a:pathLst>
                <a:path w="130175" h="116839">
                  <a:moveTo>
                    <a:pt x="49847" y="0"/>
                  </a:moveTo>
                  <a:lnTo>
                    <a:pt x="130060" y="103263"/>
                  </a:lnTo>
                  <a:lnTo>
                    <a:pt x="0" y="1168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135562" y="44196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9"/>
                  </a:lnTo>
                  <a:lnTo>
                    <a:pt x="39041" y="100788"/>
                  </a:lnTo>
                  <a:lnTo>
                    <a:pt x="66955" y="66955"/>
                  </a:lnTo>
                  <a:lnTo>
                    <a:pt x="100788" y="39041"/>
                  </a:lnTo>
                  <a:lnTo>
                    <a:pt x="139619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0" y="17964"/>
                  </a:lnTo>
                  <a:lnTo>
                    <a:pt x="356411" y="39041"/>
                  </a:lnTo>
                  <a:lnTo>
                    <a:pt x="390244" y="66955"/>
                  </a:lnTo>
                  <a:lnTo>
                    <a:pt x="418158" y="100788"/>
                  </a:lnTo>
                  <a:lnTo>
                    <a:pt x="439235" y="139619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0"/>
                  </a:lnTo>
                  <a:lnTo>
                    <a:pt x="418158" y="356411"/>
                  </a:lnTo>
                  <a:lnTo>
                    <a:pt x="390244" y="390244"/>
                  </a:lnTo>
                  <a:lnTo>
                    <a:pt x="356411" y="418158"/>
                  </a:lnTo>
                  <a:lnTo>
                    <a:pt x="317580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5"/>
                  </a:lnTo>
                  <a:lnTo>
                    <a:pt x="100788" y="418158"/>
                  </a:lnTo>
                  <a:lnTo>
                    <a:pt x="66955" y="390244"/>
                  </a:lnTo>
                  <a:lnTo>
                    <a:pt x="39041" y="356411"/>
                  </a:lnTo>
                  <a:lnTo>
                    <a:pt x="17964" y="317580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813232" y="4483100"/>
            <a:ext cx="149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B</a:t>
            </a:r>
            <a:endParaRPr>
              <a:latin typeface="Carlito"/>
              <a:cs typeface="Carlito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058026" y="4767263"/>
            <a:ext cx="1951355" cy="1221105"/>
            <a:chOff x="5534025" y="4767262"/>
            <a:chExt cx="1951355" cy="1221105"/>
          </a:xfrm>
        </p:grpSpPr>
        <p:sp>
          <p:nvSpPr>
            <p:cNvPr id="26" name="object 26"/>
            <p:cNvSpPr/>
            <p:nvPr/>
          </p:nvSpPr>
          <p:spPr>
            <a:xfrm>
              <a:off x="5546725" y="4779962"/>
              <a:ext cx="560705" cy="239395"/>
            </a:xfrm>
            <a:custGeom>
              <a:avLst/>
              <a:gdLst/>
              <a:ahLst/>
              <a:cxnLst/>
              <a:rect l="l" t="t" r="r" b="b"/>
              <a:pathLst>
                <a:path w="560704" h="239395">
                  <a:moveTo>
                    <a:pt x="0" y="0"/>
                  </a:moveTo>
                  <a:lnTo>
                    <a:pt x="560133" y="23897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76810" y="4915674"/>
              <a:ext cx="130175" cy="116839"/>
            </a:xfrm>
            <a:custGeom>
              <a:avLst/>
              <a:gdLst/>
              <a:ahLst/>
              <a:cxnLst/>
              <a:rect l="l" t="t" r="r" b="b"/>
              <a:pathLst>
                <a:path w="130175" h="116839">
                  <a:moveTo>
                    <a:pt x="49847" y="0"/>
                  </a:moveTo>
                  <a:lnTo>
                    <a:pt x="130060" y="103263"/>
                  </a:lnTo>
                  <a:lnTo>
                    <a:pt x="0" y="1168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496050" y="5335587"/>
              <a:ext cx="561975" cy="239395"/>
            </a:xfrm>
            <a:custGeom>
              <a:avLst/>
              <a:gdLst/>
              <a:ahLst/>
              <a:cxnLst/>
              <a:rect l="l" t="t" r="r" b="b"/>
              <a:pathLst>
                <a:path w="561975" h="239395">
                  <a:moveTo>
                    <a:pt x="0" y="0"/>
                  </a:moveTo>
                  <a:lnTo>
                    <a:pt x="561708" y="238988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927722" y="5471401"/>
              <a:ext cx="130175" cy="117475"/>
            </a:xfrm>
            <a:custGeom>
              <a:avLst/>
              <a:gdLst/>
              <a:ahLst/>
              <a:cxnLst/>
              <a:rect l="l" t="t" r="r" b="b"/>
              <a:pathLst>
                <a:path w="130175" h="117475">
                  <a:moveTo>
                    <a:pt x="49733" y="0"/>
                  </a:moveTo>
                  <a:lnTo>
                    <a:pt x="130048" y="103187"/>
                  </a:lnTo>
                  <a:lnTo>
                    <a:pt x="0" y="11686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015162" y="551815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29"/>
                  </a:lnTo>
                  <a:lnTo>
                    <a:pt x="17964" y="139619"/>
                  </a:lnTo>
                  <a:lnTo>
                    <a:pt x="39041" y="100788"/>
                  </a:lnTo>
                  <a:lnTo>
                    <a:pt x="66955" y="66955"/>
                  </a:lnTo>
                  <a:lnTo>
                    <a:pt x="100788" y="39041"/>
                  </a:lnTo>
                  <a:lnTo>
                    <a:pt x="139619" y="17964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0" y="17964"/>
                  </a:lnTo>
                  <a:lnTo>
                    <a:pt x="356411" y="39041"/>
                  </a:lnTo>
                  <a:lnTo>
                    <a:pt x="390244" y="66955"/>
                  </a:lnTo>
                  <a:lnTo>
                    <a:pt x="418158" y="100788"/>
                  </a:lnTo>
                  <a:lnTo>
                    <a:pt x="439235" y="139619"/>
                  </a:lnTo>
                  <a:lnTo>
                    <a:pt x="452555" y="182529"/>
                  </a:lnTo>
                  <a:lnTo>
                    <a:pt x="457200" y="228600"/>
                  </a:lnTo>
                  <a:lnTo>
                    <a:pt x="452555" y="274670"/>
                  </a:lnTo>
                  <a:lnTo>
                    <a:pt x="439235" y="317580"/>
                  </a:lnTo>
                  <a:lnTo>
                    <a:pt x="418158" y="356411"/>
                  </a:lnTo>
                  <a:lnTo>
                    <a:pt x="390244" y="390244"/>
                  </a:lnTo>
                  <a:lnTo>
                    <a:pt x="356411" y="418158"/>
                  </a:lnTo>
                  <a:lnTo>
                    <a:pt x="317580" y="439235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5"/>
                  </a:lnTo>
                  <a:lnTo>
                    <a:pt x="100788" y="418158"/>
                  </a:lnTo>
                  <a:lnTo>
                    <a:pt x="66955" y="390244"/>
                  </a:lnTo>
                  <a:lnTo>
                    <a:pt x="39041" y="356411"/>
                  </a:lnTo>
                  <a:lnTo>
                    <a:pt x="17964" y="317580"/>
                  </a:lnTo>
                  <a:lnTo>
                    <a:pt x="4644" y="274670"/>
                  </a:lnTo>
                  <a:lnTo>
                    <a:pt x="0" y="22860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64250" y="4962525"/>
              <a:ext cx="457200" cy="455930"/>
            </a:xfrm>
            <a:custGeom>
              <a:avLst/>
              <a:gdLst/>
              <a:ahLst/>
              <a:cxnLst/>
              <a:rect l="l" t="t" r="r" b="b"/>
              <a:pathLst>
                <a:path w="457200" h="455929">
                  <a:moveTo>
                    <a:pt x="0" y="227812"/>
                  </a:moveTo>
                  <a:lnTo>
                    <a:pt x="4644" y="181899"/>
                  </a:lnTo>
                  <a:lnTo>
                    <a:pt x="17964" y="139137"/>
                  </a:lnTo>
                  <a:lnTo>
                    <a:pt x="39041" y="100439"/>
                  </a:lnTo>
                  <a:lnTo>
                    <a:pt x="66955" y="66724"/>
                  </a:lnTo>
                  <a:lnTo>
                    <a:pt x="100788" y="38906"/>
                  </a:lnTo>
                  <a:lnTo>
                    <a:pt x="139619" y="17902"/>
                  </a:lnTo>
                  <a:lnTo>
                    <a:pt x="182529" y="4628"/>
                  </a:lnTo>
                  <a:lnTo>
                    <a:pt x="228600" y="0"/>
                  </a:lnTo>
                  <a:lnTo>
                    <a:pt x="274670" y="4628"/>
                  </a:lnTo>
                  <a:lnTo>
                    <a:pt x="317580" y="17902"/>
                  </a:lnTo>
                  <a:lnTo>
                    <a:pt x="356411" y="38906"/>
                  </a:lnTo>
                  <a:lnTo>
                    <a:pt x="390244" y="66724"/>
                  </a:lnTo>
                  <a:lnTo>
                    <a:pt x="418158" y="100439"/>
                  </a:lnTo>
                  <a:lnTo>
                    <a:pt x="439235" y="139137"/>
                  </a:lnTo>
                  <a:lnTo>
                    <a:pt x="452555" y="181899"/>
                  </a:lnTo>
                  <a:lnTo>
                    <a:pt x="457200" y="227812"/>
                  </a:lnTo>
                  <a:lnTo>
                    <a:pt x="452555" y="273725"/>
                  </a:lnTo>
                  <a:lnTo>
                    <a:pt x="439235" y="316488"/>
                  </a:lnTo>
                  <a:lnTo>
                    <a:pt x="418158" y="355185"/>
                  </a:lnTo>
                  <a:lnTo>
                    <a:pt x="390244" y="388900"/>
                  </a:lnTo>
                  <a:lnTo>
                    <a:pt x="356411" y="416718"/>
                  </a:lnTo>
                  <a:lnTo>
                    <a:pt x="317580" y="437722"/>
                  </a:lnTo>
                  <a:lnTo>
                    <a:pt x="274670" y="450996"/>
                  </a:lnTo>
                  <a:lnTo>
                    <a:pt x="228600" y="455625"/>
                  </a:lnTo>
                  <a:lnTo>
                    <a:pt x="182529" y="450996"/>
                  </a:lnTo>
                  <a:lnTo>
                    <a:pt x="139619" y="437722"/>
                  </a:lnTo>
                  <a:lnTo>
                    <a:pt x="100788" y="416718"/>
                  </a:lnTo>
                  <a:lnTo>
                    <a:pt x="66955" y="388900"/>
                  </a:lnTo>
                  <a:lnTo>
                    <a:pt x="39041" y="355185"/>
                  </a:lnTo>
                  <a:lnTo>
                    <a:pt x="17964" y="316488"/>
                  </a:lnTo>
                  <a:lnTo>
                    <a:pt x="4644" y="273725"/>
                  </a:lnTo>
                  <a:lnTo>
                    <a:pt x="0" y="2278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743469" y="5025225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rlito"/>
                <a:cs typeface="Carlito"/>
              </a:rPr>
              <a:t>C</a:t>
            </a:r>
            <a:endParaRPr>
              <a:latin typeface="Carlito"/>
              <a:cs typeface="Carlito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928101" y="5845175"/>
            <a:ext cx="586105" cy="278130"/>
            <a:chOff x="7404100" y="5845175"/>
            <a:chExt cx="586105" cy="278130"/>
          </a:xfrm>
        </p:grpSpPr>
        <p:sp>
          <p:nvSpPr>
            <p:cNvPr id="34" name="object 34"/>
            <p:cNvSpPr/>
            <p:nvPr/>
          </p:nvSpPr>
          <p:spPr>
            <a:xfrm>
              <a:off x="7416800" y="5857875"/>
              <a:ext cx="560705" cy="239395"/>
            </a:xfrm>
            <a:custGeom>
              <a:avLst/>
              <a:gdLst/>
              <a:ahLst/>
              <a:cxnLst/>
              <a:rect l="l" t="t" r="r" b="b"/>
              <a:pathLst>
                <a:path w="560704" h="239395">
                  <a:moveTo>
                    <a:pt x="0" y="0"/>
                  </a:moveTo>
                  <a:lnTo>
                    <a:pt x="560133" y="23897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846885" y="5993582"/>
              <a:ext cx="130175" cy="116839"/>
            </a:xfrm>
            <a:custGeom>
              <a:avLst/>
              <a:gdLst/>
              <a:ahLst/>
              <a:cxnLst/>
              <a:rect l="l" t="t" r="r" b="b"/>
              <a:pathLst>
                <a:path w="130175" h="116839">
                  <a:moveTo>
                    <a:pt x="49847" y="0"/>
                  </a:moveTo>
                  <a:lnTo>
                    <a:pt x="130060" y="103263"/>
                  </a:lnTo>
                  <a:lnTo>
                    <a:pt x="0" y="116814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5627052" y="3160648"/>
            <a:ext cx="2472690" cy="88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4719"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cost(S,A) </a:t>
            </a:r>
            <a:r>
              <a:rPr dirty="0">
                <a:latin typeface="Arial"/>
                <a:cs typeface="Arial"/>
              </a:rPr>
              <a:t>=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1/2  g(A) </a:t>
            </a:r>
            <a:r>
              <a:rPr dirty="0">
                <a:latin typeface="Arial"/>
                <a:cs typeface="Arial"/>
              </a:rPr>
              <a:t>=</a:t>
            </a:r>
            <a:r>
              <a:rPr spc="-2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1/2</a:t>
            </a:r>
            <a:endParaRPr>
              <a:latin typeface="Arial"/>
              <a:cs typeface="Arial"/>
            </a:endParaRPr>
          </a:p>
          <a:p>
            <a:pPr marL="942340">
              <a:spcBef>
                <a:spcPts val="254"/>
              </a:spcBef>
            </a:pPr>
            <a:r>
              <a:rPr spc="-5" dirty="0">
                <a:latin typeface="Arial"/>
                <a:cs typeface="Arial"/>
              </a:rPr>
              <a:t>cost(A,B) </a:t>
            </a:r>
            <a:r>
              <a:rPr dirty="0">
                <a:latin typeface="Arial"/>
                <a:cs typeface="Arial"/>
              </a:rPr>
              <a:t>=</a:t>
            </a:r>
            <a:r>
              <a:rPr spc="-6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1/4</a:t>
            </a:r>
            <a:endParaRPr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557225" y="4016071"/>
            <a:ext cx="2476500" cy="554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8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g(B) </a:t>
            </a:r>
            <a:r>
              <a:rPr dirty="0">
                <a:latin typeface="Arial"/>
                <a:cs typeface="Arial"/>
              </a:rPr>
              <a:t>=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3/4</a:t>
            </a:r>
            <a:endParaRPr>
              <a:latin typeface="Arial"/>
              <a:cs typeface="Arial"/>
            </a:endParaRPr>
          </a:p>
          <a:p>
            <a:pPr marL="932815">
              <a:lnSpc>
                <a:spcPts val="2080"/>
              </a:lnSpc>
            </a:pPr>
            <a:r>
              <a:rPr spc="-5" dirty="0">
                <a:latin typeface="Arial"/>
                <a:cs typeface="Arial"/>
              </a:rPr>
              <a:t>cost(B,C) </a:t>
            </a:r>
            <a:r>
              <a:rPr dirty="0">
                <a:latin typeface="Arial"/>
                <a:cs typeface="Arial"/>
              </a:rPr>
              <a:t>=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1/8</a:t>
            </a:r>
            <a:endParaRPr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77798" y="4521733"/>
            <a:ext cx="2612390" cy="6197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2700">
              <a:spcBef>
                <a:spcPts val="280"/>
              </a:spcBef>
            </a:pPr>
            <a:r>
              <a:rPr spc="-5" dirty="0">
                <a:latin typeface="Arial"/>
                <a:cs typeface="Arial"/>
              </a:rPr>
              <a:t>g(C) </a:t>
            </a:r>
            <a:r>
              <a:rPr dirty="0">
                <a:latin typeface="Arial"/>
                <a:cs typeface="Arial"/>
              </a:rPr>
              <a:t>=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7/8</a:t>
            </a:r>
            <a:endParaRPr>
              <a:latin typeface="Arial"/>
              <a:cs typeface="Arial"/>
            </a:endParaRPr>
          </a:p>
          <a:p>
            <a:pPr marL="930275">
              <a:spcBef>
                <a:spcPts val="180"/>
              </a:spcBef>
            </a:pPr>
            <a:r>
              <a:rPr spc="-5" dirty="0">
                <a:latin typeface="Arial"/>
                <a:cs typeface="Arial"/>
              </a:rPr>
              <a:t>cost(C,D) </a:t>
            </a:r>
            <a:r>
              <a:rPr dirty="0">
                <a:latin typeface="Arial"/>
                <a:cs typeface="Arial"/>
              </a:rPr>
              <a:t>=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1/16</a:t>
            </a:r>
            <a:endParaRPr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456488" y="6011862"/>
            <a:ext cx="2968625" cy="593752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 marR="155575">
              <a:spcBef>
                <a:spcPts val="310"/>
              </a:spcBef>
            </a:pP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No return from this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branch.  </a:t>
            </a:r>
            <a:r>
              <a:rPr dirty="0">
                <a:solidFill>
                  <a:srgbClr val="FF0000"/>
                </a:solidFill>
                <a:latin typeface="Arial"/>
                <a:cs typeface="Arial"/>
              </a:rPr>
              <a:t>G 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will </a:t>
            </a: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never be</a:t>
            </a:r>
            <a:r>
              <a:rPr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popped.</a:t>
            </a:r>
            <a:endParaRPr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369999" y="4536484"/>
            <a:ext cx="1409065" cy="1344930"/>
          </a:xfrm>
          <a:prstGeom prst="rect">
            <a:avLst/>
          </a:prstGeom>
        </p:spPr>
        <p:txBody>
          <a:bodyPr vert="horz" wrap="square" lIns="0" tIns="312420" rIns="0" bIns="0" rtlCol="0">
            <a:spAutoFit/>
          </a:bodyPr>
          <a:lstStyle/>
          <a:p>
            <a:pPr marL="38100">
              <a:spcBef>
                <a:spcPts val="2460"/>
              </a:spcBef>
            </a:pPr>
            <a:r>
              <a:rPr spc="-15" dirty="0">
                <a:latin typeface="Arial"/>
                <a:cs typeface="Arial"/>
              </a:rPr>
              <a:t>g</a:t>
            </a:r>
            <a:r>
              <a:rPr spc="-5" dirty="0">
                <a:latin typeface="Arial"/>
                <a:cs typeface="Arial"/>
              </a:rPr>
              <a:t>(</a:t>
            </a:r>
            <a:r>
              <a:rPr spc="-10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) =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15" dirty="0">
                <a:latin typeface="Arial"/>
                <a:cs typeface="Arial"/>
              </a:rPr>
              <a:t>1</a:t>
            </a:r>
            <a:r>
              <a:rPr spc="-395" dirty="0">
                <a:latin typeface="Arial"/>
                <a:cs typeface="Arial"/>
              </a:rPr>
              <a:t>5</a:t>
            </a:r>
            <a:r>
              <a:rPr sz="6000" spc="-1102" baseline="-27777" dirty="0">
                <a:latin typeface="Arial"/>
                <a:cs typeface="Arial"/>
              </a:rPr>
              <a:t>.</a:t>
            </a:r>
            <a:r>
              <a:rPr dirty="0">
                <a:latin typeface="Arial"/>
                <a:cs typeface="Arial"/>
              </a:rPr>
              <a:t>/</a:t>
            </a:r>
            <a:r>
              <a:rPr spc="-780" dirty="0">
                <a:latin typeface="Arial"/>
                <a:cs typeface="Arial"/>
              </a:rPr>
              <a:t>1</a:t>
            </a:r>
            <a:r>
              <a:rPr sz="6000" spc="-532" baseline="-27777" dirty="0">
                <a:latin typeface="Arial"/>
                <a:cs typeface="Arial"/>
              </a:rPr>
              <a:t>.</a:t>
            </a:r>
            <a:r>
              <a:rPr spc="-660" dirty="0">
                <a:latin typeface="Arial"/>
                <a:cs typeface="Arial"/>
              </a:rPr>
              <a:t>6</a:t>
            </a:r>
            <a:r>
              <a:rPr sz="6000" spc="-7" baseline="-27777" dirty="0">
                <a:latin typeface="Arial"/>
                <a:cs typeface="Arial"/>
              </a:rPr>
              <a:t>.</a:t>
            </a:r>
            <a:endParaRPr sz="6000" baseline="-27777">
              <a:latin typeface="Arial"/>
              <a:cs typeface="Arial"/>
            </a:endParaRPr>
          </a:p>
          <a:p>
            <a:pPr marL="327025">
              <a:spcBef>
                <a:spcPts val="1070"/>
              </a:spcBef>
            </a:pPr>
            <a:r>
              <a:rPr dirty="0">
                <a:latin typeface="Carlito"/>
                <a:cs typeface="Carlito"/>
              </a:rPr>
              <a:t>D</a:t>
            </a:r>
            <a:endParaRPr>
              <a:latin typeface="Carlito"/>
              <a:cs typeface="Carlito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title"/>
          </p:nvPr>
        </p:nvSpPr>
        <p:spPr>
          <a:xfrm>
            <a:off x="1977390" y="182668"/>
            <a:ext cx="6792984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Uniform cost search</a:t>
            </a:r>
          </a:p>
        </p:txBody>
      </p:sp>
      <p:sp>
        <p:nvSpPr>
          <p:cNvPr id="42" name="object 42"/>
          <p:cNvSpPr/>
          <p:nvPr/>
        </p:nvSpPr>
        <p:spPr>
          <a:xfrm>
            <a:off x="4267200" y="2065811"/>
            <a:ext cx="1165438" cy="6294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6D7C280D-B777-5EAA-2739-62C141D8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112</a:t>
            </a:fld>
            <a:endParaRPr lang="en-US" alt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F437569-6348-F26B-13D3-71D10FCD4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Uniform-cost search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DAB05EB3-92B4-E9AE-74FD-95BDEF65B6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Expand least-cost unexpanded node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chemeClr val="accent2"/>
                </a:solidFill>
              </a:rPr>
              <a:t>Implementation</a:t>
            </a:r>
            <a:r>
              <a:rPr lang="en-US" altLang="en-US" sz="2400"/>
              <a:t>:</a:t>
            </a:r>
          </a:p>
          <a:p>
            <a:pPr lvl="1">
              <a:lnSpc>
                <a:spcPct val="90000"/>
              </a:lnSpc>
            </a:pPr>
            <a:r>
              <a:rPr lang="en-US" altLang="en-US" sz="2000" i="1"/>
              <a:t>fringe</a:t>
            </a:r>
            <a:r>
              <a:rPr lang="en-US" altLang="en-US" sz="2000"/>
              <a:t> = queue ordered by path cost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Equivalent to breadth-first if step costs all equal</a:t>
            </a:r>
          </a:p>
          <a:p>
            <a:pPr>
              <a:lnSpc>
                <a:spcPct val="90000"/>
              </a:lnSpc>
            </a:pPr>
            <a:r>
              <a:rPr lang="en-US" altLang="en-US" sz="2400" u="sng">
                <a:solidFill>
                  <a:srgbClr val="CC0099"/>
                </a:solidFill>
              </a:rPr>
              <a:t>Complete?</a:t>
            </a:r>
            <a:r>
              <a:rPr lang="en-US" altLang="en-US" sz="2400"/>
              <a:t> Yes, if step cost </a:t>
            </a:r>
            <a:r>
              <a:rPr lang="en-US" altLang="en-US" sz="2400">
                <a:cs typeface="Arial" panose="020B0604020202020204" pitchFamily="34" charset="0"/>
              </a:rPr>
              <a:t>≥ </a:t>
            </a:r>
            <a:r>
              <a:rPr lang="el-GR" altLang="en-US" sz="2400">
                <a:cs typeface="Arial" panose="020B0604020202020204" pitchFamily="34" charset="0"/>
              </a:rPr>
              <a:t>ε</a:t>
            </a: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 u="sng">
                <a:solidFill>
                  <a:srgbClr val="CC0099"/>
                </a:solidFill>
              </a:rPr>
              <a:t>Time?</a:t>
            </a:r>
            <a:r>
              <a:rPr lang="en-US" altLang="en-US" sz="2400"/>
              <a:t> # of nodes with </a:t>
            </a:r>
            <a:r>
              <a:rPr lang="en-US" altLang="en-US" sz="2400" i="1"/>
              <a:t>g </a:t>
            </a:r>
            <a:r>
              <a:rPr lang="en-US" altLang="en-US" sz="2400">
                <a:cs typeface="Arial" panose="020B0604020202020204" pitchFamily="34" charset="0"/>
              </a:rPr>
              <a:t>≤</a:t>
            </a:r>
            <a:r>
              <a:rPr lang="en-US" altLang="en-US" sz="2400"/>
              <a:t> cost of optimal solution, </a:t>
            </a:r>
            <a:r>
              <a:rPr lang="en-US" altLang="en-US" sz="2400" i="1"/>
              <a:t>O(b</a:t>
            </a:r>
            <a:r>
              <a:rPr lang="en-US" altLang="en-US" sz="2400" i="1" baseline="30000"/>
              <a:t>ceiling(C*/ </a:t>
            </a:r>
            <a:r>
              <a:rPr lang="el-GR" altLang="en-US" sz="2400" i="1" baseline="30000">
                <a:cs typeface="Arial" panose="020B0604020202020204" pitchFamily="34" charset="0"/>
              </a:rPr>
              <a:t>ε</a:t>
            </a:r>
            <a:r>
              <a:rPr lang="en-US" altLang="en-US" sz="2400" i="1" baseline="30000">
                <a:cs typeface="Arial" panose="020B0604020202020204" pitchFamily="34" charset="0"/>
              </a:rPr>
              <a:t>)</a:t>
            </a:r>
            <a:r>
              <a:rPr lang="en-US" altLang="en-US" sz="2400" i="1"/>
              <a:t>)</a:t>
            </a:r>
            <a:r>
              <a:rPr lang="en-US" altLang="en-US" sz="2400"/>
              <a:t> where </a:t>
            </a:r>
            <a:r>
              <a:rPr lang="en-US" altLang="en-US" sz="2400" i="1"/>
              <a:t>C</a:t>
            </a:r>
            <a:r>
              <a:rPr lang="en-US" altLang="en-US" sz="2400" baseline="30000"/>
              <a:t>*</a:t>
            </a:r>
            <a:r>
              <a:rPr lang="en-US" altLang="en-US" sz="2400"/>
              <a:t> is the cost of the optimal solution</a:t>
            </a:r>
          </a:p>
          <a:p>
            <a:pPr>
              <a:lnSpc>
                <a:spcPct val="90000"/>
              </a:lnSpc>
            </a:pPr>
            <a:r>
              <a:rPr lang="en-US" altLang="en-US" sz="2400" u="sng">
                <a:solidFill>
                  <a:srgbClr val="CC0099"/>
                </a:solidFill>
              </a:rPr>
              <a:t>Space?</a:t>
            </a:r>
            <a:r>
              <a:rPr lang="en-US" altLang="en-US" sz="2400"/>
              <a:t> # of nodes with </a:t>
            </a:r>
            <a:r>
              <a:rPr lang="en-US" altLang="en-US" sz="2400" i="1"/>
              <a:t>g</a:t>
            </a:r>
            <a:r>
              <a:rPr lang="en-US" altLang="en-US" sz="2400"/>
              <a:t> </a:t>
            </a:r>
            <a:r>
              <a:rPr lang="en-US" altLang="en-US" sz="2400">
                <a:cs typeface="Arial" panose="020B0604020202020204" pitchFamily="34" charset="0"/>
              </a:rPr>
              <a:t>≤ </a:t>
            </a:r>
            <a:r>
              <a:rPr lang="en-US" altLang="en-US" sz="2400"/>
              <a:t>cost of optimal solution, </a:t>
            </a:r>
            <a:r>
              <a:rPr lang="en-US" altLang="en-US" sz="2400" i="1"/>
              <a:t>O(b</a:t>
            </a:r>
            <a:r>
              <a:rPr lang="en-US" altLang="en-US" sz="2400" i="1" baseline="30000"/>
              <a:t>ceiling(C*/ </a:t>
            </a:r>
            <a:r>
              <a:rPr lang="el-GR" altLang="en-US" sz="2400" i="1" baseline="30000">
                <a:cs typeface="Arial" panose="020B0604020202020204" pitchFamily="34" charset="0"/>
              </a:rPr>
              <a:t>ε</a:t>
            </a:r>
            <a:r>
              <a:rPr lang="en-US" altLang="en-US" sz="2400" i="1" baseline="30000">
                <a:cs typeface="Arial" panose="020B0604020202020204" pitchFamily="34" charset="0"/>
              </a:rPr>
              <a:t>)</a:t>
            </a:r>
            <a:r>
              <a:rPr lang="en-US" altLang="en-US" sz="2400" i="1"/>
              <a:t>)</a:t>
            </a: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 u="sng">
                <a:solidFill>
                  <a:srgbClr val="CC0099"/>
                </a:solidFill>
              </a:rPr>
              <a:t>Optimal?</a:t>
            </a:r>
            <a:r>
              <a:rPr lang="en-US" altLang="en-US" sz="2400"/>
              <a:t> Yes – nodes expanded in increasing order of </a:t>
            </a:r>
            <a:r>
              <a:rPr lang="en-US" altLang="en-US" sz="2400" i="1"/>
              <a:t>g(n)</a:t>
            </a:r>
            <a:endParaRPr lang="en-US" altLang="en-US" sz="240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B8A6529-AFD3-7655-581D-DCFEB211A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D9479-98FC-4642-A948-90EEF13765E9}" type="slidenum">
              <a:rPr lang="en-US" altLang="en-US"/>
              <a:pPr/>
              <a:t>113</a:t>
            </a:fld>
            <a:endParaRPr lang="en-US" altLang="en-US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6DDBA57-D305-E043-81BD-F51D288C0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Depth-first search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D449B84-17C4-3D1D-6078-DF6FA42A80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Expand deepest unexpanded node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Implementation</a:t>
            </a:r>
            <a:r>
              <a:rPr lang="en-US" altLang="en-US" sz="2800"/>
              <a:t>:</a:t>
            </a:r>
          </a:p>
          <a:p>
            <a:pPr lvl="1"/>
            <a:r>
              <a:rPr lang="en-US" altLang="en-US" sz="2400" i="1"/>
              <a:t>fringe </a:t>
            </a:r>
            <a:r>
              <a:rPr lang="en-US" altLang="en-US" sz="2400"/>
              <a:t>= LIFO queue, i.e., put successors at front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815FE26-D6AE-82D4-DBD7-F05F3F00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1988E-4C2B-46B2-9A47-8EBDADE14759}" type="slidenum">
              <a:rPr lang="en-US" altLang="en-US"/>
              <a:pPr/>
              <a:t>114</a:t>
            </a:fld>
            <a:endParaRPr lang="en-US" altLang="en-US"/>
          </a:p>
        </p:txBody>
      </p:sp>
      <p:pic>
        <p:nvPicPr>
          <p:cNvPr id="32772" name="Picture 4">
            <a:extLst>
              <a:ext uri="{FF2B5EF4-FFF2-40B4-BE49-F238E27FC236}">
                <a16:creationId xmlns:a16="http://schemas.microsoft.com/office/drawing/2014/main" id="{295F4AD1-FB0F-A6AE-DF47-199A933CC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55169"/>
            <a:ext cx="518160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BF14BD90-2033-BDAA-8B9C-3A0F7259ED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Depth-first search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FF52229C-5C0B-407C-3115-D14A8B5E06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Expand deepest unexpanded node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Implementation</a:t>
            </a:r>
            <a:r>
              <a:rPr lang="en-US" altLang="en-US" sz="2800"/>
              <a:t>:</a:t>
            </a:r>
          </a:p>
          <a:p>
            <a:pPr lvl="1"/>
            <a:r>
              <a:rPr lang="en-US" altLang="en-US" sz="2400" i="1"/>
              <a:t>fringe </a:t>
            </a:r>
            <a:r>
              <a:rPr lang="en-US" altLang="en-US" sz="2400"/>
              <a:t>= LIFO queue, i.e., put successors at front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3382829-7A59-1542-8368-5DA50A96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6B25-8889-4B76-9384-D17B07B7B17A}" type="slidenum">
              <a:rPr lang="en-US" altLang="en-US"/>
              <a:pPr/>
              <a:t>115</a:t>
            </a:fld>
            <a:endParaRPr lang="en-US" altLang="en-US"/>
          </a:p>
        </p:txBody>
      </p:sp>
      <p:pic>
        <p:nvPicPr>
          <p:cNvPr id="87045" name="Picture 5">
            <a:extLst>
              <a:ext uri="{FF2B5EF4-FFF2-40B4-BE49-F238E27FC236}">
                <a16:creationId xmlns:a16="http://schemas.microsoft.com/office/drawing/2014/main" id="{485A9409-0549-261F-FE2E-60D0D5E91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6391"/>
            <a:ext cx="51816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8B8EC05D-837E-74F2-20C0-C7C361FFA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Depth-first search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BD1EA69E-CEF9-FAA9-9F1E-5EE107BF7D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Expand deepest unexpanded node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Implementation</a:t>
            </a:r>
            <a:r>
              <a:rPr lang="en-US" altLang="en-US" sz="2800"/>
              <a:t>:</a:t>
            </a:r>
          </a:p>
          <a:p>
            <a:pPr lvl="1"/>
            <a:r>
              <a:rPr lang="en-US" altLang="en-US" sz="2400" i="1"/>
              <a:t>fringe </a:t>
            </a:r>
            <a:r>
              <a:rPr lang="en-US" altLang="en-US" sz="2400"/>
              <a:t>= LIFO queue, i.e., put successors at front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7AD2D53-DB1B-CBA1-414B-A32E6BBF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E834F-2B3C-40B4-887B-3C26AADB1A47}" type="slidenum">
              <a:rPr lang="en-US" altLang="en-US"/>
              <a:pPr/>
              <a:t>116</a:t>
            </a:fld>
            <a:endParaRPr lang="en-US" altLang="en-US"/>
          </a:p>
        </p:txBody>
      </p:sp>
      <p:pic>
        <p:nvPicPr>
          <p:cNvPr id="88069" name="Picture 5">
            <a:extLst>
              <a:ext uri="{FF2B5EF4-FFF2-40B4-BE49-F238E27FC236}">
                <a16:creationId xmlns:a16="http://schemas.microsoft.com/office/drawing/2014/main" id="{7BD42541-2918-35FF-3E4A-A961B30D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5163"/>
            <a:ext cx="5181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>
            <a:extLst>
              <a:ext uri="{FF2B5EF4-FFF2-40B4-BE49-F238E27FC236}">
                <a16:creationId xmlns:a16="http://schemas.microsoft.com/office/drawing/2014/main" id="{47E63C31-71B7-7E3F-46FE-506BE43888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Depth-first search</a:t>
            </a:r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58B795EC-4134-0CD9-DB80-DB5CB97F32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Expand deepest unexpanded node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Implementation</a:t>
            </a:r>
            <a:r>
              <a:rPr lang="en-US" altLang="en-US" sz="2800"/>
              <a:t>:</a:t>
            </a:r>
          </a:p>
          <a:p>
            <a:pPr lvl="1"/>
            <a:r>
              <a:rPr lang="en-US" altLang="en-US" sz="2400" i="1"/>
              <a:t>fringe </a:t>
            </a:r>
            <a:r>
              <a:rPr lang="en-US" altLang="en-US" sz="2400"/>
              <a:t>= LIFO queue, i.e., put successors at front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F06329C-6ECA-0F67-5C72-40E59603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E5EE6-45D3-43E9-A41C-D3F91B0D4B74}" type="slidenum">
              <a:rPr lang="en-US" altLang="en-US"/>
              <a:pPr/>
              <a:t>117</a:t>
            </a:fld>
            <a:endParaRPr lang="en-US" altLang="en-US"/>
          </a:p>
        </p:txBody>
      </p:sp>
      <p:pic>
        <p:nvPicPr>
          <p:cNvPr id="93189" name="Picture 5">
            <a:extLst>
              <a:ext uri="{FF2B5EF4-FFF2-40B4-BE49-F238E27FC236}">
                <a16:creationId xmlns:a16="http://schemas.microsoft.com/office/drawing/2014/main" id="{FA166064-2941-04FA-4A15-FF007B2B6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36491"/>
            <a:ext cx="5181600" cy="291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>
            <a:extLst>
              <a:ext uri="{FF2B5EF4-FFF2-40B4-BE49-F238E27FC236}">
                <a16:creationId xmlns:a16="http://schemas.microsoft.com/office/drawing/2014/main" id="{D602B1AB-DFC4-23AE-8167-2C8755C9C8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Expand deepest unexpanded node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Implementation</a:t>
            </a:r>
            <a:r>
              <a:rPr lang="en-US" altLang="en-US" sz="2800"/>
              <a:t>:</a:t>
            </a:r>
          </a:p>
          <a:p>
            <a:pPr lvl="1"/>
            <a:r>
              <a:rPr lang="en-US" altLang="en-US" sz="2400" i="1"/>
              <a:t>fringe </a:t>
            </a:r>
            <a:r>
              <a:rPr lang="en-US" altLang="en-US" sz="2400"/>
              <a:t>= LIFO queue, i.e., put successors at front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0335C4B-45C0-5EC5-AFAB-F3188BA2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082EF-2BEA-4D9E-8BC7-5CDA29C008B9}" type="slidenum">
              <a:rPr lang="en-US" altLang="en-US"/>
              <a:pPr/>
              <a:t>118</a:t>
            </a:fld>
            <a:endParaRPr lang="en-US" altLang="en-US"/>
          </a:p>
        </p:txBody>
      </p:sp>
      <p:pic>
        <p:nvPicPr>
          <p:cNvPr id="89093" name="Picture 5">
            <a:extLst>
              <a:ext uri="{FF2B5EF4-FFF2-40B4-BE49-F238E27FC236}">
                <a16:creationId xmlns:a16="http://schemas.microsoft.com/office/drawing/2014/main" id="{093EE250-1C78-C467-2545-9D361C385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46320"/>
            <a:ext cx="518160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A088A63F-4A41-02D3-A68D-E2B1D6680F6A}"/>
              </a:ext>
            </a:extLst>
          </p:cNvPr>
          <p:cNvSpPr txBox="1">
            <a:spLocks noChangeArrowheads="1"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cap="all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Depth-first search</a:t>
            </a:r>
            <a:endParaRPr lang="en-US" altLang="en-US" sz="5400" cap="all" dirty="0"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066E9913-5FE4-322B-BD90-A0D599C61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Depth-first search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1761309C-C30B-0689-BEF9-CEB94A1DA7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Expand deepest unexpanded node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Implementation</a:t>
            </a:r>
            <a:r>
              <a:rPr lang="en-US" altLang="en-US" sz="2800"/>
              <a:t>:</a:t>
            </a:r>
          </a:p>
          <a:p>
            <a:pPr lvl="1"/>
            <a:r>
              <a:rPr lang="en-US" altLang="en-US" sz="2400" i="1"/>
              <a:t>fringe </a:t>
            </a:r>
            <a:r>
              <a:rPr lang="en-US" altLang="en-US" sz="2400"/>
              <a:t>= LIFO queue, i.e., put successors at front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C266F11-6898-AC18-2EDB-2922C5EE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8D9A1-2792-4A99-BAEF-C9FB984C72B0}" type="slidenum">
              <a:rPr lang="en-US" altLang="en-US"/>
              <a:pPr/>
              <a:t>119</a:t>
            </a:fld>
            <a:endParaRPr lang="en-US" altLang="en-US"/>
          </a:p>
        </p:txBody>
      </p:sp>
      <p:pic>
        <p:nvPicPr>
          <p:cNvPr id="90118" name="Picture 6">
            <a:extLst>
              <a:ext uri="{FF2B5EF4-FFF2-40B4-BE49-F238E27FC236}">
                <a16:creationId xmlns:a16="http://schemas.microsoft.com/office/drawing/2014/main" id="{CDA52934-9E08-9732-CC37-D0CACA883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46321"/>
            <a:ext cx="5181600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>
            <a:extLst>
              <a:ext uri="{FF2B5EF4-FFF2-40B4-BE49-F238E27FC236}">
                <a16:creationId xmlns:a16="http://schemas.microsoft.com/office/drawing/2014/main" id="{B7A635FE-2FE7-3CF4-C653-E3CF5560E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904" y="-1869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Goal State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B57022E1-CDDC-D506-6A5A-8FE35824A8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295400"/>
            <a:ext cx="8229600" cy="5562600"/>
          </a:xfrm>
        </p:spPr>
        <p:txBody>
          <a:bodyPr/>
          <a:lstStyle/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2800">
                <a:latin typeface="Comic Sans MS" panose="030F0702030302020204" pitchFamily="66" charset="0"/>
              </a:rPr>
              <a:t>It may be explicitly described:</a:t>
            </a:r>
          </a:p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endParaRPr lang="en-US" altLang="en-US" sz="3600">
              <a:latin typeface="Comic Sans MS" panose="030F0702030302020204" pitchFamily="66" charset="0"/>
            </a:endParaRPr>
          </a:p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2800">
                <a:latin typeface="Comic Sans MS" panose="030F0702030302020204" pitchFamily="66" charset="0"/>
              </a:rPr>
              <a:t>or partially described:</a:t>
            </a:r>
          </a:p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endParaRPr lang="en-US" altLang="en-US" sz="3600">
              <a:latin typeface="Comic Sans MS" panose="030F0702030302020204" pitchFamily="66" charset="0"/>
            </a:endParaRPr>
          </a:p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2800">
                <a:latin typeface="Comic Sans MS" panose="030F0702030302020204" pitchFamily="66" charset="0"/>
              </a:rPr>
              <a:t>or defined by a condition, </a:t>
            </a:r>
            <a:br>
              <a:rPr lang="en-US" altLang="en-US" sz="2800">
                <a:latin typeface="Comic Sans MS" panose="030F0702030302020204" pitchFamily="66" charset="0"/>
              </a:rPr>
            </a:br>
            <a:r>
              <a:rPr lang="en-US" altLang="en-US" sz="2800">
                <a:solidFill>
                  <a:srgbClr val="4D4D4D"/>
                </a:solidFill>
                <a:latin typeface="Comic Sans MS" panose="030F0702030302020204" pitchFamily="66" charset="0"/>
              </a:rPr>
              <a:t>e.g., the sum of every row, of every column, and of every diagonal equals 30</a:t>
            </a:r>
            <a:r>
              <a:rPr lang="en-US" altLang="en-US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6F1435F7-0F6C-12D6-8F58-B5100C980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2CD3730F-D1C7-40B4-97CD-7A1A19F687B6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38917" name="Group 2">
            <a:extLst>
              <a:ext uri="{FF2B5EF4-FFF2-40B4-BE49-F238E27FC236}">
                <a16:creationId xmlns:a16="http://schemas.microsoft.com/office/drawing/2014/main" id="{5C8BFBAE-58A6-4D07-4BD7-AF9771E648D4}"/>
              </a:ext>
            </a:extLst>
          </p:cNvPr>
          <p:cNvGrpSpPr>
            <a:grpSpLocks/>
          </p:cNvGrpSpPr>
          <p:nvPr/>
        </p:nvGrpSpPr>
        <p:grpSpPr bwMode="auto">
          <a:xfrm>
            <a:off x="7924801" y="990601"/>
            <a:ext cx="1442339" cy="1490895"/>
            <a:chOff x="3264" y="1152"/>
            <a:chExt cx="1165" cy="1194"/>
          </a:xfrm>
        </p:grpSpPr>
        <p:sp>
          <p:nvSpPr>
            <p:cNvPr id="38961" name="Rectangle 3">
              <a:extLst>
                <a:ext uri="{FF2B5EF4-FFF2-40B4-BE49-F238E27FC236}">
                  <a16:creationId xmlns:a16="http://schemas.microsoft.com/office/drawing/2014/main" id="{933451AD-1026-8FF3-917B-1DE71DA3E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152"/>
              <a:ext cx="1152" cy="115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8962" name="Rectangle 4">
              <a:extLst>
                <a:ext uri="{FF2B5EF4-FFF2-40B4-BE49-F238E27FC236}">
                  <a16:creationId xmlns:a16="http://schemas.microsoft.com/office/drawing/2014/main" id="{7B169F34-9869-512E-C089-5AED80FE3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152"/>
              <a:ext cx="384" cy="38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8963" name="Rectangle 5">
              <a:extLst>
                <a:ext uri="{FF2B5EF4-FFF2-40B4-BE49-F238E27FC236}">
                  <a16:creationId xmlns:a16="http://schemas.microsoft.com/office/drawing/2014/main" id="{4195C5CD-3FD0-D6A2-92E4-0A5875963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536"/>
              <a:ext cx="384" cy="38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8964" name="Rectangle 6">
              <a:extLst>
                <a:ext uri="{FF2B5EF4-FFF2-40B4-BE49-F238E27FC236}">
                  <a16:creationId xmlns:a16="http://schemas.microsoft.com/office/drawing/2014/main" id="{C53F8DD6-BCC4-BCBB-67EA-09D224A94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920"/>
              <a:ext cx="384" cy="38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8965" name="Rectangle 7">
              <a:extLst>
                <a:ext uri="{FF2B5EF4-FFF2-40B4-BE49-F238E27FC236}">
                  <a16:creationId xmlns:a16="http://schemas.microsoft.com/office/drawing/2014/main" id="{95846295-8340-E9D7-DE5B-F72BA029E2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152"/>
              <a:ext cx="384" cy="38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8966" name="Rectangle 8">
              <a:extLst>
                <a:ext uri="{FF2B5EF4-FFF2-40B4-BE49-F238E27FC236}">
                  <a16:creationId xmlns:a16="http://schemas.microsoft.com/office/drawing/2014/main" id="{321606C6-8A40-7C31-D457-9A3DFD511B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536"/>
              <a:ext cx="384" cy="38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8967" name="Rectangle 9">
              <a:extLst>
                <a:ext uri="{FF2B5EF4-FFF2-40B4-BE49-F238E27FC236}">
                  <a16:creationId xmlns:a16="http://schemas.microsoft.com/office/drawing/2014/main" id="{930077E4-D2EA-1D73-B622-2E3CEC000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36"/>
              <a:ext cx="384" cy="38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8968" name="Rectangle 10">
              <a:extLst>
                <a:ext uri="{FF2B5EF4-FFF2-40B4-BE49-F238E27FC236}">
                  <a16:creationId xmlns:a16="http://schemas.microsoft.com/office/drawing/2014/main" id="{0E2D9434-BB52-7EEB-5912-F7473AE28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920"/>
              <a:ext cx="384" cy="38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8969" name="Rectangle 11">
              <a:extLst>
                <a:ext uri="{FF2B5EF4-FFF2-40B4-BE49-F238E27FC236}">
                  <a16:creationId xmlns:a16="http://schemas.microsoft.com/office/drawing/2014/main" id="{D5E4552A-BB6A-DBCC-B436-ADE78BE7FA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152"/>
              <a:ext cx="384" cy="38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8970" name="Text Box 12">
              <a:extLst>
                <a:ext uri="{FF2B5EF4-FFF2-40B4-BE49-F238E27FC236}">
                  <a16:creationId xmlns:a16="http://schemas.microsoft.com/office/drawing/2014/main" id="{8F612456-5B9D-AA77-9294-EFB8FA9F2C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208"/>
              <a:ext cx="303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38971" name="Text Box 13">
              <a:extLst>
                <a:ext uri="{FF2B5EF4-FFF2-40B4-BE49-F238E27FC236}">
                  <a16:creationId xmlns:a16="http://schemas.microsoft.com/office/drawing/2014/main" id="{25726D9F-7067-BA93-71AD-8CE1303C9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208"/>
              <a:ext cx="30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38972" name="Text Box 14">
              <a:extLst>
                <a:ext uri="{FF2B5EF4-FFF2-40B4-BE49-F238E27FC236}">
                  <a16:creationId xmlns:a16="http://schemas.microsoft.com/office/drawing/2014/main" id="{0AA67993-549E-5F7E-AF6D-203751DD43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208"/>
              <a:ext cx="30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38973" name="Text Box 15">
              <a:extLst>
                <a:ext uri="{FF2B5EF4-FFF2-40B4-BE49-F238E27FC236}">
                  <a16:creationId xmlns:a16="http://schemas.microsoft.com/office/drawing/2014/main" id="{D900B3AF-84C6-F519-9F40-0A27CF565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592"/>
              <a:ext cx="30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38974" name="Text Box 16">
              <a:extLst>
                <a:ext uri="{FF2B5EF4-FFF2-40B4-BE49-F238E27FC236}">
                  <a16:creationId xmlns:a16="http://schemas.microsoft.com/office/drawing/2014/main" id="{A7EE0E63-A157-D086-0C46-BACAF868E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1592"/>
              <a:ext cx="30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8975" name="Text Box 17">
              <a:extLst>
                <a:ext uri="{FF2B5EF4-FFF2-40B4-BE49-F238E27FC236}">
                  <a16:creationId xmlns:a16="http://schemas.microsoft.com/office/drawing/2014/main" id="{27227555-3E9F-5EC1-D34B-6B7A5B0E5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8" y="1592"/>
              <a:ext cx="30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38976" name="Text Box 18">
              <a:extLst>
                <a:ext uri="{FF2B5EF4-FFF2-40B4-BE49-F238E27FC236}">
                  <a16:creationId xmlns:a16="http://schemas.microsoft.com/office/drawing/2014/main" id="{1DD9BB43-5C21-2FD2-5653-AFACC2D23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976"/>
              <a:ext cx="30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38977" name="Text Box 19">
              <a:extLst>
                <a:ext uri="{FF2B5EF4-FFF2-40B4-BE49-F238E27FC236}">
                  <a16:creationId xmlns:a16="http://schemas.microsoft.com/office/drawing/2014/main" id="{D783C46C-30BA-DD47-4C5E-41367EE4BA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3" y="1976"/>
              <a:ext cx="301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3" name="Group 57">
            <a:extLst>
              <a:ext uri="{FF2B5EF4-FFF2-40B4-BE49-F238E27FC236}">
                <a16:creationId xmlns:a16="http://schemas.microsoft.com/office/drawing/2014/main" id="{17960153-BBBD-2025-F665-55211DDE1379}"/>
              </a:ext>
            </a:extLst>
          </p:cNvPr>
          <p:cNvGrpSpPr>
            <a:grpSpLocks/>
          </p:cNvGrpSpPr>
          <p:nvPr/>
        </p:nvGrpSpPr>
        <p:grpSpPr bwMode="auto">
          <a:xfrm>
            <a:off x="8001000" y="4800600"/>
            <a:ext cx="1676400" cy="1600200"/>
            <a:chOff x="1440" y="1296"/>
            <a:chExt cx="1920" cy="1920"/>
          </a:xfrm>
        </p:grpSpPr>
        <p:sp>
          <p:nvSpPr>
            <p:cNvPr id="38945" name="Rectangle 58">
              <a:extLst>
                <a:ext uri="{FF2B5EF4-FFF2-40B4-BE49-F238E27FC236}">
                  <a16:creationId xmlns:a16="http://schemas.microsoft.com/office/drawing/2014/main" id="{DE127254-3081-863F-CE3F-7319FBEBC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296"/>
              <a:ext cx="1920" cy="1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8946" name="Rectangle 59">
              <a:extLst>
                <a:ext uri="{FF2B5EF4-FFF2-40B4-BE49-F238E27FC236}">
                  <a16:creationId xmlns:a16="http://schemas.microsoft.com/office/drawing/2014/main" id="{6016911E-76D9-E544-6818-B912D53F2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25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38947" name="Rectangle 60">
              <a:extLst>
                <a:ext uri="{FF2B5EF4-FFF2-40B4-BE49-F238E27FC236}">
                  <a16:creationId xmlns:a16="http://schemas.microsoft.com/office/drawing/2014/main" id="{2F034F8C-6B78-2B70-4AF2-2DB5A947B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73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38948" name="Rectangle 61">
              <a:extLst>
                <a:ext uri="{FF2B5EF4-FFF2-40B4-BE49-F238E27FC236}">
                  <a16:creationId xmlns:a16="http://schemas.microsoft.com/office/drawing/2014/main" id="{717CF342-4B52-E518-F0D0-FD1522FF1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38949" name="Rectangle 62">
              <a:extLst>
                <a:ext uri="{FF2B5EF4-FFF2-40B4-BE49-F238E27FC236}">
                  <a16:creationId xmlns:a16="http://schemas.microsoft.com/office/drawing/2014/main" id="{AB0AC408-BC9F-5E61-81B7-F30E72A33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73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13</a:t>
              </a:r>
            </a:p>
          </p:txBody>
        </p:sp>
        <p:sp>
          <p:nvSpPr>
            <p:cNvPr id="38950" name="Rectangle 63">
              <a:extLst>
                <a:ext uri="{FF2B5EF4-FFF2-40B4-BE49-F238E27FC236}">
                  <a16:creationId xmlns:a16="http://schemas.microsoft.com/office/drawing/2014/main" id="{26EFB0C5-DBF8-EF62-28D7-5DE252E5E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25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38951" name="Rectangle 64">
              <a:extLst>
                <a:ext uri="{FF2B5EF4-FFF2-40B4-BE49-F238E27FC236}">
                  <a16:creationId xmlns:a16="http://schemas.microsoft.com/office/drawing/2014/main" id="{46A217F5-A979-8DC3-AC69-E99E68E889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73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38952" name="Rectangle 65">
              <a:extLst>
                <a:ext uri="{FF2B5EF4-FFF2-40B4-BE49-F238E27FC236}">
                  <a16:creationId xmlns:a16="http://schemas.microsoft.com/office/drawing/2014/main" id="{71EDB770-65B8-85F1-B540-6E9A8455DB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25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38953" name="Rectangle 66">
              <a:extLst>
                <a:ext uri="{FF2B5EF4-FFF2-40B4-BE49-F238E27FC236}">
                  <a16:creationId xmlns:a16="http://schemas.microsoft.com/office/drawing/2014/main" id="{E56A77E8-8A23-F6EC-C0DE-CBDD0469A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77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38954" name="Rectangle 67">
              <a:extLst>
                <a:ext uri="{FF2B5EF4-FFF2-40B4-BE49-F238E27FC236}">
                  <a16:creationId xmlns:a16="http://schemas.microsoft.com/office/drawing/2014/main" id="{0F22AA1E-EE6D-B79A-A965-ECA5489EB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77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38955" name="Rectangle 68">
              <a:extLst>
                <a:ext uri="{FF2B5EF4-FFF2-40B4-BE49-F238E27FC236}">
                  <a16:creationId xmlns:a16="http://schemas.microsoft.com/office/drawing/2014/main" id="{D36F9FFC-A111-1108-CF03-643A9F786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77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38956" name="Rectangle 69">
              <a:extLst>
                <a:ext uri="{FF2B5EF4-FFF2-40B4-BE49-F238E27FC236}">
                  <a16:creationId xmlns:a16="http://schemas.microsoft.com/office/drawing/2014/main" id="{B36EEC56-F96B-3DDB-FAA6-5FC2A9512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77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38957" name="Rectangle 70">
              <a:extLst>
                <a:ext uri="{FF2B5EF4-FFF2-40B4-BE49-F238E27FC236}">
                  <a16:creationId xmlns:a16="http://schemas.microsoft.com/office/drawing/2014/main" id="{B6207125-36B0-DCF2-5498-A51C8BA5D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29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38958" name="Rectangle 71">
              <a:extLst>
                <a:ext uri="{FF2B5EF4-FFF2-40B4-BE49-F238E27FC236}">
                  <a16:creationId xmlns:a16="http://schemas.microsoft.com/office/drawing/2014/main" id="{FA98F079-0853-3239-B2E1-F4A2A6705A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29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38959" name="Rectangle 72">
              <a:extLst>
                <a:ext uri="{FF2B5EF4-FFF2-40B4-BE49-F238E27FC236}">
                  <a16:creationId xmlns:a16="http://schemas.microsoft.com/office/drawing/2014/main" id="{4C1461CE-6A86-662E-30B6-F1A3A57276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29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38960" name="Rectangle 73">
              <a:extLst>
                <a:ext uri="{FF2B5EF4-FFF2-40B4-BE49-F238E27FC236}">
                  <a16:creationId xmlns:a16="http://schemas.microsoft.com/office/drawing/2014/main" id="{B934FC43-FDC7-AE4C-CED0-8EBD7D5E8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29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00"/>
                  </a:solidFill>
                  <a:latin typeface="Comic Sans MS" panose="030F0702030302020204" pitchFamily="66" charset="0"/>
                </a:rPr>
                <a:t>15</a:t>
              </a:r>
            </a:p>
          </p:txBody>
        </p:sp>
      </p:grpSp>
      <p:grpSp>
        <p:nvGrpSpPr>
          <p:cNvPr id="4" name="Group 82">
            <a:extLst>
              <a:ext uri="{FF2B5EF4-FFF2-40B4-BE49-F238E27FC236}">
                <a16:creationId xmlns:a16="http://schemas.microsoft.com/office/drawing/2014/main" id="{039D4647-0A31-86A9-4E00-E612D7C84126}"/>
              </a:ext>
            </a:extLst>
          </p:cNvPr>
          <p:cNvGrpSpPr>
            <a:grpSpLocks/>
          </p:cNvGrpSpPr>
          <p:nvPr/>
        </p:nvGrpSpPr>
        <p:grpSpPr bwMode="auto">
          <a:xfrm>
            <a:off x="6324601" y="2209800"/>
            <a:ext cx="4162425" cy="1555750"/>
            <a:chOff x="3024" y="1392"/>
            <a:chExt cx="2622" cy="980"/>
          </a:xfrm>
        </p:grpSpPr>
        <p:grpSp>
          <p:nvGrpSpPr>
            <p:cNvPr id="38920" name="Group 20">
              <a:extLst>
                <a:ext uri="{FF2B5EF4-FFF2-40B4-BE49-F238E27FC236}">
                  <a16:creationId xmlns:a16="http://schemas.microsoft.com/office/drawing/2014/main" id="{3C3531DB-4743-106E-36CA-F4CCA6AF31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1392"/>
              <a:ext cx="912" cy="944"/>
              <a:chOff x="3264" y="1152"/>
              <a:chExt cx="1152" cy="1192"/>
            </a:xfrm>
          </p:grpSpPr>
          <p:sp>
            <p:nvSpPr>
              <p:cNvPr id="38928" name="Rectangle 21">
                <a:extLst>
                  <a:ext uri="{FF2B5EF4-FFF2-40B4-BE49-F238E27FC236}">
                    <a16:creationId xmlns:a16="http://schemas.microsoft.com/office/drawing/2014/main" id="{92C5BB64-5C91-E84D-DF48-C9A6C20D07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152"/>
                <a:ext cx="1152" cy="1152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929" name="Rectangle 22">
                <a:extLst>
                  <a:ext uri="{FF2B5EF4-FFF2-40B4-BE49-F238E27FC236}">
                    <a16:creationId xmlns:a16="http://schemas.microsoft.com/office/drawing/2014/main" id="{E32292C3-A283-C318-B6CB-403A2E22F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152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930" name="Rectangle 23">
                <a:extLst>
                  <a:ext uri="{FF2B5EF4-FFF2-40B4-BE49-F238E27FC236}">
                    <a16:creationId xmlns:a16="http://schemas.microsoft.com/office/drawing/2014/main" id="{838CC54A-C889-3B16-C421-086A27A7E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536"/>
                <a:ext cx="384" cy="384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931" name="Rectangle 24">
                <a:extLst>
                  <a:ext uri="{FF2B5EF4-FFF2-40B4-BE49-F238E27FC236}">
                    <a16:creationId xmlns:a16="http://schemas.microsoft.com/office/drawing/2014/main" id="{A92880C6-FE4C-11C5-F7DB-FEF16FE2F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920"/>
                <a:ext cx="384" cy="384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932" name="Rectangle 25">
                <a:extLst>
                  <a:ext uri="{FF2B5EF4-FFF2-40B4-BE49-F238E27FC236}">
                    <a16:creationId xmlns:a16="http://schemas.microsoft.com/office/drawing/2014/main" id="{1AC345B6-E3EF-98D5-2C53-4E9C09E87E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152"/>
                <a:ext cx="384" cy="384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933" name="Rectangle 26">
                <a:extLst>
                  <a:ext uri="{FF2B5EF4-FFF2-40B4-BE49-F238E27FC236}">
                    <a16:creationId xmlns:a16="http://schemas.microsoft.com/office/drawing/2014/main" id="{00C06B42-CB0D-CC12-0C73-C9FD70C5B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536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934" name="Rectangle 27">
                <a:extLst>
                  <a:ext uri="{FF2B5EF4-FFF2-40B4-BE49-F238E27FC236}">
                    <a16:creationId xmlns:a16="http://schemas.microsoft.com/office/drawing/2014/main" id="{EF8EF7A2-6D53-FE5E-484D-6B55467C9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1536"/>
                <a:ext cx="384" cy="384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935" name="Rectangle 28">
                <a:extLst>
                  <a:ext uri="{FF2B5EF4-FFF2-40B4-BE49-F238E27FC236}">
                    <a16:creationId xmlns:a16="http://schemas.microsoft.com/office/drawing/2014/main" id="{8C060811-BA98-361D-D24A-40E112793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920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936" name="Rectangle 29">
                <a:extLst>
                  <a:ext uri="{FF2B5EF4-FFF2-40B4-BE49-F238E27FC236}">
                    <a16:creationId xmlns:a16="http://schemas.microsoft.com/office/drawing/2014/main" id="{8C8D13A5-4819-6D1A-2D0D-41D25786D0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384" cy="384"/>
              </a:xfrm>
              <a:prstGeom prst="rect">
                <a:avLst/>
              </a:prstGeom>
              <a:solidFill>
                <a:srgbClr val="C0C0C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8937" name="Text Box 30">
                <a:extLst>
                  <a:ext uri="{FF2B5EF4-FFF2-40B4-BE49-F238E27FC236}">
                    <a16:creationId xmlns:a16="http://schemas.microsoft.com/office/drawing/2014/main" id="{F43B1E0B-CCB4-C85C-90C3-E01BC0F2F1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0" y="1208"/>
                <a:ext cx="257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38938" name="Text Box 31">
                <a:extLst>
                  <a:ext uri="{FF2B5EF4-FFF2-40B4-BE49-F238E27FC236}">
                    <a16:creationId xmlns:a16="http://schemas.microsoft.com/office/drawing/2014/main" id="{45F22B7D-2E1E-6D8F-C65A-46137E7513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208"/>
                <a:ext cx="147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939" name="Text Box 32">
                <a:extLst>
                  <a:ext uri="{FF2B5EF4-FFF2-40B4-BE49-F238E27FC236}">
                    <a16:creationId xmlns:a16="http://schemas.microsoft.com/office/drawing/2014/main" id="{49CA9459-423F-9D2F-984B-5345690515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1208"/>
                <a:ext cx="147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940" name="Text Box 33">
                <a:extLst>
                  <a:ext uri="{FF2B5EF4-FFF2-40B4-BE49-F238E27FC236}">
                    <a16:creationId xmlns:a16="http://schemas.microsoft.com/office/drawing/2014/main" id="{841E06CE-9A8E-D257-A696-9DCC185C29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" y="1593"/>
                <a:ext cx="147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941" name="Text Box 34">
                <a:extLst>
                  <a:ext uri="{FF2B5EF4-FFF2-40B4-BE49-F238E27FC236}">
                    <a16:creationId xmlns:a16="http://schemas.microsoft.com/office/drawing/2014/main" id="{02BC0B22-63F8-59A9-7E72-8FE415102E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9" y="1593"/>
                <a:ext cx="296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38942" name="Text Box 35">
                <a:extLst>
                  <a:ext uri="{FF2B5EF4-FFF2-40B4-BE49-F238E27FC236}">
                    <a16:creationId xmlns:a16="http://schemas.microsoft.com/office/drawing/2014/main" id="{FF1B564A-5873-BA07-CA12-6AC85F0EDC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0" y="1593"/>
                <a:ext cx="147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943" name="Text Box 36">
                <a:extLst>
                  <a:ext uri="{FF2B5EF4-FFF2-40B4-BE49-F238E27FC236}">
                    <a16:creationId xmlns:a16="http://schemas.microsoft.com/office/drawing/2014/main" id="{FCBA61E5-86A2-73C6-068F-19418833D6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2" y="1977"/>
                <a:ext cx="147" cy="3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944" name="Text Box 37">
                <a:extLst>
                  <a:ext uri="{FF2B5EF4-FFF2-40B4-BE49-F238E27FC236}">
                    <a16:creationId xmlns:a16="http://schemas.microsoft.com/office/drawing/2014/main" id="{4662CDF6-13A5-E6AB-F888-962CA9A137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9" y="1976"/>
                <a:ext cx="294" cy="3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</p:grpSp>
        <p:sp>
          <p:nvSpPr>
            <p:cNvPr id="38921" name="Text Box 74">
              <a:extLst>
                <a:ext uri="{FF2B5EF4-FFF2-40B4-BE49-F238E27FC236}">
                  <a16:creationId xmlns:a16="http://schemas.microsoft.com/office/drawing/2014/main" id="{92DA813A-906E-954D-90B1-6DAD083FC9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1440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38922" name="Text Box 75">
              <a:extLst>
                <a:ext uri="{FF2B5EF4-FFF2-40B4-BE49-F238E27FC236}">
                  <a16:creationId xmlns:a16="http://schemas.microsoft.com/office/drawing/2014/main" id="{D17FD5D4-2ABC-1C00-4CA0-D5E726D73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440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38923" name="Text Box 76">
              <a:extLst>
                <a:ext uri="{FF2B5EF4-FFF2-40B4-BE49-F238E27FC236}">
                  <a16:creationId xmlns:a16="http://schemas.microsoft.com/office/drawing/2014/main" id="{8993AD0E-3071-30C9-6F9F-DE5FE287F3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1728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38924" name="Text Box 77">
              <a:extLst>
                <a:ext uri="{FF2B5EF4-FFF2-40B4-BE49-F238E27FC236}">
                  <a16:creationId xmlns:a16="http://schemas.microsoft.com/office/drawing/2014/main" id="{571932AE-707A-EED5-9536-E36DD9472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728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38925" name="Text Box 79">
              <a:extLst>
                <a:ext uri="{FF2B5EF4-FFF2-40B4-BE49-F238E27FC236}">
                  <a16:creationId xmlns:a16="http://schemas.microsoft.com/office/drawing/2014/main" id="{726517FD-F30D-2620-1577-07B8CE42A2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2016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38926" name="Text Box 80">
              <a:extLst>
                <a:ext uri="{FF2B5EF4-FFF2-40B4-BE49-F238E27FC236}">
                  <a16:creationId xmlns:a16="http://schemas.microsoft.com/office/drawing/2014/main" id="{99BDA932-30EA-18A8-3109-DBAB05174C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2" y="2016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38927" name="Text Box 81">
              <a:extLst>
                <a:ext uri="{FF2B5EF4-FFF2-40B4-BE49-F238E27FC236}">
                  <a16:creationId xmlns:a16="http://schemas.microsoft.com/office/drawing/2014/main" id="{BAED41CB-E1C6-C226-300F-445A9A8392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32" y="1968"/>
              <a:ext cx="161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(“a” stands for “any”</a:t>
              </a:r>
            </a:p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800">
                  <a:solidFill>
                    <a:srgbClr val="000000"/>
                  </a:solidFill>
                  <a:latin typeface="Comic Sans MS" panose="030F0702030302020204" pitchFamily="66" charset="0"/>
                </a:rPr>
                <a:t>other than 1, 5, and 8)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801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A5F6A79E-3D76-E349-2002-46B156A284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Depth-first search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FD6B604B-CAEB-41A4-E3F2-A1F6332E63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/>
              <a:t>Expand deepest unexpanded node</a:t>
            </a:r>
          </a:p>
          <a:p>
            <a:r>
              <a:rPr lang="en-US" altLang="en-US" sz="2800" dirty="0">
                <a:solidFill>
                  <a:schemeClr val="accent2"/>
                </a:solidFill>
              </a:rPr>
              <a:t>Implementation</a:t>
            </a:r>
            <a:r>
              <a:rPr lang="en-US" altLang="en-US" sz="2800" dirty="0"/>
              <a:t>:</a:t>
            </a:r>
          </a:p>
          <a:p>
            <a:pPr lvl="1"/>
            <a:r>
              <a:rPr lang="en-US" altLang="en-US" sz="2400" i="1" dirty="0"/>
              <a:t>fringe </a:t>
            </a:r>
            <a:r>
              <a:rPr lang="en-US" altLang="en-US" sz="2400" dirty="0"/>
              <a:t>= LIFO queue, i.e., put successors at front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1C3390-591F-1E82-EB26-0C3B85469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77535-5D31-4FC1-BB89-3F08BE65C1E2}" type="slidenum">
              <a:rPr lang="en-US" altLang="en-US"/>
              <a:pPr/>
              <a:t>120</a:t>
            </a:fld>
            <a:endParaRPr lang="en-US" altLang="en-US"/>
          </a:p>
        </p:txBody>
      </p:sp>
      <p:pic>
        <p:nvPicPr>
          <p:cNvPr id="91140" name="Picture 4">
            <a:extLst>
              <a:ext uri="{FF2B5EF4-FFF2-40B4-BE49-F238E27FC236}">
                <a16:creationId xmlns:a16="http://schemas.microsoft.com/office/drawing/2014/main" id="{BA2E73B3-32B4-A61F-232E-BE5E3FD35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1"/>
            <a:ext cx="4419600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2" name="Picture 6">
            <a:extLst>
              <a:ext uri="{FF2B5EF4-FFF2-40B4-BE49-F238E27FC236}">
                <a16:creationId xmlns:a16="http://schemas.microsoft.com/office/drawing/2014/main" id="{D7B172EF-E3B2-3A3A-00F3-A7CE4F22C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75817"/>
            <a:ext cx="51816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529EE792-70B7-4B4A-DE76-609799DC18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Depth-first search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BA860A49-6814-B9DE-BCC9-1B9DE1C9C48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Expand deepest unexpanded node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Implementation</a:t>
            </a:r>
            <a:r>
              <a:rPr lang="en-US" altLang="en-US" sz="2800"/>
              <a:t>:</a:t>
            </a:r>
          </a:p>
          <a:p>
            <a:pPr lvl="1"/>
            <a:r>
              <a:rPr lang="en-US" altLang="en-US" sz="2400" i="1"/>
              <a:t>fringe </a:t>
            </a:r>
            <a:r>
              <a:rPr lang="en-US" altLang="en-US" sz="2400"/>
              <a:t>= LIFO queue, i.e., put successors at front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B4AEDE3-7FEF-AB5D-43D4-C52D1F9B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ABF8-2508-4C8F-8D34-B004331F5817}" type="slidenum">
              <a:rPr lang="en-US" altLang="en-US"/>
              <a:pPr/>
              <a:t>121</a:t>
            </a:fld>
            <a:endParaRPr lang="en-US" altLang="en-US"/>
          </a:p>
        </p:txBody>
      </p:sp>
      <p:pic>
        <p:nvPicPr>
          <p:cNvPr id="92164" name="Picture 4">
            <a:extLst>
              <a:ext uri="{FF2B5EF4-FFF2-40B4-BE49-F238E27FC236}">
                <a16:creationId xmlns:a16="http://schemas.microsoft.com/office/drawing/2014/main" id="{A9C296E9-5EE3-D161-C8FE-1F57F45E4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1"/>
            <a:ext cx="4419600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6" name="Picture 6">
            <a:extLst>
              <a:ext uri="{FF2B5EF4-FFF2-40B4-BE49-F238E27FC236}">
                <a16:creationId xmlns:a16="http://schemas.microsoft.com/office/drawing/2014/main" id="{5EE61A23-B51D-ED78-11E6-3E76AF9AB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36488"/>
            <a:ext cx="51816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347EB3B0-3DAF-D350-B155-8BAB07394F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Depth-first search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FB7D0C4B-8D9C-7784-A5F9-451D1E9C3A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Expand deepest unexpanded node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Implementation</a:t>
            </a:r>
            <a:r>
              <a:rPr lang="en-US" altLang="en-US" sz="2800"/>
              <a:t>:</a:t>
            </a:r>
          </a:p>
          <a:p>
            <a:pPr lvl="1"/>
            <a:r>
              <a:rPr lang="en-US" altLang="en-US" sz="2400" i="1"/>
              <a:t>fringe </a:t>
            </a:r>
            <a:r>
              <a:rPr lang="en-US" altLang="en-US" sz="2400"/>
              <a:t>= LIFO queue, i.e., put successors at front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F52D660-2CED-A315-C5C4-D795E621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45E21-84B7-40C3-A31D-D2E283F4D191}" type="slidenum">
              <a:rPr lang="en-US" altLang="en-US"/>
              <a:pPr/>
              <a:t>122</a:t>
            </a:fld>
            <a:endParaRPr lang="en-US" altLang="en-US"/>
          </a:p>
        </p:txBody>
      </p:sp>
      <p:pic>
        <p:nvPicPr>
          <p:cNvPr id="94212" name="Picture 4">
            <a:extLst>
              <a:ext uri="{FF2B5EF4-FFF2-40B4-BE49-F238E27FC236}">
                <a16:creationId xmlns:a16="http://schemas.microsoft.com/office/drawing/2014/main" id="{3FC057AE-2ABB-E7BD-A201-19188A9A4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1"/>
            <a:ext cx="4419600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4" name="Picture 6">
            <a:extLst>
              <a:ext uri="{FF2B5EF4-FFF2-40B4-BE49-F238E27FC236}">
                <a16:creationId xmlns:a16="http://schemas.microsoft.com/office/drawing/2014/main" id="{F58A774C-2ADD-28C6-150E-29BD7DCA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36489"/>
            <a:ext cx="5181600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8C1434B5-EFD1-366A-B56B-A63435BF7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Depth-first search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0C543D31-4547-6108-167D-49CCFF8E05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Expand deepest unexpanded node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Implementation</a:t>
            </a:r>
            <a:r>
              <a:rPr lang="en-US" altLang="en-US" sz="2800"/>
              <a:t>:</a:t>
            </a:r>
          </a:p>
          <a:p>
            <a:pPr lvl="1"/>
            <a:r>
              <a:rPr lang="en-US" altLang="en-US" sz="2400" i="1"/>
              <a:t>fringe </a:t>
            </a:r>
            <a:r>
              <a:rPr lang="en-US" altLang="en-US" sz="2400"/>
              <a:t>= LIFO queue, i.e., put successors at front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DDF149F-AC25-748C-FD08-17522590D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04048-CEC7-4155-AF8F-79B24C2B3001}" type="slidenum">
              <a:rPr lang="en-US" altLang="en-US"/>
              <a:pPr/>
              <a:t>123</a:t>
            </a:fld>
            <a:endParaRPr lang="en-US" altLang="en-US"/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7978FEAA-D17D-7716-7243-E6F56F7FB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1"/>
            <a:ext cx="4419600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238" name="Picture 6">
            <a:extLst>
              <a:ext uri="{FF2B5EF4-FFF2-40B4-BE49-F238E27FC236}">
                <a16:creationId xmlns:a16="http://schemas.microsoft.com/office/drawing/2014/main" id="{52876D0C-92DA-70BD-C48E-9AAC82270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36488"/>
            <a:ext cx="51816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976B417F-B5F6-AAA8-C0D0-D5D05E373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Depth-first search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83617DFB-4829-34A7-C561-A4FF1576B8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Expand deepest unexpanded node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Implementation</a:t>
            </a:r>
            <a:r>
              <a:rPr lang="en-US" altLang="en-US" sz="2800"/>
              <a:t>:</a:t>
            </a:r>
          </a:p>
          <a:p>
            <a:pPr lvl="1"/>
            <a:r>
              <a:rPr lang="en-US" altLang="en-US" sz="2400" i="1"/>
              <a:t>fringe </a:t>
            </a:r>
            <a:r>
              <a:rPr lang="en-US" altLang="en-US" sz="2400"/>
              <a:t>= LIFO queue, i.e., put successors at front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6406A8A-8085-D623-ED11-0F960E25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C6413-7746-4DA0-9F77-3F3EB2E05CE7}" type="slidenum">
              <a:rPr lang="en-US" altLang="en-US"/>
              <a:pPr/>
              <a:t>124</a:t>
            </a:fld>
            <a:endParaRPr lang="en-US" altLang="en-US"/>
          </a:p>
        </p:txBody>
      </p:sp>
      <p:pic>
        <p:nvPicPr>
          <p:cNvPr id="96260" name="Picture 4">
            <a:extLst>
              <a:ext uri="{FF2B5EF4-FFF2-40B4-BE49-F238E27FC236}">
                <a16:creationId xmlns:a16="http://schemas.microsoft.com/office/drawing/2014/main" id="{5C9498D3-3E4D-B4A4-A369-3CA34151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1"/>
            <a:ext cx="4419600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2" name="Picture 6">
            <a:extLst>
              <a:ext uri="{FF2B5EF4-FFF2-40B4-BE49-F238E27FC236}">
                <a16:creationId xmlns:a16="http://schemas.microsoft.com/office/drawing/2014/main" id="{8818E342-FF45-21F2-D2E6-582E08513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36488"/>
            <a:ext cx="51816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A68D81B8-7A4D-8C55-0F69-6116CFD8A9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Depth-first search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6429379E-627E-C5CC-54A0-A30A1E1F6E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/>
              <a:t>Expand deepest unexpanded node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Implementation</a:t>
            </a:r>
            <a:r>
              <a:rPr lang="en-US" altLang="en-US" sz="2800"/>
              <a:t>:</a:t>
            </a:r>
          </a:p>
          <a:p>
            <a:pPr lvl="1"/>
            <a:r>
              <a:rPr lang="en-US" altLang="en-US" sz="2400" i="1"/>
              <a:t>fringe </a:t>
            </a:r>
            <a:r>
              <a:rPr lang="en-US" altLang="en-US" sz="2400"/>
              <a:t>= LIFO queue, i.e., put successors at front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B5665BA-1F27-329A-A5F4-D62067C7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7A38B-03E2-45F0-A7B8-29E378193B86}" type="slidenum">
              <a:rPr lang="en-US" altLang="en-US"/>
              <a:pPr/>
              <a:t>125</a:t>
            </a:fld>
            <a:endParaRPr lang="en-US" altLang="en-US"/>
          </a:p>
        </p:txBody>
      </p:sp>
      <p:pic>
        <p:nvPicPr>
          <p:cNvPr id="97284" name="Picture 4">
            <a:extLst>
              <a:ext uri="{FF2B5EF4-FFF2-40B4-BE49-F238E27FC236}">
                <a16:creationId xmlns:a16="http://schemas.microsoft.com/office/drawing/2014/main" id="{1C0D19F8-7A56-73B3-6A94-68AE2FE50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124201"/>
            <a:ext cx="4419600" cy="25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286" name="Picture 6">
            <a:extLst>
              <a:ext uri="{FF2B5EF4-FFF2-40B4-BE49-F238E27FC236}">
                <a16:creationId xmlns:a16="http://schemas.microsoft.com/office/drawing/2014/main" id="{6D515964-208F-C873-CDFF-91A7BE7D2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146321"/>
            <a:ext cx="5181600" cy="302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0FA39452-4EAB-3820-FBB9-4FF1B63E8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Properties of depth-first search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9F1FE99-896A-6AEC-497C-D0DE2DC848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u="sng">
                <a:solidFill>
                  <a:srgbClr val="CC0099"/>
                </a:solidFill>
              </a:rPr>
              <a:t>Complete?</a:t>
            </a:r>
            <a:r>
              <a:rPr lang="en-US" altLang="en-US" sz="2800"/>
              <a:t> No: fails in infinite-depth spaces, spaces with loops</a:t>
            </a:r>
          </a:p>
          <a:p>
            <a:pPr lvl="1"/>
            <a:r>
              <a:rPr lang="en-US" altLang="en-US" sz="2400"/>
              <a:t>Modify to avoid repeated states along path</a:t>
            </a:r>
          </a:p>
          <a:p>
            <a:pPr lvl="2">
              <a:buFont typeface="Wingdings" panose="05000000000000000000" pitchFamily="2" charset="2"/>
              <a:buNone/>
            </a:pPr>
            <a:r>
              <a:rPr lang="en-US" altLang="en-US" sz="2000">
                <a:sym typeface="Wingdings" panose="05000000000000000000" pitchFamily="2" charset="2"/>
              </a:rPr>
              <a:t></a:t>
            </a:r>
            <a:r>
              <a:rPr lang="en-US" altLang="en-US" sz="2000"/>
              <a:t> complete in finite spaces</a:t>
            </a:r>
          </a:p>
          <a:p>
            <a:r>
              <a:rPr lang="en-US" altLang="en-US" sz="2800" u="sng">
                <a:solidFill>
                  <a:srgbClr val="CC0099"/>
                </a:solidFill>
              </a:rPr>
              <a:t>Time?</a:t>
            </a:r>
            <a:r>
              <a:rPr lang="en-US" altLang="en-US" sz="2800"/>
              <a:t> </a:t>
            </a:r>
            <a:r>
              <a:rPr lang="en-US" altLang="en-US" sz="2800" i="1"/>
              <a:t>O(b</a:t>
            </a:r>
            <a:r>
              <a:rPr lang="en-US" altLang="en-US" sz="2800" i="1" baseline="30000"/>
              <a:t>m</a:t>
            </a:r>
            <a:r>
              <a:rPr lang="en-US" altLang="en-US" sz="2800" i="1"/>
              <a:t>)</a:t>
            </a:r>
            <a:r>
              <a:rPr lang="en-US" altLang="en-US" sz="2800"/>
              <a:t>: terrible if </a:t>
            </a:r>
            <a:r>
              <a:rPr lang="en-US" altLang="en-US" sz="2800" i="1"/>
              <a:t>m</a:t>
            </a:r>
            <a:r>
              <a:rPr lang="en-US" altLang="en-US" sz="2800"/>
              <a:t> is much larger than </a:t>
            </a:r>
            <a:r>
              <a:rPr lang="en-US" altLang="en-US" sz="2800" i="1"/>
              <a:t>d</a:t>
            </a:r>
          </a:p>
          <a:p>
            <a:pPr lvl="1"/>
            <a:r>
              <a:rPr lang="en-US" altLang="en-US" sz="2400"/>
              <a:t> but if solutions are dense, may be much faster than breadth-first</a:t>
            </a:r>
          </a:p>
          <a:p>
            <a:r>
              <a:rPr lang="en-US" altLang="en-US" sz="2800" u="sng">
                <a:solidFill>
                  <a:srgbClr val="CC0099"/>
                </a:solidFill>
              </a:rPr>
              <a:t>Space?</a:t>
            </a:r>
            <a:r>
              <a:rPr lang="en-US" altLang="en-US" sz="2800"/>
              <a:t> </a:t>
            </a:r>
            <a:r>
              <a:rPr lang="en-US" altLang="en-US" sz="2800" i="1"/>
              <a:t>O(bm), </a:t>
            </a:r>
            <a:r>
              <a:rPr lang="en-US" altLang="en-US" sz="2800"/>
              <a:t>i.e., linear space!</a:t>
            </a:r>
          </a:p>
          <a:p>
            <a:r>
              <a:rPr lang="en-US" altLang="en-US" sz="2800" u="sng">
                <a:solidFill>
                  <a:srgbClr val="CC0099"/>
                </a:solidFill>
              </a:rPr>
              <a:t>Optimal?</a:t>
            </a:r>
            <a:r>
              <a:rPr lang="en-US" altLang="en-US" sz="2800"/>
              <a:t> No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61F47B0-1560-9360-6C72-3F8AC03AC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F688F-1A5F-4D96-9D6D-DC09B4F42DEE}" type="slidenum">
              <a:rPr lang="en-US" altLang="en-US"/>
              <a:pPr/>
              <a:t>126</a:t>
            </a:fld>
            <a:endParaRPr lang="en-US" altLang="en-US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76874E3A-99C2-4EAB-5FDB-A0CE4E87CD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Depth-limited search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E58253C-514B-622E-86E3-2D349E545D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= depth-first search with depth limit </a:t>
            </a:r>
            <a:r>
              <a:rPr lang="en-US" altLang="en-US" sz="2400" i="1" dirty="0"/>
              <a:t>L</a:t>
            </a:r>
            <a:r>
              <a:rPr lang="en-US" altLang="en-US" sz="2400" dirty="0"/>
              <a:t>,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i.e., nodes at depth </a:t>
            </a:r>
            <a:r>
              <a:rPr lang="en-US" altLang="en-US" sz="2400" i="1" dirty="0"/>
              <a:t>l</a:t>
            </a:r>
            <a:r>
              <a:rPr lang="en-US" altLang="en-US" sz="2400" dirty="0"/>
              <a:t> have no successors</a:t>
            </a:r>
          </a:p>
          <a:p>
            <a:pPr lvl="4"/>
            <a:endParaRPr lang="en-US" altLang="en-US" dirty="0">
              <a:solidFill>
                <a:schemeClr val="accent2"/>
              </a:solidFill>
            </a:endParaRPr>
          </a:p>
          <a:p>
            <a:r>
              <a:rPr lang="en-US" altLang="en-US" sz="2400" dirty="0">
                <a:solidFill>
                  <a:schemeClr val="accent2"/>
                </a:solidFill>
              </a:rPr>
              <a:t>Recursive implementation</a:t>
            </a:r>
            <a:r>
              <a:rPr lang="en-US" altLang="en-US" sz="2400" dirty="0"/>
              <a:t>: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59C3C57-779D-337B-FA96-ABFB5D1A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B2446-A4AB-47E6-B988-93F14D279001}" type="slidenum">
              <a:rPr lang="en-US" altLang="en-US"/>
              <a:pPr/>
              <a:t>127</a:t>
            </a:fld>
            <a:endParaRPr lang="en-US" altLang="en-US"/>
          </a:p>
        </p:txBody>
      </p:sp>
      <p:pic>
        <p:nvPicPr>
          <p:cNvPr id="46084" name="Picture 4">
            <a:extLst>
              <a:ext uri="{FF2B5EF4-FFF2-40B4-BE49-F238E27FC236}">
                <a16:creationId xmlns:a16="http://schemas.microsoft.com/office/drawing/2014/main" id="{2F2779CF-CEA3-3FD0-7E88-19F3EDD84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3" t="36458" r="7422" b="20833"/>
          <a:stretch>
            <a:fillRect/>
          </a:stretch>
        </p:blipFill>
        <p:spPr bwMode="auto">
          <a:xfrm>
            <a:off x="2399071" y="3507658"/>
            <a:ext cx="6705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0387" y="185420"/>
            <a:ext cx="3866515" cy="5435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Depth</a:t>
            </a:r>
            <a:r>
              <a:rPr sz="3400" spc="-40" dirty="0"/>
              <a:t> </a:t>
            </a:r>
            <a:r>
              <a:rPr sz="3400" spc="-5" dirty="0"/>
              <a:t>Limited</a:t>
            </a:r>
            <a:r>
              <a:rPr sz="3400" spc="-40" dirty="0"/>
              <a:t> </a:t>
            </a:r>
            <a:r>
              <a:rPr sz="3400" spc="-5" dirty="0"/>
              <a:t>Search</a:t>
            </a:r>
            <a:endParaRPr sz="3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769837" y="6502652"/>
            <a:ext cx="35814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1" i="0" kern="1200">
                <a:solidFill>
                  <a:srgbClr val="5F5F5F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mtClean="0"/>
              <a:pPr marL="38100">
                <a:spcBef>
                  <a:spcPts val="30"/>
                </a:spcBef>
              </a:pPr>
              <a:t>128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30387" y="1068071"/>
            <a:ext cx="8208645" cy="446532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78765" marR="5080" indent="-266700">
              <a:lnSpc>
                <a:spcPts val="2500"/>
              </a:lnSpc>
              <a:spcBef>
                <a:spcPts val="500"/>
              </a:spcBef>
              <a:buChar char="•"/>
              <a:tabLst>
                <a:tab pos="281305" algn="l"/>
              </a:tabLst>
            </a:pPr>
            <a:r>
              <a:rPr sz="2400" spc="-5" dirty="0">
                <a:latin typeface="Calibri"/>
                <a:cs typeface="Calibri"/>
              </a:rPr>
              <a:t>Breadth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first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has </a:t>
            </a:r>
            <a:r>
              <a:rPr sz="2400" spc="-5" dirty="0">
                <a:latin typeface="Calibri"/>
                <a:cs typeface="Calibri"/>
              </a:rPr>
              <a:t>space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problems.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Depth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first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run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oﬀ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down</a:t>
            </a:r>
            <a:r>
              <a:rPr sz="2400" dirty="0">
                <a:latin typeface="Calibri"/>
                <a:cs typeface="Calibri"/>
              </a:rPr>
              <a:t> a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very long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infinite)</a:t>
            </a:r>
            <a:r>
              <a:rPr sz="2400" dirty="0">
                <a:latin typeface="Calibri"/>
                <a:cs typeface="Calibri"/>
              </a:rPr>
              <a:t> path.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50"/>
              </a:spcBef>
              <a:buFont typeface="Calibri"/>
              <a:buChar char="•"/>
            </a:pPr>
            <a:endParaRPr sz="2850">
              <a:latin typeface="Calibri"/>
              <a:cs typeface="Calibri"/>
            </a:endParaRPr>
          </a:p>
          <a:p>
            <a:pPr marL="12700"/>
            <a:r>
              <a:rPr sz="2800" spc="-5" dirty="0">
                <a:latin typeface="Calibri"/>
                <a:cs typeface="Calibri"/>
              </a:rPr>
              <a:t>Depth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limited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search</a:t>
            </a:r>
            <a:endParaRPr sz="2800">
              <a:latin typeface="Calibri"/>
              <a:cs typeface="Calibri"/>
            </a:endParaRPr>
          </a:p>
          <a:p>
            <a:pPr marL="553720" lvl="1" indent="-275590">
              <a:spcBef>
                <a:spcPts val="229"/>
              </a:spcBef>
              <a:buChar char="•"/>
              <a:tabLst>
                <a:tab pos="553720" algn="l"/>
                <a:tab pos="554355" algn="l"/>
              </a:tabLst>
            </a:pPr>
            <a:r>
              <a:rPr sz="2000" spc="-5" dirty="0">
                <a:latin typeface="Calibri"/>
                <a:cs typeface="Calibri"/>
              </a:rPr>
              <a:t>Perform</a:t>
            </a:r>
            <a:r>
              <a:rPr sz="2000" dirty="0">
                <a:latin typeface="Calibri"/>
                <a:cs typeface="Calibri"/>
              </a:rPr>
              <a:t> depth </a:t>
            </a:r>
            <a:r>
              <a:rPr sz="2000" spc="-5" dirty="0">
                <a:latin typeface="Calibri"/>
                <a:cs typeface="Calibri"/>
              </a:rPr>
              <a:t>first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search</a:t>
            </a:r>
            <a:r>
              <a:rPr sz="2000" dirty="0">
                <a:latin typeface="Calibri"/>
                <a:cs typeface="Calibri"/>
              </a:rPr>
              <a:t> but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only</a:t>
            </a:r>
            <a:r>
              <a:rPr sz="2000" dirty="0">
                <a:latin typeface="Calibri"/>
                <a:cs typeface="Calibri"/>
              </a:rPr>
              <a:t> to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85" dirty="0">
                <a:latin typeface="Calibri"/>
                <a:cs typeface="Calibri"/>
              </a:rPr>
              <a:t>pre-­‐specified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depth </a:t>
            </a:r>
            <a:r>
              <a:rPr sz="2000" spc="-5" dirty="0">
                <a:latin typeface="Calibri"/>
                <a:cs typeface="Calibri"/>
              </a:rPr>
              <a:t>limit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D.</a:t>
            </a:r>
            <a:endParaRPr sz="2000">
              <a:latin typeface="Calibri"/>
              <a:cs typeface="Calibri"/>
            </a:endParaRPr>
          </a:p>
          <a:p>
            <a:pPr marL="820419" lvl="2" indent="-262890">
              <a:spcBef>
                <a:spcPts val="200"/>
              </a:spcBef>
              <a:buChar char="•"/>
              <a:tabLst>
                <a:tab pos="820419" algn="l"/>
                <a:tab pos="821055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ROOT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at</a:t>
            </a:r>
            <a:r>
              <a:rPr sz="2000" spc="-5" dirty="0">
                <a:latin typeface="Calibri"/>
                <a:cs typeface="Calibri"/>
              </a:rPr>
              <a:t> DEPTH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0.</a:t>
            </a:r>
            <a:r>
              <a:rPr sz="2000" dirty="0">
                <a:latin typeface="Calibri"/>
                <a:cs typeface="Calibri"/>
              </a:rPr>
              <a:t> ROOT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path</a:t>
            </a:r>
            <a:r>
              <a:rPr sz="2000" spc="-5" dirty="0">
                <a:latin typeface="Calibri"/>
                <a:cs typeface="Calibri"/>
              </a:rPr>
              <a:t> of</a:t>
            </a:r>
            <a:r>
              <a:rPr sz="2000" dirty="0">
                <a:latin typeface="Calibri"/>
                <a:cs typeface="Calibri"/>
              </a:rPr>
              <a:t> length</a:t>
            </a:r>
            <a:r>
              <a:rPr sz="2000" spc="-5" dirty="0">
                <a:latin typeface="Calibri"/>
                <a:cs typeface="Calibri"/>
              </a:rPr>
              <a:t> 1.</a:t>
            </a:r>
            <a:endParaRPr sz="2000">
              <a:latin typeface="Calibri"/>
              <a:cs typeface="Calibri"/>
            </a:endParaRPr>
          </a:p>
          <a:p>
            <a:pPr marL="553720" lvl="1" indent="-275590">
              <a:spcBef>
                <a:spcPts val="300"/>
              </a:spcBef>
              <a:buChar char="•"/>
              <a:tabLst>
                <a:tab pos="553720" algn="l"/>
                <a:tab pos="554355" algn="l"/>
              </a:tabLst>
            </a:pPr>
            <a:r>
              <a:rPr sz="2000" dirty="0">
                <a:latin typeface="Calibri"/>
                <a:cs typeface="Calibri"/>
              </a:rPr>
              <a:t>No</a:t>
            </a:r>
            <a:r>
              <a:rPr sz="2000" spc="-5" dirty="0">
                <a:latin typeface="Calibri"/>
                <a:cs typeface="Calibri"/>
              </a:rPr>
              <a:t> node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representing</a:t>
            </a:r>
            <a:r>
              <a:rPr sz="2000" dirty="0">
                <a:latin typeface="Calibri"/>
                <a:cs typeface="Calibri"/>
              </a:rPr>
              <a:t> a path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length </a:t>
            </a:r>
            <a:r>
              <a:rPr sz="2000" spc="-5" dirty="0">
                <a:latin typeface="Calibri"/>
                <a:cs typeface="Calibri"/>
              </a:rPr>
              <a:t>more </a:t>
            </a:r>
            <a:r>
              <a:rPr sz="2000" dirty="0">
                <a:latin typeface="Calibri"/>
                <a:cs typeface="Calibri"/>
              </a:rPr>
              <a:t>than </a:t>
            </a:r>
            <a:r>
              <a:rPr sz="2000" spc="-5" dirty="0">
                <a:latin typeface="Calibri"/>
                <a:cs typeface="Calibri"/>
              </a:rPr>
              <a:t>D+1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placed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</a:t>
            </a:r>
            <a:r>
              <a:rPr sz="2000" dirty="0">
                <a:latin typeface="Calibri"/>
                <a:cs typeface="Calibri"/>
              </a:rPr>
              <a:t> OPEN.</a:t>
            </a:r>
            <a:endParaRPr sz="2000">
              <a:latin typeface="Calibri"/>
              <a:cs typeface="Calibri"/>
            </a:endParaRPr>
          </a:p>
          <a:p>
            <a:pPr marL="553720" lvl="1" indent="-275590">
              <a:spcBef>
                <a:spcPts val="200"/>
              </a:spcBef>
              <a:buChar char="•"/>
              <a:tabLst>
                <a:tab pos="553720" algn="l"/>
                <a:tab pos="554355" algn="l"/>
              </a:tabLst>
            </a:pPr>
            <a:r>
              <a:rPr sz="2000" dirty="0">
                <a:latin typeface="Calibri"/>
                <a:cs typeface="Calibri"/>
              </a:rPr>
              <a:t>We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" dirty="0">
                <a:latin typeface="MS PGothic"/>
                <a:cs typeface="MS PGothic"/>
              </a:rPr>
              <a:t>“</a:t>
            </a:r>
            <a:r>
              <a:rPr sz="2000" spc="-5" dirty="0">
                <a:latin typeface="Calibri"/>
                <a:cs typeface="Calibri"/>
              </a:rPr>
              <a:t>truncate</a:t>
            </a:r>
            <a:r>
              <a:rPr sz="2000" spc="-5" dirty="0">
                <a:latin typeface="MS PGothic"/>
                <a:cs typeface="MS PGothic"/>
              </a:rPr>
              <a:t>”</a:t>
            </a:r>
            <a:r>
              <a:rPr sz="2000" spc="-160" dirty="0">
                <a:latin typeface="MS PGothic"/>
                <a:cs typeface="MS PGothic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search</a:t>
            </a:r>
            <a:r>
              <a:rPr sz="2000" dirty="0">
                <a:latin typeface="Calibri"/>
                <a:cs typeface="Calibri"/>
              </a:rPr>
              <a:t> by </a:t>
            </a:r>
            <a:r>
              <a:rPr sz="2000" spc="-5" dirty="0">
                <a:latin typeface="Calibri"/>
                <a:cs typeface="Calibri"/>
              </a:rPr>
              <a:t>looking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only</a:t>
            </a:r>
            <a:r>
              <a:rPr sz="2000" dirty="0">
                <a:latin typeface="Calibri"/>
                <a:cs typeface="Calibri"/>
              </a:rPr>
              <a:t> at paths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dirty="0">
                <a:latin typeface="Calibri"/>
                <a:cs typeface="Calibri"/>
              </a:rPr>
              <a:t> length </a:t>
            </a:r>
            <a:r>
              <a:rPr sz="2000" spc="-5" dirty="0">
                <a:latin typeface="Calibri"/>
                <a:cs typeface="Calibri"/>
              </a:rPr>
              <a:t>D+1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 less.</a:t>
            </a:r>
            <a:endParaRPr sz="2000">
              <a:latin typeface="Calibri"/>
              <a:cs typeface="Calibri"/>
            </a:endParaRPr>
          </a:p>
          <a:p>
            <a:pPr lvl="1">
              <a:spcBef>
                <a:spcPts val="25"/>
              </a:spcBef>
              <a:buFont typeface="Calibri"/>
              <a:buChar char="•"/>
            </a:pPr>
            <a:endParaRPr sz="2400">
              <a:latin typeface="Calibri"/>
              <a:cs typeface="Calibri"/>
            </a:endParaRPr>
          </a:p>
          <a:p>
            <a:pPr marL="280670" indent="-268605">
              <a:buChar char="•"/>
              <a:tabLst>
                <a:tab pos="281305" algn="l"/>
              </a:tabLst>
            </a:pPr>
            <a:r>
              <a:rPr sz="2400" spc="-5" dirty="0">
                <a:latin typeface="Calibri"/>
                <a:cs typeface="Calibri"/>
              </a:rPr>
              <a:t>Now infinite </a:t>
            </a:r>
            <a:r>
              <a:rPr sz="2400" dirty="0">
                <a:latin typeface="Calibri"/>
                <a:cs typeface="Calibri"/>
              </a:rPr>
              <a:t>length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paths </a:t>
            </a:r>
            <a:r>
              <a:rPr sz="2400" spc="-5" dirty="0">
                <a:latin typeface="Calibri"/>
                <a:cs typeface="Calibri"/>
              </a:rPr>
              <a:t>are not</a:t>
            </a:r>
            <a:r>
              <a:rPr sz="2400" dirty="0">
                <a:latin typeface="Calibri"/>
                <a:cs typeface="Calibri"/>
              </a:rPr>
              <a:t> a </a:t>
            </a:r>
            <a:r>
              <a:rPr sz="2400" spc="-5" dirty="0">
                <a:latin typeface="Calibri"/>
                <a:cs typeface="Calibri"/>
              </a:rPr>
              <a:t>problem.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•"/>
            </a:pPr>
            <a:endParaRPr sz="2800">
              <a:latin typeface="Calibri"/>
              <a:cs typeface="Calibri"/>
            </a:endParaRPr>
          </a:p>
          <a:p>
            <a:pPr marL="280670" indent="-268605">
              <a:spcBef>
                <a:spcPts val="5"/>
              </a:spcBef>
              <a:buClr>
                <a:srgbClr val="000000"/>
              </a:buClr>
              <a:buChar char="•"/>
              <a:tabLst>
                <a:tab pos="281305" algn="l"/>
              </a:tabLst>
            </a:pP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But will</a:t>
            </a:r>
            <a:r>
              <a:rPr sz="2400" dirty="0">
                <a:solidFill>
                  <a:srgbClr val="FC012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only</a:t>
            </a:r>
            <a:r>
              <a:rPr sz="2400" dirty="0">
                <a:solidFill>
                  <a:srgbClr val="FC012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find</a:t>
            </a:r>
            <a:r>
              <a:rPr sz="2400" dirty="0">
                <a:solidFill>
                  <a:srgbClr val="FC0128"/>
                </a:solidFill>
                <a:latin typeface="Calibri"/>
                <a:cs typeface="Calibri"/>
              </a:rPr>
              <a:t> a </a:t>
            </a: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solution </a:t>
            </a:r>
            <a:r>
              <a:rPr sz="2400" dirty="0">
                <a:solidFill>
                  <a:srgbClr val="FC0128"/>
                </a:solidFill>
                <a:latin typeface="Calibri"/>
                <a:cs typeface="Calibri"/>
              </a:rPr>
              <a:t>if a </a:t>
            </a: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solution</a:t>
            </a:r>
            <a:r>
              <a:rPr sz="2400" dirty="0">
                <a:solidFill>
                  <a:srgbClr val="FC012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of</a:t>
            </a:r>
            <a:r>
              <a:rPr sz="2400" dirty="0">
                <a:solidFill>
                  <a:srgbClr val="FC012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DEPTH </a:t>
            </a:r>
            <a:r>
              <a:rPr sz="2400" dirty="0">
                <a:solidFill>
                  <a:srgbClr val="FC0128"/>
                </a:solidFill>
                <a:latin typeface="Calibri"/>
                <a:cs typeface="Calibri"/>
              </a:rPr>
              <a:t>≤</a:t>
            </a:r>
            <a:r>
              <a:rPr sz="2400" spc="-10" dirty="0">
                <a:solidFill>
                  <a:srgbClr val="FC0128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C0128"/>
                </a:solidFill>
                <a:latin typeface="Calibri"/>
                <a:cs typeface="Calibri"/>
              </a:rPr>
              <a:t>D exists.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0387" y="185420"/>
            <a:ext cx="3866515" cy="5435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Depth</a:t>
            </a:r>
            <a:r>
              <a:rPr sz="3400" spc="-40" dirty="0"/>
              <a:t> </a:t>
            </a:r>
            <a:r>
              <a:rPr sz="3400" spc="-5" dirty="0"/>
              <a:t>Limited</a:t>
            </a:r>
            <a:r>
              <a:rPr sz="3400" spc="-40" dirty="0"/>
              <a:t> </a:t>
            </a:r>
            <a:r>
              <a:rPr sz="3400" spc="-5" dirty="0"/>
              <a:t>Search</a:t>
            </a:r>
            <a:endParaRPr sz="3400"/>
          </a:p>
        </p:txBody>
      </p:sp>
      <p:sp>
        <p:nvSpPr>
          <p:cNvPr id="3" name="object 3"/>
          <p:cNvSpPr/>
          <p:nvPr/>
        </p:nvSpPr>
        <p:spPr>
          <a:xfrm>
            <a:off x="1676400" y="990602"/>
            <a:ext cx="8686800" cy="4244975"/>
          </a:xfrm>
          <a:custGeom>
            <a:avLst/>
            <a:gdLst/>
            <a:ahLst/>
            <a:cxnLst/>
            <a:rect l="l" t="t" r="r" b="b"/>
            <a:pathLst>
              <a:path w="8686800" h="4244975">
                <a:moveTo>
                  <a:pt x="0" y="0"/>
                </a:moveTo>
                <a:lnTo>
                  <a:pt x="8686797" y="0"/>
                </a:lnTo>
                <a:lnTo>
                  <a:pt x="8686797" y="4244751"/>
                </a:lnTo>
                <a:lnTo>
                  <a:pt x="0" y="4244751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754187" y="869951"/>
            <a:ext cx="792924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0845" marR="5080" indent="-398780">
              <a:lnSpc>
                <a:spcPct val="150000"/>
              </a:lnSpc>
              <a:spcBef>
                <a:spcPts val="100"/>
              </a:spcBef>
            </a:pPr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DLS(OPEN,</a:t>
            </a:r>
            <a:r>
              <a:rPr sz="2000" spc="5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Successors,</a:t>
            </a:r>
            <a:r>
              <a:rPr sz="2000" spc="10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Goal?)</a:t>
            </a:r>
            <a:r>
              <a:rPr sz="2000" spc="5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0000"/>
                </a:solidFill>
                <a:latin typeface="Lucida Sans Unicode"/>
                <a:cs typeface="Lucida Sans Unicode"/>
              </a:rPr>
              <a:t>/*</a:t>
            </a:r>
            <a:r>
              <a:rPr sz="2000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Call</a:t>
            </a:r>
            <a:r>
              <a:rPr sz="2000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0000"/>
                </a:solidFill>
                <a:latin typeface="Lucida Sans Unicode"/>
                <a:cs typeface="Lucida Sans Unicode"/>
              </a:rPr>
              <a:t>with</a:t>
            </a:r>
            <a:r>
              <a:rPr sz="2000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OPEN</a:t>
            </a:r>
            <a:r>
              <a:rPr sz="2000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0000"/>
                </a:solidFill>
                <a:latin typeface="Lucida Sans Unicode"/>
                <a:cs typeface="Lucida Sans Unicode"/>
              </a:rPr>
              <a:t>=</a:t>
            </a:r>
            <a:r>
              <a:rPr sz="2000" spc="1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{&lt;START&gt;}</a:t>
            </a:r>
            <a:r>
              <a:rPr sz="2000" spc="5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FF0000"/>
                </a:solidFill>
                <a:latin typeface="Lucida Sans Unicode"/>
                <a:cs typeface="Lucida Sans Unicode"/>
              </a:rPr>
              <a:t>*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/ </a:t>
            </a:r>
            <a:r>
              <a:rPr sz="2000" spc="-615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WHILE(OPEN</a:t>
            </a:r>
            <a:r>
              <a:rPr sz="2000" spc="-10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not</a:t>
            </a:r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 EMPTY)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 {</a:t>
            </a:r>
            <a:endParaRPr sz="2000">
              <a:latin typeface="Lucida Sans Unicode"/>
              <a:cs typeface="Lucida Sans Unicode"/>
            </a:endParaRPr>
          </a:p>
          <a:p>
            <a:pPr marL="922019" marR="3162300"/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n=</a:t>
            </a:r>
            <a:r>
              <a:rPr sz="2000" spc="-15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select</a:t>
            </a:r>
            <a:r>
              <a:rPr sz="2000" spc="-20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first</a:t>
            </a:r>
            <a:r>
              <a:rPr sz="2000" spc="-15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node</a:t>
            </a:r>
            <a:r>
              <a:rPr sz="2000" spc="-20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from</a:t>
            </a:r>
            <a:r>
              <a:rPr sz="2000" spc="-10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OPEN </a:t>
            </a:r>
            <a:r>
              <a:rPr sz="2000" spc="-620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Curr = </a:t>
            </a:r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terminal 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state of n </a:t>
            </a:r>
            <a:r>
              <a:rPr sz="2000" spc="5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If(Goal?(Curr)) </a:t>
            </a:r>
            <a:r>
              <a:rPr sz="20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return</a:t>
            </a:r>
            <a:r>
              <a:rPr sz="200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n</a:t>
            </a:r>
            <a:endParaRPr sz="2000">
              <a:latin typeface="Lucida Sans Unicode"/>
              <a:cs typeface="Lucida Sans Unicode"/>
            </a:endParaRPr>
          </a:p>
          <a:p>
            <a:pPr marL="922019">
              <a:spcBef>
                <a:spcPts val="2400"/>
              </a:spcBef>
              <a:tabLst>
                <a:tab pos="3029585" algn="l"/>
              </a:tabLst>
            </a:pP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If</a:t>
            </a:r>
            <a:r>
              <a:rPr sz="2000" spc="5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Depth(n)</a:t>
            </a:r>
            <a:r>
              <a:rPr sz="2000" spc="5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&lt;</a:t>
            </a:r>
            <a:r>
              <a:rPr sz="2000" spc="5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D	//Don</a:t>
            </a:r>
            <a:r>
              <a:rPr sz="2000" dirty="0">
                <a:solidFill>
                  <a:srgbClr val="004479"/>
                </a:solidFill>
                <a:latin typeface="Lucida Sans Unicode"/>
                <a:cs typeface="Lucida Sans Unicode"/>
              </a:rPr>
              <a:t>'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t</a:t>
            </a:r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 add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successors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 if</a:t>
            </a:r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 Depth(n)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 = D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10671511" y="6502652"/>
            <a:ext cx="35814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1" i="0" kern="1200">
                <a:solidFill>
                  <a:srgbClr val="5F5F5F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mtClean="0"/>
              <a:pPr marL="38100">
                <a:spcBef>
                  <a:spcPts val="30"/>
                </a:spcBef>
              </a:pPr>
              <a:t>129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663824" y="3613150"/>
            <a:ext cx="5080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Else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2825" y="3308350"/>
            <a:ext cx="516953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OPEN</a:t>
            </a:r>
            <a:r>
              <a:rPr sz="2000" spc="-10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=</a:t>
            </a:r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 (OPEN– 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{n})</a:t>
            </a:r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spc="5" dirty="0">
                <a:solidFill>
                  <a:srgbClr val="003366"/>
                </a:solidFill>
                <a:latin typeface="Lucida Sans Unicode"/>
                <a:cs typeface="Lucida Sans Unicode"/>
              </a:rPr>
              <a:t>U</a:t>
            </a:r>
            <a:r>
              <a:rPr sz="1950" spc="7" baseline="-21367" dirty="0">
                <a:solidFill>
                  <a:srgbClr val="003366"/>
                </a:solidFill>
                <a:latin typeface="Lucida Sans Unicode"/>
                <a:cs typeface="Lucida Sans Unicode"/>
              </a:rPr>
              <a:t>s</a:t>
            </a:r>
            <a:r>
              <a:rPr sz="1950" spc="15" baseline="-21367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1950" spc="30" baseline="-21367" dirty="0">
                <a:solidFill>
                  <a:srgbClr val="004479"/>
                </a:solidFill>
                <a:latin typeface="Symbol"/>
                <a:cs typeface="Symbol"/>
              </a:rPr>
              <a:t></a:t>
            </a:r>
            <a:r>
              <a:rPr sz="1950" spc="135" baseline="-21367" dirty="0">
                <a:solidFill>
                  <a:srgbClr val="004479"/>
                </a:solidFill>
                <a:latin typeface="Times New Roman"/>
                <a:cs typeface="Times New Roman"/>
              </a:rPr>
              <a:t> </a:t>
            </a:r>
            <a:r>
              <a:rPr sz="1950" spc="15" baseline="-21367" dirty="0">
                <a:solidFill>
                  <a:srgbClr val="003366"/>
                </a:solidFill>
                <a:latin typeface="Lucida Sans Unicode"/>
                <a:cs typeface="Lucida Sans Unicode"/>
              </a:rPr>
              <a:t>Successors(Curr)</a:t>
            </a:r>
            <a:r>
              <a:rPr sz="2000" spc="10" dirty="0">
                <a:solidFill>
                  <a:srgbClr val="003366"/>
                </a:solidFill>
                <a:latin typeface="Lucida Sans Unicode"/>
                <a:cs typeface="Lucida Sans Unicode"/>
              </a:rPr>
              <a:t>&lt;n,s&gt;</a:t>
            </a:r>
            <a:endParaRPr sz="2000">
              <a:latin typeface="Lucida Sans Unicode"/>
              <a:cs typeface="Lucida Sans Unicode"/>
            </a:endParaRPr>
          </a:p>
          <a:p>
            <a:pPr marL="38100">
              <a:spcBef>
                <a:spcPts val="2400"/>
              </a:spcBef>
            </a:pPr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OPEN</a:t>
            </a:r>
            <a:r>
              <a:rPr sz="2000" spc="-20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=</a:t>
            </a:r>
            <a:r>
              <a:rPr sz="2000" spc="-15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OPEN</a:t>
            </a:r>
            <a:r>
              <a:rPr sz="2000" spc="-20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–</a:t>
            </a:r>
            <a:r>
              <a:rPr sz="2000" spc="-15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{n}</a:t>
            </a:r>
            <a:endParaRPr sz="2000">
              <a:latin typeface="Lucida Sans Unicode"/>
              <a:cs typeface="Lucida Sans Unicode"/>
            </a:endParaRPr>
          </a:p>
          <a:p>
            <a:pPr marL="38100"/>
            <a:r>
              <a:rPr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CutOffOccured</a:t>
            </a:r>
            <a:r>
              <a:rPr sz="2000" spc="-15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=</a:t>
            </a:r>
            <a:r>
              <a:rPr sz="2000" spc="-15" dirty="0">
                <a:solidFill>
                  <a:srgbClr val="003366"/>
                </a:solidFill>
                <a:latin typeface="Lucida Sans Unicode"/>
                <a:cs typeface="Lucida Sans Unicode"/>
              </a:rPr>
              <a:t> </a:t>
            </a:r>
            <a:r>
              <a:rPr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TRUE.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7887" y="4527551"/>
            <a:ext cx="565213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2000" dirty="0">
                <a:solidFill>
                  <a:srgbClr val="003366"/>
                </a:solidFill>
                <a:latin typeface="Lucida Sans Unicode"/>
                <a:cs typeface="Lucida Sans Unicode"/>
              </a:rPr>
              <a:t>}</a:t>
            </a:r>
            <a:endParaRPr lang="en-US" sz="2000" dirty="0">
              <a:latin typeface="Lucida Sans Unicode"/>
              <a:cs typeface="Lucida Sans Unicode"/>
            </a:endParaRPr>
          </a:p>
          <a:p>
            <a:pPr marL="12700"/>
            <a:r>
              <a:rPr lang="en-US" sz="2000" spc="-5" dirty="0">
                <a:solidFill>
                  <a:srgbClr val="FF0000"/>
                </a:solidFill>
                <a:latin typeface="Lucida Sans Unicode"/>
                <a:cs typeface="Lucida Sans Unicode"/>
              </a:rPr>
              <a:t>return</a:t>
            </a:r>
            <a:r>
              <a:rPr lang="en-US" sz="2000" spc="-40" dirty="0">
                <a:solidFill>
                  <a:srgbClr val="FF0000"/>
                </a:solidFill>
                <a:latin typeface="Lucida Sans Unicode"/>
                <a:cs typeface="Lucida Sans Unicode"/>
              </a:rPr>
              <a:t> </a:t>
            </a:r>
            <a:r>
              <a:rPr lang="en-US" sz="2000" spc="-5" dirty="0">
                <a:solidFill>
                  <a:srgbClr val="003366"/>
                </a:solidFill>
                <a:latin typeface="Lucida Sans Unicode"/>
                <a:cs typeface="Lucida Sans Unicode"/>
              </a:rPr>
              <a:t>FAIL</a:t>
            </a:r>
            <a:endParaRPr lang="en-US" sz="20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740745E0-E1B8-6BBE-AD87-1CE5B9EA99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228600"/>
            <a:ext cx="8229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>
                <a:latin typeface="Comic Sans MS" panose="030F0702030302020204" pitchFamily="66" charset="0"/>
              </a:rPr>
              <a:t>Across history, puzzles and games requiring the exploration of alternatives have been considered a challenge for human intelligence:</a:t>
            </a:r>
            <a:br>
              <a:rPr lang="en-US" altLang="en-US">
                <a:latin typeface="Comic Sans MS" panose="030F0702030302020204" pitchFamily="66" charset="0"/>
              </a:rPr>
            </a:br>
            <a:endParaRPr lang="en-US" altLang="en-US" sz="800"/>
          </a:p>
          <a:p>
            <a:pPr marL="465138" lvl="1" indent="-350838"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3200">
                <a:solidFill>
                  <a:srgbClr val="990033"/>
                </a:solidFill>
                <a:latin typeface="Comic Sans MS" panose="030F0702030302020204" pitchFamily="66" charset="0"/>
              </a:rPr>
              <a:t>Chess</a:t>
            </a:r>
            <a:r>
              <a:rPr lang="en-US" altLang="en-US" sz="3200">
                <a:solidFill>
                  <a:srgbClr val="4D4D4D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>
                <a:latin typeface="Comic Sans MS" panose="030F0702030302020204" pitchFamily="66" charset="0"/>
              </a:rPr>
              <a:t>originated in Persia and India about 4000 years ago </a:t>
            </a:r>
            <a:endParaRPr lang="en-US" altLang="en-US" sz="1200">
              <a:latin typeface="Comic Sans MS" panose="030F0702030302020204" pitchFamily="66" charset="0"/>
            </a:endParaRPr>
          </a:p>
          <a:p>
            <a:pPr marL="465138" lvl="1" indent="-350838"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3200">
                <a:solidFill>
                  <a:srgbClr val="990033"/>
                </a:solidFill>
                <a:latin typeface="Comic Sans MS" panose="030F0702030302020204" pitchFamily="66" charset="0"/>
              </a:rPr>
              <a:t>Checkers</a:t>
            </a:r>
            <a:r>
              <a:rPr lang="en-US" altLang="en-US" sz="3200">
                <a:latin typeface="Comic Sans MS" panose="030F0702030302020204" pitchFamily="66" charset="0"/>
              </a:rPr>
              <a:t> appear in 3600-year-old Egyptian paintings</a:t>
            </a:r>
            <a:r>
              <a:rPr lang="en-US" altLang="en-US">
                <a:latin typeface="Comic Sans MS" panose="030F0702030302020204" pitchFamily="66" charset="0"/>
              </a:rPr>
              <a:t> </a:t>
            </a:r>
          </a:p>
          <a:p>
            <a:pPr marL="465138" lvl="1" indent="-350838"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3200">
                <a:solidFill>
                  <a:srgbClr val="990033"/>
                </a:solidFill>
                <a:latin typeface="Comic Sans MS" panose="030F0702030302020204" pitchFamily="66" charset="0"/>
              </a:rPr>
              <a:t>Go</a:t>
            </a:r>
            <a:r>
              <a:rPr lang="en-US" altLang="en-US" sz="3200">
                <a:latin typeface="Comic Sans MS" panose="030F0702030302020204" pitchFamily="66" charset="0"/>
              </a:rPr>
              <a:t> originated in China over 3000 years ago</a:t>
            </a:r>
          </a:p>
          <a:p>
            <a:pPr marL="465138" lvl="1" indent="-350838" eaLnBrk="1" hangingPunct="1">
              <a:buClr>
                <a:srgbClr val="0000FF"/>
              </a:buClr>
              <a:buNone/>
            </a:pPr>
            <a:endParaRPr lang="en-US" altLang="en-US" sz="3200">
              <a:latin typeface="Comic Sans MS" panose="030F0702030302020204" pitchFamily="66" charset="0"/>
            </a:endParaRPr>
          </a:p>
        </p:txBody>
      </p:sp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AE0759B5-D79F-ECD4-BE94-8D23E063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349DFB97-3A4E-459A-B604-4260CE0B2F81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148" name="Text Box 5">
            <a:extLst>
              <a:ext uri="{FF2B5EF4-FFF2-40B4-BE49-F238E27FC236}">
                <a16:creationId xmlns:a16="http://schemas.microsoft.com/office/drawing/2014/main" id="{F62440C0-9CC0-A47B-00BB-A53EE5A88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6388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omic Sans MS" panose="030F0702030302020204" pitchFamily="66" charset="0"/>
              </a:rPr>
              <a:t>So, it’s not surprising that AI uses games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  <a:latin typeface="Comic Sans MS" panose="030F0702030302020204" pitchFamily="66" charset="0"/>
              </a:rPr>
              <a:t>to design and test algorithms</a:t>
            </a:r>
          </a:p>
        </p:txBody>
      </p:sp>
    </p:spTree>
    <p:extLst>
      <p:ext uri="{BB962C8B-B14F-4D97-AF65-F5344CB8AC3E}">
        <p14:creationId xmlns:p14="http://schemas.microsoft.com/office/powerpoint/2010/main" val="329642602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0386" y="185420"/>
            <a:ext cx="5491480" cy="5435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" dirty="0"/>
              <a:t>Depth</a:t>
            </a:r>
            <a:r>
              <a:rPr sz="3400" spc="-25" dirty="0"/>
              <a:t> </a:t>
            </a:r>
            <a:r>
              <a:rPr sz="3400" spc="-5" dirty="0"/>
              <a:t>Limited</a:t>
            </a:r>
            <a:r>
              <a:rPr sz="3400" spc="-25" dirty="0"/>
              <a:t> </a:t>
            </a:r>
            <a:r>
              <a:rPr sz="3400" spc="-5" dirty="0"/>
              <a:t>Search</a:t>
            </a:r>
            <a:r>
              <a:rPr sz="3400" spc="-25" dirty="0"/>
              <a:t> </a:t>
            </a:r>
            <a:r>
              <a:rPr sz="3400" spc="-5" dirty="0"/>
              <a:t>Example</a:t>
            </a:r>
            <a:endParaRPr sz="3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4100" y="1752601"/>
            <a:ext cx="7486648" cy="338137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710845" y="6502652"/>
            <a:ext cx="35814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1" i="0" kern="1200">
                <a:solidFill>
                  <a:srgbClr val="5F5F5F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mtClean="0"/>
              <a:pPr marL="38100">
                <a:spcBef>
                  <a:spcPts val="30"/>
                </a:spcBef>
              </a:pPr>
              <a:t>130</a:t>
            </a:fld>
            <a:endParaRPr dirty="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A2D3C4F-4471-9CB2-8526-C3776FE37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Iterative deepening search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F242BAF-1345-2D2A-4DA5-7B7C9DA2F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039E4-D089-46CF-9140-BD26A8BCAEFA}" type="slidenum">
              <a:rPr lang="en-US" altLang="en-US"/>
              <a:pPr/>
              <a:t>131</a:t>
            </a:fld>
            <a:endParaRPr lang="en-US" altLang="en-US"/>
          </a:p>
        </p:txBody>
      </p:sp>
      <p:pic>
        <p:nvPicPr>
          <p:cNvPr id="47108" name="Picture 4">
            <a:extLst>
              <a:ext uri="{FF2B5EF4-FFF2-40B4-BE49-F238E27FC236}">
                <a16:creationId xmlns:a16="http://schemas.microsoft.com/office/drawing/2014/main" id="{EDB9B78A-7506-3389-69AB-A9F1051BB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8750" r="3125" b="51042"/>
          <a:stretch>
            <a:fillRect/>
          </a:stretch>
        </p:blipFill>
        <p:spPr bwMode="auto">
          <a:xfrm>
            <a:off x="2286000" y="1600200"/>
            <a:ext cx="8001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30AE2C8-840F-A9AE-03B2-8735E20FB9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Iterative deepening search l =0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5312B19-5C56-521F-8504-644DCD829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6253D-85A8-4497-A9FC-E14D7ACE812E}" type="slidenum">
              <a:rPr lang="en-US" altLang="en-US"/>
              <a:pPr/>
              <a:t>132</a:t>
            </a:fld>
            <a:endParaRPr lang="en-US" altLang="en-US"/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4CF2BEB1-F2BF-3623-A004-B08DBDE52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57350"/>
            <a:ext cx="7620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8CE5F75-53F7-CAFD-D0E6-E96969C644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Iterative deepening search l =1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16B00FD-42C7-0386-8B56-FE0C4EA4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AF436-8BC0-4852-B6A4-FBCB65B7964A}" type="slidenum">
              <a:rPr lang="en-US" altLang="en-US"/>
              <a:pPr/>
              <a:t>133</a:t>
            </a:fld>
            <a:endParaRPr lang="en-US" altLang="en-US"/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F294D6CC-2CDB-2E6B-E8FC-9E280656E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57350"/>
            <a:ext cx="7620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756533F-C0E8-A4F2-EE02-6F97427A1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Iterative deepening search l =2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406632-FF62-CB95-0E74-46825C02E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93619-DB78-43B8-ADB5-4C7E362C4F32}" type="slidenum">
              <a:rPr lang="en-US" altLang="en-US"/>
              <a:pPr/>
              <a:t>134</a:t>
            </a:fld>
            <a:endParaRPr lang="en-US" altLang="en-US"/>
          </a:p>
        </p:txBody>
      </p:sp>
      <p:pic>
        <p:nvPicPr>
          <p:cNvPr id="50180" name="Picture 4">
            <a:extLst>
              <a:ext uri="{FF2B5EF4-FFF2-40B4-BE49-F238E27FC236}">
                <a16:creationId xmlns:a16="http://schemas.microsoft.com/office/drawing/2014/main" id="{80093B8D-3816-F827-488E-112A073DD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52589"/>
            <a:ext cx="76200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865DFAE9-A8BF-B4C0-C5CB-A629033D3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Iterative deepening search l =3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58E0D10-C177-4853-6E89-48D753E0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23C0D-3B63-46D5-AAD3-53C1D909D9CD}" type="slidenum">
              <a:rPr lang="en-US" altLang="en-US"/>
              <a:pPr/>
              <a:t>135</a:t>
            </a:fld>
            <a:endParaRPr lang="en-US" altLang="en-US"/>
          </a:p>
        </p:txBody>
      </p:sp>
      <p:pic>
        <p:nvPicPr>
          <p:cNvPr id="51204" name="Picture 4">
            <a:extLst>
              <a:ext uri="{FF2B5EF4-FFF2-40B4-BE49-F238E27FC236}">
                <a16:creationId xmlns:a16="http://schemas.microsoft.com/office/drawing/2014/main" id="{782B812C-FBC4-33CC-90F3-32B1218E7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57350"/>
            <a:ext cx="7620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82F1D1E0-1CA1-251B-C80A-2011A0BE0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Iterative deepening search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1F60BA6A-9408-CA6A-4A0F-905FEBBC54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Number of nodes generated in a depth-limited search to depth </a:t>
            </a:r>
            <a:r>
              <a:rPr lang="en-US" altLang="en-US" sz="2400" i="1" dirty="0"/>
              <a:t>d</a:t>
            </a:r>
            <a:r>
              <a:rPr lang="en-US" altLang="en-US" sz="2400" dirty="0"/>
              <a:t> with branching factor </a:t>
            </a:r>
            <a:r>
              <a:rPr lang="en-US" altLang="en-US" sz="2400" i="1" dirty="0"/>
              <a:t>b</a:t>
            </a:r>
            <a:r>
              <a:rPr lang="en-US" altLang="en-US" sz="2400" dirty="0"/>
              <a:t>: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i="1" dirty="0"/>
              <a:t>	N</a:t>
            </a:r>
            <a:r>
              <a:rPr lang="en-US" altLang="en-US" sz="2400" i="1" baseline="-25000" dirty="0"/>
              <a:t>DLS</a:t>
            </a:r>
            <a:r>
              <a:rPr lang="en-US" altLang="en-US" sz="2400" i="1" dirty="0"/>
              <a:t> = b</a:t>
            </a:r>
            <a:r>
              <a:rPr lang="en-US" altLang="en-US" sz="2400" i="1" baseline="30000" dirty="0">
                <a:latin typeface="r"/>
              </a:rPr>
              <a:t>0</a:t>
            </a:r>
            <a:r>
              <a:rPr lang="en-US" altLang="en-US" sz="2400" i="1" dirty="0"/>
              <a:t> + b</a:t>
            </a:r>
            <a:r>
              <a:rPr lang="en-US" altLang="en-US" sz="2400" i="1" baseline="30000" dirty="0">
                <a:latin typeface="r"/>
              </a:rPr>
              <a:t>1</a:t>
            </a:r>
            <a:r>
              <a:rPr lang="en-US" altLang="en-US" sz="2400" i="1" dirty="0"/>
              <a:t> + b</a:t>
            </a:r>
            <a:r>
              <a:rPr lang="en-US" altLang="en-US" sz="2400" i="1" baseline="30000" dirty="0">
                <a:latin typeface="r"/>
              </a:rPr>
              <a:t>2</a:t>
            </a:r>
            <a:r>
              <a:rPr lang="en-US" altLang="en-US" sz="2400" i="1" dirty="0"/>
              <a:t> + … + b</a:t>
            </a:r>
            <a:r>
              <a:rPr lang="en-US" altLang="en-US" sz="2400" i="1" baseline="30000" dirty="0">
                <a:latin typeface="r"/>
              </a:rPr>
              <a:t>d-2</a:t>
            </a:r>
            <a:r>
              <a:rPr lang="en-US" altLang="en-US" sz="2400" i="1" dirty="0"/>
              <a:t> + b</a:t>
            </a:r>
            <a:r>
              <a:rPr lang="en-US" altLang="en-US" sz="2400" i="1" baseline="30000" dirty="0">
                <a:latin typeface="r"/>
              </a:rPr>
              <a:t>d-1</a:t>
            </a:r>
            <a:r>
              <a:rPr lang="en-US" altLang="en-US" sz="2400" i="1" dirty="0"/>
              <a:t> + b</a:t>
            </a:r>
            <a:r>
              <a:rPr lang="en-US" altLang="en-US" sz="2400" i="1" baseline="30000" dirty="0">
                <a:latin typeface="r"/>
              </a:rPr>
              <a:t>d</a:t>
            </a:r>
            <a:r>
              <a:rPr lang="en-US" altLang="en-US" sz="2400" dirty="0"/>
              <a:t> 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Number of nodes generated in an iterative deepening search to depth </a:t>
            </a:r>
            <a:r>
              <a:rPr lang="en-US" altLang="en-US" sz="2400" i="1" dirty="0"/>
              <a:t>d</a:t>
            </a:r>
            <a:r>
              <a:rPr lang="en-US" altLang="en-US" sz="2400" dirty="0"/>
              <a:t> with branching factor </a:t>
            </a:r>
            <a:r>
              <a:rPr lang="en-US" altLang="en-US" sz="2400" i="1" dirty="0"/>
              <a:t>b</a:t>
            </a:r>
            <a:r>
              <a:rPr lang="en-US" altLang="en-US" sz="2400" dirty="0"/>
              <a:t>: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N</a:t>
            </a:r>
            <a:r>
              <a:rPr lang="en-US" altLang="en-US" sz="2400" baseline="-25000" dirty="0"/>
              <a:t>IDS</a:t>
            </a:r>
            <a:r>
              <a:rPr lang="en-US" altLang="en-US" sz="2400" dirty="0"/>
              <a:t> = (d+1)b</a:t>
            </a:r>
            <a:r>
              <a:rPr lang="en-US" altLang="en-US" sz="2400" baseline="30000" dirty="0"/>
              <a:t>0</a:t>
            </a:r>
            <a:r>
              <a:rPr lang="en-US" altLang="en-US" sz="2400" dirty="0"/>
              <a:t> + d b^</a:t>
            </a:r>
            <a:r>
              <a:rPr lang="en-US" altLang="en-US" sz="2400" baseline="30000" dirty="0"/>
              <a:t>1</a:t>
            </a:r>
            <a:r>
              <a:rPr lang="en-US" altLang="en-US" sz="2400" dirty="0"/>
              <a:t> + (d-1)b^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 + … + 3b</a:t>
            </a:r>
            <a:r>
              <a:rPr lang="en-US" altLang="en-US" sz="2400" baseline="30000" dirty="0"/>
              <a:t>d-2</a:t>
            </a:r>
            <a:r>
              <a:rPr lang="en-US" altLang="en-US" sz="2400" dirty="0"/>
              <a:t> +2b</a:t>
            </a:r>
            <a:r>
              <a:rPr lang="en-US" altLang="en-US" sz="2400" baseline="30000" dirty="0"/>
              <a:t>d-1</a:t>
            </a:r>
            <a:r>
              <a:rPr lang="en-US" altLang="en-US" sz="2400" dirty="0"/>
              <a:t> + 1b</a:t>
            </a:r>
            <a:r>
              <a:rPr lang="en-US" altLang="en-US" sz="2400" baseline="30000" dirty="0"/>
              <a:t>d</a:t>
            </a:r>
            <a:r>
              <a:rPr lang="en-US" altLang="en-US" sz="2400" dirty="0"/>
              <a:t> 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For </a:t>
            </a:r>
            <a:r>
              <a:rPr lang="en-US" altLang="en-US" sz="2400" i="1" dirty="0"/>
              <a:t>b = 10</a:t>
            </a:r>
            <a:r>
              <a:rPr lang="en-US" altLang="en-US" sz="2400" dirty="0"/>
              <a:t>, </a:t>
            </a:r>
            <a:r>
              <a:rPr lang="en-US" altLang="en-US" sz="2400" i="1" dirty="0"/>
              <a:t>d = 5</a:t>
            </a:r>
            <a:r>
              <a:rPr lang="en-US" altLang="en-US" sz="2400" dirty="0"/>
              <a:t>,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N</a:t>
            </a:r>
            <a:r>
              <a:rPr lang="en-US" altLang="en-US" sz="2000" baseline="-25000" dirty="0"/>
              <a:t>DLS </a:t>
            </a:r>
            <a:r>
              <a:rPr lang="en-US" altLang="en-US" sz="2000" dirty="0"/>
              <a:t>= 1 + 10 + 100 + 1,000 + 10,000 + 100,000 = 111,111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/>
              <a:t>N</a:t>
            </a:r>
            <a:r>
              <a:rPr lang="en-US" altLang="en-US" sz="2000" baseline="-25000" dirty="0"/>
              <a:t>IDS</a:t>
            </a:r>
            <a:r>
              <a:rPr lang="en-US" altLang="en-US" sz="2000" dirty="0"/>
              <a:t> = 6 + 50 + 400 + 3,000 + 20,000 + 100,000 = 123,456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Overhead = (123,456 - 111,111)/111,111 = 11%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E4CAF24-678D-C0C9-EBD7-533EFCD54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FB2D1-E616-4D75-A44F-6015D0054B29}" type="slidenum">
              <a:rPr lang="en-US" altLang="en-US"/>
              <a:pPr/>
              <a:t>136</a:t>
            </a:fld>
            <a:endParaRPr lang="en-US" altLang="en-US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6EACFCA-A35C-1BD1-4268-C3AAB87C5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45" y="365125"/>
            <a:ext cx="11818374" cy="1325563"/>
          </a:xfrm>
        </p:spPr>
        <p:txBody>
          <a:bodyPr>
            <a:noAutofit/>
          </a:bodyPr>
          <a:lstStyle/>
          <a:p>
            <a:r>
              <a:rPr lang="en-US" altLang="en-US" sz="48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Properties of iterative deepening search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2CA0454-03C6-B325-106A-EEA3E2F799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u="sng" dirty="0">
                <a:solidFill>
                  <a:srgbClr val="CC0099"/>
                </a:solidFill>
              </a:rPr>
              <a:t>Complete?</a:t>
            </a:r>
            <a:r>
              <a:rPr lang="en-US" altLang="en-US" dirty="0"/>
              <a:t> Yes</a:t>
            </a:r>
          </a:p>
          <a:p>
            <a:r>
              <a:rPr lang="en-US" altLang="en-US" u="sng" dirty="0">
                <a:solidFill>
                  <a:srgbClr val="CC0099"/>
                </a:solidFill>
              </a:rPr>
              <a:t>Time?</a:t>
            </a:r>
            <a:r>
              <a:rPr lang="en-US" altLang="en-US" dirty="0">
                <a:solidFill>
                  <a:srgbClr val="CC0099"/>
                </a:solidFill>
              </a:rPr>
              <a:t> </a:t>
            </a:r>
            <a:r>
              <a:rPr lang="en-US" altLang="en-US" i="1" dirty="0"/>
              <a:t>(d+1)b</a:t>
            </a:r>
            <a:r>
              <a:rPr lang="en-US" altLang="en-US" i="1" baseline="30000" dirty="0"/>
              <a:t>0</a:t>
            </a:r>
            <a:r>
              <a:rPr lang="en-US" altLang="en-US" i="1" dirty="0"/>
              <a:t> + d b</a:t>
            </a:r>
            <a:r>
              <a:rPr lang="en-US" altLang="en-US" i="1" baseline="30000" dirty="0"/>
              <a:t>1</a:t>
            </a:r>
            <a:r>
              <a:rPr lang="en-US" altLang="en-US" i="1" dirty="0"/>
              <a:t> + (d-1)b</a:t>
            </a:r>
            <a:r>
              <a:rPr lang="en-US" altLang="en-US" i="1" baseline="30000" dirty="0"/>
              <a:t>2</a:t>
            </a:r>
            <a:r>
              <a:rPr lang="en-US" altLang="en-US" i="1" dirty="0"/>
              <a:t> + … + b</a:t>
            </a:r>
            <a:r>
              <a:rPr lang="en-US" altLang="en-US" i="1" baseline="30000" dirty="0"/>
              <a:t>d</a:t>
            </a:r>
            <a:r>
              <a:rPr lang="en-US" altLang="en-US" i="1" dirty="0"/>
              <a:t> = O(b</a:t>
            </a:r>
            <a:r>
              <a:rPr lang="en-US" altLang="en-US" i="1" baseline="30000" dirty="0"/>
              <a:t>d</a:t>
            </a:r>
            <a:r>
              <a:rPr lang="en-US" altLang="en-US" i="1" dirty="0"/>
              <a:t>)</a:t>
            </a:r>
            <a:endParaRPr lang="en-US" altLang="en-US" dirty="0"/>
          </a:p>
          <a:p>
            <a:r>
              <a:rPr lang="en-US" altLang="en-US" u="sng" dirty="0">
                <a:solidFill>
                  <a:srgbClr val="CC0099"/>
                </a:solidFill>
              </a:rPr>
              <a:t>Space?</a:t>
            </a:r>
            <a:r>
              <a:rPr lang="en-US" altLang="en-US" dirty="0"/>
              <a:t> </a:t>
            </a:r>
            <a:r>
              <a:rPr lang="en-US" altLang="en-US" i="1" dirty="0"/>
              <a:t>O(bd)</a:t>
            </a:r>
            <a:endParaRPr lang="en-US" altLang="en-US" dirty="0"/>
          </a:p>
          <a:p>
            <a:r>
              <a:rPr lang="en-US" altLang="en-US" u="sng" dirty="0">
                <a:solidFill>
                  <a:srgbClr val="CC0099"/>
                </a:solidFill>
              </a:rPr>
              <a:t>Optimal?</a:t>
            </a:r>
            <a:r>
              <a:rPr lang="en-US" altLang="en-US" dirty="0"/>
              <a:t> Yes, if step cost = 1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60F398C-0202-30DB-F5D2-29E08220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7C3D1-7A54-4656-AA2C-BCFA227CAE9A}" type="slidenum">
              <a:rPr lang="en-US" altLang="en-US"/>
              <a:pPr/>
              <a:t>137</a:t>
            </a:fld>
            <a:endParaRPr lang="en-US" altLang="en-US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AB19056-EACF-7C24-19C2-7DFC43C15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Summary of algorithms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7470A9E-654D-8319-E635-F0686C77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F3144-68F2-4449-8EB2-7EE488DDDDB6}" type="slidenum">
              <a:rPr lang="en-US" altLang="en-US"/>
              <a:pPr/>
              <a:t>138</a:t>
            </a:fld>
            <a:endParaRPr lang="en-US" altLang="en-US"/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AE39B239-E59F-941E-ECFB-C3C33C3F7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22917" r="17969" b="51042"/>
          <a:stretch>
            <a:fillRect/>
          </a:stretch>
        </p:blipFill>
        <p:spPr bwMode="auto">
          <a:xfrm>
            <a:off x="1502468" y="2109019"/>
            <a:ext cx="9187064" cy="263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70C09D1-4D3F-991C-EE48-58BF401F6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Repeated states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C2C7245-1C99-70C2-17C8-67FA5844546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Failure to detect repeated states can turn a linear problem into an exponential one!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9A32A3-DEBF-40C8-9E48-D249846A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CA4E-E263-4AA3-BE26-56CBD6D10B0A}" type="slidenum">
              <a:rPr lang="en-US" altLang="en-US"/>
              <a:pPr/>
              <a:t>139</a:t>
            </a:fld>
            <a:endParaRPr lang="en-US" altLang="en-US"/>
          </a:p>
        </p:txBody>
      </p:sp>
      <p:pic>
        <p:nvPicPr>
          <p:cNvPr id="55300" name="Picture 4">
            <a:extLst>
              <a:ext uri="{FF2B5EF4-FFF2-40B4-BE49-F238E27FC236}">
                <a16:creationId xmlns:a16="http://schemas.microsoft.com/office/drawing/2014/main" id="{E159AF76-CF09-AACB-8F10-F602EEE8F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8229600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>
            <a:extLst>
              <a:ext uri="{FF2B5EF4-FFF2-40B4-BE49-F238E27FC236}">
                <a16:creationId xmlns:a16="http://schemas.microsoft.com/office/drawing/2014/main" id="{A77EE59A-AEF9-CCD9-F726-8F9499AFE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A1F8374A-A2B2-415C-AD35-B96716F4FAFB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7171" name="Picture 5" descr="Chuck Puzzle">
            <a:extLst>
              <a:ext uri="{FF2B5EF4-FFF2-40B4-BE49-F238E27FC236}">
                <a16:creationId xmlns:a16="http://schemas.microsoft.com/office/drawing/2014/main" id="{1A943C31-C83D-CA90-712A-ED2C431D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25479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Rubik's Cube">
            <a:extLst>
              <a:ext uri="{FF2B5EF4-FFF2-40B4-BE49-F238E27FC236}">
                <a16:creationId xmlns:a16="http://schemas.microsoft.com/office/drawing/2014/main" id="{C1FA2466-5D09-603B-1B4E-2CEE7FC42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76600"/>
            <a:ext cx="1657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1" descr="Packing Puzzle">
            <a:extLst>
              <a:ext uri="{FF2B5EF4-FFF2-40B4-BE49-F238E27FC236}">
                <a16:creationId xmlns:a16="http://schemas.microsoft.com/office/drawing/2014/main" id="{353ED35F-3009-067C-2F7C-C2A576C57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495800"/>
            <a:ext cx="22288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3" descr="970.025.02.69">
            <a:extLst>
              <a:ext uri="{FF2B5EF4-FFF2-40B4-BE49-F238E27FC236}">
                <a16:creationId xmlns:a16="http://schemas.microsoft.com/office/drawing/2014/main" id="{FED367C0-AC5A-AFC0-7C4D-CB4A52743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1"/>
            <a:ext cx="2514600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5" descr="981.136.02.37">
            <a:extLst>
              <a:ext uri="{FF2B5EF4-FFF2-40B4-BE49-F238E27FC236}">
                <a16:creationId xmlns:a16="http://schemas.microsoft.com/office/drawing/2014/main" id="{2C27EC48-B9CC-017D-1404-EC57DA2D2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00600"/>
            <a:ext cx="3429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7" descr="tower">
            <a:extLst>
              <a:ext uri="{FF2B5EF4-FFF2-40B4-BE49-F238E27FC236}">
                <a16:creationId xmlns:a16="http://schemas.microsoft.com/office/drawing/2014/main" id="{7E1EFF3C-DDE3-9901-E0A6-1C745F9B1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28601"/>
            <a:ext cx="3352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20" descr="crossword-literally_answers">
            <a:extLst>
              <a:ext uri="{FF2B5EF4-FFF2-40B4-BE49-F238E27FC236}">
                <a16:creationId xmlns:a16="http://schemas.microsoft.com/office/drawing/2014/main" id="{073873D0-FCD9-B5D9-4F19-82BE5A423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23838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21" descr="Arianna,1">
            <a:extLst>
              <a:ext uri="{FF2B5EF4-FFF2-40B4-BE49-F238E27FC236}">
                <a16:creationId xmlns:a16="http://schemas.microsoft.com/office/drawing/2014/main" id="{4436CC80-3AD5-D995-E812-D11D6F76E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743201"/>
            <a:ext cx="2946400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884887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2FF91F0-26B0-EB07-6071-87B7528087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Graph search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7CFC503-846A-410B-B114-B7E7C45EB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E9A8-EF45-4BE5-847C-9C2606735EEE}" type="slidenum">
              <a:rPr lang="en-US" altLang="en-US"/>
              <a:pPr/>
              <a:t>140</a:t>
            </a:fld>
            <a:endParaRPr lang="en-US" altLang="en-US"/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012EB095-DEBF-16E2-7F16-C421A6E15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16667" r="3125" b="35417"/>
          <a:stretch>
            <a:fillRect/>
          </a:stretch>
        </p:blipFill>
        <p:spPr bwMode="auto">
          <a:xfrm>
            <a:off x="2133600" y="1676400"/>
            <a:ext cx="8077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19"/>
            <a:ext cx="10058400" cy="1609344"/>
          </a:xfrm>
        </p:spPr>
        <p:txBody>
          <a:bodyPr>
            <a:normAutofit/>
          </a:bodyPr>
          <a:lstStyle/>
          <a:p>
            <a:r>
              <a:rPr 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State Space Graphs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57353"/>
            <a:ext cx="6324600" cy="4525963"/>
          </a:xfrm>
        </p:spPr>
        <p:txBody>
          <a:bodyPr/>
          <a:lstStyle/>
          <a:p>
            <a:pPr eaLnBrk="1" hangingPunct="1"/>
            <a:r>
              <a:rPr lang="en-US" sz="2400" dirty="0"/>
              <a:t>State space graph: A mathematical representation of a search problem</a:t>
            </a:r>
          </a:p>
          <a:p>
            <a:pPr lvl="1" eaLnBrk="1" hangingPunct="1"/>
            <a:r>
              <a:rPr lang="en-US" sz="1900" dirty="0"/>
              <a:t>Nodes are (abstracted) world configurations</a:t>
            </a:r>
          </a:p>
          <a:p>
            <a:pPr lvl="1" eaLnBrk="1" hangingPunct="1"/>
            <a:r>
              <a:rPr lang="en-US" sz="1900" dirty="0"/>
              <a:t>Arcs represent transitions resulting from actions</a:t>
            </a:r>
          </a:p>
          <a:p>
            <a:pPr lvl="1" eaLnBrk="1" hangingPunct="1"/>
            <a:r>
              <a:rPr lang="en-US" sz="1900" dirty="0"/>
              <a:t>The goal test is a set of goal nodes (maybe only one)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In a state space graph, each state occurs only once!</a:t>
            </a:r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We can rarely build this full graph in memory (it’s too big), but it’s a useful idea</a:t>
            </a:r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2" charset="2"/>
              <a:buNone/>
            </a:pPr>
            <a:endParaRPr lang="en-US" sz="2400" dirty="0"/>
          </a:p>
        </p:txBody>
      </p:sp>
      <p:grpSp>
        <p:nvGrpSpPr>
          <p:cNvPr id="99" name="Group 98"/>
          <p:cNvGrpSpPr/>
          <p:nvPr/>
        </p:nvGrpSpPr>
        <p:grpSpPr>
          <a:xfrm>
            <a:off x="7010400" y="1219200"/>
            <a:ext cx="4876800" cy="5410200"/>
            <a:chOff x="7086600" y="1219200"/>
            <a:chExt cx="4876800" cy="5410200"/>
          </a:xfrm>
        </p:grpSpPr>
        <p:pic>
          <p:nvPicPr>
            <p:cNvPr id="34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86600" y="36226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82000" y="2922589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401048" y="4378326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7772401" y="32273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>
              <a:off x="7772400" y="4294188"/>
              <a:ext cx="457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9739122" y="2922588"/>
              <a:ext cx="566928" cy="560388"/>
              <a:chOff x="10634472" y="3581400"/>
              <a:chExt cx="566928" cy="560388"/>
            </a:xfrm>
          </p:grpSpPr>
          <p:pic>
            <p:nvPicPr>
              <p:cNvPr id="42" name="Picture 11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16200000" flipV="1">
                <a:off x="10637742" y="3578130"/>
                <a:ext cx="560388" cy="566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Rectangle 42"/>
              <p:cNvSpPr/>
              <p:nvPr/>
            </p:nvSpPr>
            <p:spPr>
              <a:xfrm>
                <a:off x="10786872" y="38100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9772650" y="4370388"/>
              <a:ext cx="560388" cy="568325"/>
              <a:chOff x="8534400" y="4918075"/>
              <a:chExt cx="560388" cy="568325"/>
            </a:xfrm>
          </p:grpSpPr>
          <p:pic>
            <p:nvPicPr>
              <p:cNvPr id="44" name="Picture 1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534400" y="4918075"/>
                <a:ext cx="560388" cy="568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Rectangle 44"/>
              <p:cNvSpPr/>
              <p:nvPr/>
            </p:nvSpPr>
            <p:spPr>
              <a:xfrm>
                <a:off x="8763000" y="52578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11049000" y="3684588"/>
              <a:ext cx="552451" cy="560387"/>
              <a:chOff x="10572749" y="4849813"/>
              <a:chExt cx="552451" cy="560387"/>
            </a:xfrm>
          </p:grpSpPr>
          <p:pic>
            <p:nvPicPr>
              <p:cNvPr id="46" name="Picture 1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572749" y="4849813"/>
                <a:ext cx="552451" cy="560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820400" y="5181600"/>
                <a:ext cx="76200" cy="762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Line 14"/>
            <p:cNvSpPr>
              <a:spLocks noChangeShapeType="1"/>
            </p:cNvSpPr>
            <p:nvPr/>
          </p:nvSpPr>
          <p:spPr bwMode="auto">
            <a:xfrm>
              <a:off x="9067801" y="32273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2" name="Line 14"/>
            <p:cNvSpPr>
              <a:spLocks noChangeShapeType="1"/>
            </p:cNvSpPr>
            <p:nvPr/>
          </p:nvSpPr>
          <p:spPr bwMode="auto">
            <a:xfrm>
              <a:off x="9067800" y="4675188"/>
              <a:ext cx="5333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3" name="Line 14"/>
            <p:cNvSpPr>
              <a:spLocks noChangeShapeType="1"/>
            </p:cNvSpPr>
            <p:nvPr/>
          </p:nvSpPr>
          <p:spPr bwMode="auto">
            <a:xfrm flipV="1">
              <a:off x="10515600" y="42941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54" name="Line 14"/>
            <p:cNvSpPr>
              <a:spLocks noChangeShapeType="1"/>
            </p:cNvSpPr>
            <p:nvPr/>
          </p:nvSpPr>
          <p:spPr bwMode="auto">
            <a:xfrm>
              <a:off x="10439400" y="3303588"/>
              <a:ext cx="4572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64" name="Line 14"/>
            <p:cNvSpPr>
              <a:spLocks noChangeShapeType="1"/>
            </p:cNvSpPr>
            <p:nvPr/>
          </p:nvSpPr>
          <p:spPr bwMode="auto">
            <a:xfrm flipV="1">
              <a:off x="8686800" y="23129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8382000" y="1676400"/>
              <a:ext cx="3233928" cy="560388"/>
              <a:chOff x="8534400" y="1573212"/>
              <a:chExt cx="3233928" cy="560388"/>
            </a:xfrm>
          </p:grpSpPr>
          <p:grpSp>
            <p:nvGrpSpPr>
              <p:cNvPr id="57" name="Group 56"/>
              <p:cNvGrpSpPr/>
              <p:nvPr/>
            </p:nvGrpSpPr>
            <p:grpSpPr>
              <a:xfrm>
                <a:off x="9829800" y="1573213"/>
                <a:ext cx="552451" cy="560387"/>
                <a:chOff x="9201149" y="1447800"/>
                <a:chExt cx="552451" cy="560387"/>
              </a:xfrm>
            </p:grpSpPr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201149" y="1447800"/>
                  <a:ext cx="552451" cy="5603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6" name="Rectangle 55"/>
                <p:cNvSpPr/>
                <p:nvPr/>
              </p:nvSpPr>
              <p:spPr>
                <a:xfrm>
                  <a:off x="9296400" y="1600200"/>
                  <a:ext cx="152400" cy="762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" name="Group 57"/>
              <p:cNvGrpSpPr/>
              <p:nvPr/>
            </p:nvGrpSpPr>
            <p:grpSpPr>
              <a:xfrm>
                <a:off x="11201400" y="1573212"/>
                <a:ext cx="566928" cy="560388"/>
                <a:chOff x="10634472" y="3581400"/>
                <a:chExt cx="566928" cy="560388"/>
              </a:xfrm>
            </p:grpSpPr>
            <p:pic>
              <p:nvPicPr>
                <p:cNvPr id="59" name="Picture 11"/>
                <p:cNvPicPr preferRelativeResize="0"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0" name="Rectangle 59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/>
              <p:cNvGrpSpPr/>
              <p:nvPr/>
            </p:nvGrpSpPr>
            <p:grpSpPr>
              <a:xfrm flipV="1">
                <a:off x="8534400" y="1575816"/>
                <a:ext cx="566928" cy="557784"/>
                <a:chOff x="10634472" y="3581400"/>
                <a:chExt cx="566928" cy="560388"/>
              </a:xfrm>
            </p:grpSpPr>
            <p:pic>
              <p:nvPicPr>
                <p:cNvPr id="62" name="Picture 11"/>
                <p:cNvPicPr preferRelativeResize="0"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6200000" flipV="1">
                  <a:off x="10637742" y="3578130"/>
                  <a:ext cx="560388" cy="5669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3" name="Rectangle 62"/>
                <p:cNvSpPr/>
                <p:nvPr/>
              </p:nvSpPr>
              <p:spPr>
                <a:xfrm>
                  <a:off x="10744201" y="3684588"/>
                  <a:ext cx="76200" cy="20161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7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8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69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 flipV="1">
              <a:off x="8430540" y="5659922"/>
              <a:ext cx="3223488" cy="568223"/>
              <a:chOff x="8540268" y="1568619"/>
              <a:chExt cx="3223488" cy="570876"/>
            </a:xfrm>
          </p:grpSpPr>
          <p:grpSp>
            <p:nvGrpSpPr>
              <p:cNvPr id="72" name="Group 56"/>
              <p:cNvGrpSpPr/>
              <p:nvPr/>
            </p:nvGrpSpPr>
            <p:grpSpPr>
              <a:xfrm>
                <a:off x="9827134" y="1575890"/>
                <a:ext cx="557783" cy="555030"/>
                <a:chOff x="9198483" y="1450477"/>
                <a:chExt cx="557783" cy="555030"/>
              </a:xfrm>
            </p:grpSpPr>
            <p:pic>
              <p:nvPicPr>
                <p:cNvPr id="83" name="Picture 12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 rot="5400000">
                  <a:off x="9199860" y="1449100"/>
                  <a:ext cx="555030" cy="5577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4" name="Rectangle 83"/>
                <p:cNvSpPr/>
                <p:nvPr/>
              </p:nvSpPr>
              <p:spPr>
                <a:xfrm>
                  <a:off x="9539477" y="1549210"/>
                  <a:ext cx="152400" cy="15275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7"/>
              <p:cNvGrpSpPr/>
              <p:nvPr/>
            </p:nvGrpSpPr>
            <p:grpSpPr>
              <a:xfrm>
                <a:off x="11205972" y="1568619"/>
                <a:ext cx="557784" cy="569575"/>
                <a:chOff x="10639044" y="3576807"/>
                <a:chExt cx="557784" cy="569575"/>
              </a:xfrm>
            </p:grpSpPr>
            <p:pic>
              <p:nvPicPr>
                <p:cNvPr id="81" name="Picture 11"/>
                <p:cNvPicPr preferRelativeResize="0"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V="1">
                  <a:off x="10639044" y="3576807"/>
                  <a:ext cx="557784" cy="5695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2" name="Rectangle 81"/>
                <p:cNvSpPr/>
                <p:nvPr/>
              </p:nvSpPr>
              <p:spPr>
                <a:xfrm>
                  <a:off x="10896600" y="3684590"/>
                  <a:ext cx="152399" cy="15097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60"/>
              <p:cNvGrpSpPr/>
              <p:nvPr/>
            </p:nvGrpSpPr>
            <p:grpSpPr>
              <a:xfrm flipV="1">
                <a:off x="8540268" y="1569920"/>
                <a:ext cx="555192" cy="569575"/>
                <a:chOff x="10640340" y="3575477"/>
                <a:chExt cx="555192" cy="572234"/>
              </a:xfrm>
            </p:grpSpPr>
            <p:pic>
              <p:nvPicPr>
                <p:cNvPr id="79" name="Picture 11"/>
                <p:cNvPicPr preferRelativeResize="0">
                  <a:picLocks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10800000" flipV="1">
                  <a:off x="10640340" y="3575477"/>
                  <a:ext cx="555192" cy="5722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0" name="Rectangle 79"/>
                <p:cNvSpPr/>
                <p:nvPr/>
              </p:nvSpPr>
              <p:spPr>
                <a:xfrm>
                  <a:off x="10744200" y="3889052"/>
                  <a:ext cx="228600" cy="15382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 flipV="1">
                <a:off x="92964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6" name="Line 14"/>
              <p:cNvSpPr>
                <a:spLocks noChangeShapeType="1"/>
              </p:cNvSpPr>
              <p:nvPr/>
            </p:nvSpPr>
            <p:spPr bwMode="auto">
              <a:xfrm flipH="1" flipV="1">
                <a:off x="92964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7" name="Line 14"/>
              <p:cNvSpPr>
                <a:spLocks noChangeShapeType="1"/>
              </p:cNvSpPr>
              <p:nvPr/>
            </p:nvSpPr>
            <p:spPr bwMode="auto">
              <a:xfrm flipV="1">
                <a:off x="10591800" y="17526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  <p:sp>
            <p:nvSpPr>
              <p:cNvPr id="78" name="Line 14"/>
              <p:cNvSpPr>
                <a:spLocks noChangeShapeType="1"/>
              </p:cNvSpPr>
              <p:nvPr/>
            </p:nvSpPr>
            <p:spPr bwMode="auto">
              <a:xfrm flipH="1" flipV="1">
                <a:off x="10591800" y="1981200"/>
                <a:ext cx="381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91436" tIns="45718" rIns="91436" bIns="45718"/>
              <a:lstStyle/>
              <a:p>
                <a:endParaRPr lang="en-US"/>
              </a:p>
            </p:txBody>
          </p:sp>
        </p:grpSp>
        <p:sp>
          <p:nvSpPr>
            <p:cNvPr id="85" name="Line 14"/>
            <p:cNvSpPr>
              <a:spLocks noChangeShapeType="1"/>
            </p:cNvSpPr>
            <p:nvPr/>
          </p:nvSpPr>
          <p:spPr bwMode="auto">
            <a:xfrm>
              <a:off x="8686800" y="505618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6" name="Line 14"/>
            <p:cNvSpPr>
              <a:spLocks noChangeShapeType="1"/>
            </p:cNvSpPr>
            <p:nvPr/>
          </p:nvSpPr>
          <p:spPr bwMode="auto">
            <a:xfrm flipV="1">
              <a:off x="11353800" y="5132388"/>
              <a:ext cx="304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7" name="Line 14"/>
            <p:cNvSpPr>
              <a:spLocks noChangeShapeType="1"/>
            </p:cNvSpPr>
            <p:nvPr/>
          </p:nvSpPr>
          <p:spPr bwMode="auto">
            <a:xfrm>
              <a:off x="99822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8" name="Line 14"/>
            <p:cNvSpPr>
              <a:spLocks noChangeShapeType="1"/>
            </p:cNvSpPr>
            <p:nvPr/>
          </p:nvSpPr>
          <p:spPr bwMode="auto">
            <a:xfrm flipV="1">
              <a:off x="99822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89" name="Line 14"/>
            <p:cNvSpPr>
              <a:spLocks noChangeShapeType="1"/>
            </p:cNvSpPr>
            <p:nvPr/>
          </p:nvSpPr>
          <p:spPr bwMode="auto">
            <a:xfrm flipV="1">
              <a:off x="8686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0" name="Line 14"/>
            <p:cNvSpPr>
              <a:spLocks noChangeShapeType="1"/>
            </p:cNvSpPr>
            <p:nvPr/>
          </p:nvSpPr>
          <p:spPr bwMode="auto">
            <a:xfrm flipV="1">
              <a:off x="11353800" y="1219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>
              <a:off x="8686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2" name="Line 14"/>
            <p:cNvSpPr>
              <a:spLocks noChangeShapeType="1"/>
            </p:cNvSpPr>
            <p:nvPr/>
          </p:nvSpPr>
          <p:spPr bwMode="auto">
            <a:xfrm>
              <a:off x="11353800" y="63246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3" name="Line 14"/>
            <p:cNvSpPr>
              <a:spLocks noChangeShapeType="1"/>
            </p:cNvSpPr>
            <p:nvPr/>
          </p:nvSpPr>
          <p:spPr bwMode="auto">
            <a:xfrm flipV="1">
              <a:off x="11734800" y="32766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4" name="Line 14"/>
            <p:cNvSpPr>
              <a:spLocks noChangeShapeType="1"/>
            </p:cNvSpPr>
            <p:nvPr/>
          </p:nvSpPr>
          <p:spPr bwMode="auto">
            <a:xfrm>
              <a:off x="11734800" y="4267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5" name="Line 14"/>
            <p:cNvSpPr>
              <a:spLocks noChangeShapeType="1"/>
            </p:cNvSpPr>
            <p:nvPr/>
          </p:nvSpPr>
          <p:spPr bwMode="auto">
            <a:xfrm flipV="1">
              <a:off x="10439400" y="27432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>
              <a:off x="10515600" y="4876800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7" name="Line 14"/>
            <p:cNvSpPr>
              <a:spLocks noChangeShapeType="1"/>
            </p:cNvSpPr>
            <p:nvPr/>
          </p:nvSpPr>
          <p:spPr bwMode="auto">
            <a:xfrm flipH="1">
              <a:off x="7924800" y="5029200"/>
              <a:ext cx="381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  <p:sp>
          <p:nvSpPr>
            <p:cNvPr id="98" name="Line 14"/>
            <p:cNvSpPr>
              <a:spLocks noChangeShapeType="1"/>
            </p:cNvSpPr>
            <p:nvPr/>
          </p:nvSpPr>
          <p:spPr bwMode="auto">
            <a:xfrm flipH="1" flipV="1">
              <a:off x="7696200" y="2667000"/>
              <a:ext cx="533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36" tIns="45718" rIns="91436" bIns="45718"/>
            <a:lstStyle/>
            <a:p>
              <a:endParaRPr lang="en-US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BA76AB1-FD3B-0B2B-39C2-58B04E5A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141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65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1C1E-59E3-4BA5-BA92-112613E09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Graph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0BAD3-AAB9-4003-A21C-023724641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graph search algorithm overlays a tree on a graph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frontier</a:t>
            </a:r>
            <a:r>
              <a:rPr lang="en-US" dirty="0"/>
              <a:t> states separate the </a:t>
            </a:r>
            <a:r>
              <a:rPr lang="en-US" dirty="0">
                <a:solidFill>
                  <a:srgbClr val="00B0F0"/>
                </a:solidFill>
              </a:rPr>
              <a:t>explored</a:t>
            </a:r>
            <a:r>
              <a:rPr lang="en-US" dirty="0"/>
              <a:t> states from </a:t>
            </a:r>
            <a:r>
              <a:rPr lang="en-US" dirty="0">
                <a:solidFill>
                  <a:srgbClr val="00B0F0"/>
                </a:solidFill>
              </a:rPr>
              <a:t>never seen </a:t>
            </a:r>
            <a:r>
              <a:rPr lang="en-US" dirty="0"/>
              <a:t>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6848A7-B121-4040-8940-E5260116F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321" y="3042957"/>
            <a:ext cx="7423031" cy="16157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5F6452-5285-43B4-9722-6FC353ED1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6026" y="4767723"/>
            <a:ext cx="6636636" cy="18157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F0259-657F-8EB1-8457-6CF61C5E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142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061806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>
            <a:extLst>
              <a:ext uri="{FF2B5EF4-FFF2-40B4-BE49-F238E27FC236}">
                <a16:creationId xmlns:a16="http://schemas.microsoft.com/office/drawing/2014/main" id="{3AA8CEAE-4A27-C989-18AF-DCDB7B29C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Avoiding Revisited States</a:t>
            </a: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43EA8AC-FE12-81BC-21B4-F85148825C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600201"/>
            <a:ext cx="8610600" cy="4525963"/>
          </a:xfrm>
        </p:spPr>
        <p:txBody>
          <a:bodyPr/>
          <a:lstStyle/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Comic Sans MS" panose="030F0702030302020204" pitchFamily="66" charset="0"/>
              </a:rPr>
              <a:t> Requires comparing state descriptions </a:t>
            </a:r>
          </a:p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Comic Sans MS" panose="030F0702030302020204" pitchFamily="66" charset="0"/>
              </a:rPr>
              <a:t> Breadth-first search: </a:t>
            </a:r>
          </a:p>
          <a:p>
            <a:pPr lvl="1" eaLnBrk="1" hangingPunct="1">
              <a:buClr>
                <a:srgbClr val="0033CC"/>
              </a:buClr>
              <a:buFontTx/>
              <a:buChar char="•"/>
            </a:pPr>
            <a:r>
              <a:rPr lang="en-US" altLang="en-US">
                <a:latin typeface="Comic Sans MS" panose="030F0702030302020204" pitchFamily="66" charset="0"/>
              </a:rPr>
              <a:t>Store all states associated with </a:t>
            </a:r>
            <a:r>
              <a:rPr lang="en-US" altLang="en-US" b="1">
                <a:latin typeface="Comic Sans MS" panose="030F0702030302020204" pitchFamily="66" charset="0"/>
              </a:rPr>
              <a:t>generated</a:t>
            </a:r>
            <a:r>
              <a:rPr lang="en-US" altLang="en-US">
                <a:latin typeface="Comic Sans MS" panose="030F0702030302020204" pitchFamily="66" charset="0"/>
              </a:rPr>
              <a:t> nodes in VISITED</a:t>
            </a:r>
          </a:p>
          <a:p>
            <a:pPr lvl="1" eaLnBrk="1" hangingPunct="1">
              <a:buClr>
                <a:srgbClr val="0033CC"/>
              </a:buClr>
              <a:buFontTx/>
              <a:buChar char="•"/>
            </a:pPr>
            <a:r>
              <a:rPr lang="en-US" altLang="en-US">
                <a:latin typeface="Comic Sans MS" panose="030F0702030302020204" pitchFamily="66" charset="0"/>
              </a:rPr>
              <a:t>If the state of a new node is in VISITED, then discard the node</a:t>
            </a:r>
          </a:p>
        </p:txBody>
      </p:sp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05B8549A-5D20-E839-F13A-16D1A4FA9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26CA8950-8C6E-4B00-A42E-6EFF6785BC73}" type="slidenum">
              <a:rPr lang="en-US" altLang="en-US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143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0957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2641" y="429528"/>
            <a:ext cx="5853429" cy="76136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Repeated states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1041625" y="6463023"/>
            <a:ext cx="656303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88888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>
                <a:lnSpc>
                  <a:spcPts val="1425"/>
                </a:lnSpc>
              </a:pPr>
              <a:t>144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072641" y="1607565"/>
            <a:ext cx="7445375" cy="1587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2900" indent="-343535">
              <a:spcBef>
                <a:spcPts val="105"/>
              </a:spcBef>
              <a:buFont typeface="Arial MT"/>
              <a:buChar char="•"/>
              <a:tabLst>
                <a:tab pos="342900" algn="l"/>
                <a:tab pos="343535" algn="l"/>
              </a:tabLst>
            </a:pPr>
            <a:r>
              <a:rPr sz="3200" spc="-20" dirty="0">
                <a:latin typeface="Calibri"/>
                <a:cs typeface="Calibri"/>
              </a:rPr>
              <a:t>Failure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detect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repeated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states</a:t>
            </a:r>
            <a:r>
              <a:rPr sz="3200" spc="-5" dirty="0">
                <a:latin typeface="Calibri"/>
                <a:cs typeface="Calibri"/>
              </a:rPr>
              <a:t> can </a:t>
            </a:r>
            <a:r>
              <a:rPr sz="3200" dirty="0">
                <a:latin typeface="Calibri"/>
                <a:cs typeface="Calibri"/>
              </a:rPr>
              <a:t>turn a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linear</a:t>
            </a:r>
            <a:r>
              <a:rPr sz="3200" spc="-10" dirty="0">
                <a:latin typeface="Calibri"/>
                <a:cs typeface="Calibri"/>
              </a:rPr>
              <a:t> problem</a:t>
            </a:r>
            <a:r>
              <a:rPr sz="3200" spc="-15" dirty="0">
                <a:latin typeface="Calibri"/>
                <a:cs typeface="Calibri"/>
              </a:rPr>
              <a:t> into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exponential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one!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770"/>
              </a:spcBef>
            </a:pPr>
            <a:r>
              <a:rPr sz="3200" dirty="0">
                <a:latin typeface="Arial MT"/>
                <a:cs typeface="Arial MT"/>
              </a:rPr>
              <a:t>•</a:t>
            </a:r>
            <a:endParaRPr sz="32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2895600"/>
            <a:ext cx="8229600" cy="3016250"/>
          </a:xfrm>
          <a:prstGeom prst="rect">
            <a:avLst/>
          </a:prstGeom>
        </p:spPr>
      </p:pic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8103" y="429527"/>
            <a:ext cx="3440083" cy="76136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Problem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83741" y="1839291"/>
            <a:ext cx="7389495" cy="1991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spcBef>
                <a:spcPts val="95"/>
              </a:spcBef>
              <a:buFont typeface="Arial MT"/>
              <a:buChar char="•"/>
              <a:tabLst>
                <a:tab pos="354965" algn="l"/>
                <a:tab pos="355600" algn="l"/>
                <a:tab pos="4493260" algn="l"/>
              </a:tabLst>
            </a:pPr>
            <a:r>
              <a:rPr sz="2800" spc="-5" dirty="0">
                <a:latin typeface="Calibri"/>
                <a:cs typeface="Calibri"/>
              </a:rPr>
              <a:t>All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these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methods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slow	(blind)</a:t>
            </a:r>
            <a:endParaRPr sz="2800">
              <a:latin typeface="Calibri"/>
              <a:cs typeface="Calibri"/>
            </a:endParaRPr>
          </a:p>
          <a:p>
            <a:pPr>
              <a:spcBef>
                <a:spcPts val="30"/>
              </a:spcBef>
              <a:buFont typeface="Arial MT"/>
              <a:buChar char="•"/>
            </a:pPr>
            <a:endParaRPr sz="3850">
              <a:latin typeface="Calibri"/>
              <a:cs typeface="Calibri"/>
            </a:endParaRPr>
          </a:p>
          <a:p>
            <a:pPr marL="355600" indent="-342900">
              <a:buFont typeface="Arial MT"/>
              <a:buChar char="•"/>
              <a:tabLst>
                <a:tab pos="354965" algn="l"/>
                <a:tab pos="355600" algn="l"/>
                <a:tab pos="1841500" algn="l"/>
              </a:tabLst>
            </a:pPr>
            <a:r>
              <a:rPr sz="2800" spc="-10" dirty="0">
                <a:latin typeface="Calibri"/>
                <a:cs typeface="Calibri"/>
              </a:rPr>
              <a:t>Solution	</a:t>
            </a: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libri"/>
                <a:cs typeface="Calibri"/>
              </a:rPr>
              <a:t>add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guidance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(“</a:t>
            </a:r>
            <a:r>
              <a:rPr sz="2800" spc="-10" dirty="0">
                <a:solidFill>
                  <a:srgbClr val="AD1A94"/>
                </a:solidFill>
                <a:latin typeface="Calibri"/>
                <a:cs typeface="Calibri"/>
              </a:rPr>
              <a:t>heuristic</a:t>
            </a:r>
            <a:r>
              <a:rPr sz="2800" spc="30" dirty="0">
                <a:solidFill>
                  <a:srgbClr val="AD1A94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AD1A94"/>
                </a:solidFill>
                <a:latin typeface="Calibri"/>
                <a:cs typeface="Calibri"/>
              </a:rPr>
              <a:t>estimate</a:t>
            </a:r>
            <a:r>
              <a:rPr sz="2800" spc="-15" dirty="0">
                <a:latin typeface="Calibri"/>
                <a:cs typeface="Calibri"/>
              </a:rPr>
              <a:t>”)</a:t>
            </a:r>
            <a:endParaRPr sz="2800">
              <a:latin typeface="Calibri"/>
              <a:cs typeface="Calibri"/>
            </a:endParaRPr>
          </a:p>
          <a:p>
            <a:pPr marL="1841500">
              <a:spcBef>
                <a:spcPts val="675"/>
              </a:spcBef>
            </a:pPr>
            <a:r>
              <a:rPr sz="2800" spc="-5" dirty="0">
                <a:latin typeface="Wingdings"/>
                <a:cs typeface="Wingdings"/>
              </a:rPr>
              <a:t>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libri"/>
                <a:cs typeface="Calibri"/>
              </a:rPr>
              <a:t>“</a:t>
            </a:r>
            <a:r>
              <a:rPr sz="2800" spc="-15" dirty="0">
                <a:solidFill>
                  <a:srgbClr val="AD1A94"/>
                </a:solidFill>
                <a:latin typeface="Calibri"/>
                <a:cs typeface="Calibri"/>
              </a:rPr>
              <a:t>informed</a:t>
            </a:r>
            <a:r>
              <a:rPr sz="2800" spc="-5" dirty="0">
                <a:solidFill>
                  <a:srgbClr val="AD1A94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AD1A94"/>
                </a:solidFill>
                <a:latin typeface="Calibri"/>
                <a:cs typeface="Calibri"/>
              </a:rPr>
              <a:t>search</a:t>
            </a:r>
            <a:r>
              <a:rPr sz="2800" spc="-10" dirty="0">
                <a:latin typeface="Calibri"/>
                <a:cs typeface="Calibri"/>
              </a:rPr>
              <a:t>”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D91C11-6D0B-B6D3-3CD1-0BF320724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145</a:t>
            </a:fld>
            <a:endParaRPr lang="en-US" altLang="en-US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>
            <a:extLst>
              <a:ext uri="{FF2B5EF4-FFF2-40B4-BE49-F238E27FC236}">
                <a16:creationId xmlns:a16="http://schemas.microsoft.com/office/drawing/2014/main" id="{53548BE5-3F3D-234A-013F-23E79BE1E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Summary</a:t>
            </a:r>
          </a:p>
        </p:txBody>
      </p:sp>
      <p:sp>
        <p:nvSpPr>
          <p:cNvPr id="218115" name="Rectangle 3">
            <a:extLst>
              <a:ext uri="{FF2B5EF4-FFF2-40B4-BE49-F238E27FC236}">
                <a16:creationId xmlns:a16="http://schemas.microsoft.com/office/drawing/2014/main" id="{E183E5A9-76A7-31AB-9890-8EA9AFFFB0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/>
              <a:t>Problem formulation usually requires </a:t>
            </a:r>
            <a:r>
              <a:rPr lang="en-US" altLang="en-US">
                <a:solidFill>
                  <a:srgbClr val="0066FF"/>
                </a:solidFill>
              </a:rPr>
              <a:t>abstracting away real-world details</a:t>
            </a:r>
            <a:r>
              <a:rPr lang="en-US" altLang="en-US"/>
              <a:t> to define a </a:t>
            </a:r>
            <a:r>
              <a:rPr lang="en-US" altLang="en-US">
                <a:solidFill>
                  <a:srgbClr val="0066FF"/>
                </a:solidFill>
              </a:rPr>
              <a:t>state space</a:t>
            </a:r>
            <a:r>
              <a:rPr lang="en-US" altLang="en-US"/>
              <a:t> that can be explored using computer algorithms.</a:t>
            </a:r>
          </a:p>
          <a:p>
            <a:endParaRPr lang="en-US" altLang="en-US"/>
          </a:p>
          <a:p>
            <a:r>
              <a:rPr lang="en-US" altLang="en-US"/>
              <a:t>Once problem is formulated in abstract form, </a:t>
            </a:r>
            <a:r>
              <a:rPr lang="en-US" altLang="en-US">
                <a:solidFill>
                  <a:srgbClr val="0066FF"/>
                </a:solidFill>
              </a:rPr>
              <a:t>complexity analysis</a:t>
            </a:r>
            <a:r>
              <a:rPr lang="en-US" altLang="en-US"/>
              <a:t> helps us picking out best algorithm to solve problem.</a:t>
            </a:r>
          </a:p>
          <a:p>
            <a:endParaRPr lang="en-US" altLang="en-US"/>
          </a:p>
          <a:p>
            <a:r>
              <a:rPr lang="en-US" altLang="en-US"/>
              <a:t>Variety of uninformed search strategies; difference lies in method used to </a:t>
            </a:r>
            <a:r>
              <a:rPr lang="en-US" altLang="en-US">
                <a:solidFill>
                  <a:srgbClr val="0066FF"/>
                </a:solidFill>
              </a:rPr>
              <a:t>pick node that will be further expanded</a:t>
            </a:r>
            <a:r>
              <a:rPr lang="en-US" altLang="en-US"/>
              <a:t>.</a:t>
            </a:r>
          </a:p>
          <a:p>
            <a:endParaRPr lang="en-US" altLang="en-US"/>
          </a:p>
          <a:p>
            <a:r>
              <a:rPr lang="en-US" altLang="en-US">
                <a:solidFill>
                  <a:srgbClr val="0066FF"/>
                </a:solidFill>
              </a:rPr>
              <a:t>Iterative deepening</a:t>
            </a:r>
            <a:r>
              <a:rPr lang="en-US" altLang="en-US"/>
              <a:t> search only uses linear space and not much more time than other uniformed search strategies.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D3A33E-1992-B847-3492-E4EF147D8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Aft>
                <a:spcPct val="0"/>
              </a:spcAft>
            </a:pPr>
            <a:fld id="{2C41BF95-B006-4F6F-8CBF-B00B9F86E2F4}" type="slidenum">
              <a:rPr lang="en-US" altLang="en-US">
                <a:solidFill>
                  <a:srgbClr val="5E574E"/>
                </a:solidFill>
              </a:rPr>
              <a:pPr defTabSz="914400" eaLnBrk="0" fontAlgn="base" hangingPunct="0">
                <a:spcAft>
                  <a:spcPct val="0"/>
                </a:spcAft>
              </a:pPr>
              <a:t>146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26602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3DDB-CF88-C56E-1A96-1128E2AF0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1181" y="2624328"/>
            <a:ext cx="3677264" cy="1609344"/>
          </a:xfrm>
        </p:spPr>
        <p:txBody>
          <a:bodyPr>
            <a:normAutofit/>
          </a:bodyPr>
          <a:lstStyle/>
          <a:p>
            <a:r>
              <a:rPr 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3533B-0C8D-C9E8-5A7C-871EE0954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9ABCAEC-7D34-E549-A96E-FCEDAADBE4B0}" type="slidenum">
              <a:rPr lang="en-US" smtClean="0"/>
              <a:pPr>
                <a:spcAft>
                  <a:spcPts val="600"/>
                </a:spcAft>
              </a:pPr>
              <a:t>147</a:t>
            </a:fld>
            <a:endParaRPr lang="en-US"/>
          </a:p>
        </p:txBody>
      </p:sp>
      <p:pic>
        <p:nvPicPr>
          <p:cNvPr id="16" name="Picture 5" descr="3D black question marks with one yellow question mark">
            <a:extLst>
              <a:ext uri="{FF2B5EF4-FFF2-40B4-BE49-F238E27FC236}">
                <a16:creationId xmlns:a16="http://schemas.microsoft.com/office/drawing/2014/main" id="{612F1DA2-38B7-9EE1-C071-2FB431D6D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52" r="18485" b="1"/>
          <a:stretch/>
        </p:blipFill>
        <p:spPr>
          <a:xfrm>
            <a:off x="1" y="10"/>
            <a:ext cx="754621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00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>
            <a:extLst>
              <a:ext uri="{FF2B5EF4-FFF2-40B4-BE49-F238E27FC236}">
                <a16:creationId xmlns:a16="http://schemas.microsoft.com/office/drawing/2014/main" id="{3798EA36-A5B0-CCAA-7771-7BE05AE427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165"/>
            <a:ext cx="10515600" cy="1325563"/>
          </a:xfrm>
        </p:spPr>
        <p:txBody>
          <a:bodyPr/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(n</a:t>
            </a:r>
            <a:r>
              <a:rPr lang="en-US" altLang="en-US" sz="5400" cap="all" baseline="30000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2</a:t>
            </a:r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-1)-puzzle</a:t>
            </a:r>
          </a:p>
        </p:txBody>
      </p:sp>
      <p:sp>
        <p:nvSpPr>
          <p:cNvPr id="8194" name="Slide Number Placeholder 4">
            <a:extLst>
              <a:ext uri="{FF2B5EF4-FFF2-40B4-BE49-F238E27FC236}">
                <a16:creationId xmlns:a16="http://schemas.microsoft.com/office/drawing/2014/main" id="{6D258770-F5C3-4F5D-6AD4-5BC2B7FB8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DAA16108-6D99-439F-AB94-C409A420B8DA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8196" name="Group 6">
            <a:extLst>
              <a:ext uri="{FF2B5EF4-FFF2-40B4-BE49-F238E27FC236}">
                <a16:creationId xmlns:a16="http://schemas.microsoft.com/office/drawing/2014/main" id="{36C7F274-E4C6-891E-A6E8-5D360B32A0C7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209800"/>
            <a:ext cx="1828800" cy="1828800"/>
            <a:chOff x="768" y="1152"/>
            <a:chExt cx="1152" cy="1152"/>
          </a:xfrm>
        </p:grpSpPr>
        <p:sp>
          <p:nvSpPr>
            <p:cNvPr id="8215" name="Rectangle 7">
              <a:extLst>
                <a:ext uri="{FF2B5EF4-FFF2-40B4-BE49-F238E27FC236}">
                  <a16:creationId xmlns:a16="http://schemas.microsoft.com/office/drawing/2014/main" id="{0B2250BB-0F99-E1A3-C7ED-517F9F001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152"/>
              <a:ext cx="1152" cy="115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16" name="Rectangle 8">
              <a:extLst>
                <a:ext uri="{FF2B5EF4-FFF2-40B4-BE49-F238E27FC236}">
                  <a16:creationId xmlns:a16="http://schemas.microsoft.com/office/drawing/2014/main" id="{8A233B15-F570-C7CC-621A-2A8C72332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152"/>
              <a:ext cx="384" cy="38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17" name="Rectangle 9">
              <a:extLst>
                <a:ext uri="{FF2B5EF4-FFF2-40B4-BE49-F238E27FC236}">
                  <a16:creationId xmlns:a16="http://schemas.microsoft.com/office/drawing/2014/main" id="{E05F04B0-4616-1CF9-7C26-37BB9B1A7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536"/>
              <a:ext cx="384" cy="38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18" name="Rectangle 10">
              <a:extLst>
                <a:ext uri="{FF2B5EF4-FFF2-40B4-BE49-F238E27FC236}">
                  <a16:creationId xmlns:a16="http://schemas.microsoft.com/office/drawing/2014/main" id="{B1C6814C-3856-6C4F-D8FF-8BF5A0CA3D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920"/>
              <a:ext cx="384" cy="38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19" name="Rectangle 11">
              <a:extLst>
                <a:ext uri="{FF2B5EF4-FFF2-40B4-BE49-F238E27FC236}">
                  <a16:creationId xmlns:a16="http://schemas.microsoft.com/office/drawing/2014/main" id="{052FF03B-D6EB-1318-4E33-0A244FB038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152"/>
              <a:ext cx="384" cy="38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20" name="Rectangle 12">
              <a:extLst>
                <a:ext uri="{FF2B5EF4-FFF2-40B4-BE49-F238E27FC236}">
                  <a16:creationId xmlns:a16="http://schemas.microsoft.com/office/drawing/2014/main" id="{DF0B6C96-0CC6-595D-EF62-8813762D9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536"/>
              <a:ext cx="384" cy="38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21" name="Rectangle 13">
              <a:extLst>
                <a:ext uri="{FF2B5EF4-FFF2-40B4-BE49-F238E27FC236}">
                  <a16:creationId xmlns:a16="http://schemas.microsoft.com/office/drawing/2014/main" id="{835D8B43-9D72-EC70-9CC7-5411902E9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536"/>
              <a:ext cx="384" cy="38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22" name="Rectangle 14">
              <a:extLst>
                <a:ext uri="{FF2B5EF4-FFF2-40B4-BE49-F238E27FC236}">
                  <a16:creationId xmlns:a16="http://schemas.microsoft.com/office/drawing/2014/main" id="{EF2F51BE-6289-A9C9-2B88-03BECACE5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920"/>
              <a:ext cx="384" cy="38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23" name="Rectangle 15">
              <a:extLst>
                <a:ext uri="{FF2B5EF4-FFF2-40B4-BE49-F238E27FC236}">
                  <a16:creationId xmlns:a16="http://schemas.microsoft.com/office/drawing/2014/main" id="{3D25D304-87D9-D893-0837-C05A5A74B5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920"/>
              <a:ext cx="384" cy="38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24" name="Text Box 16">
              <a:extLst>
                <a:ext uri="{FF2B5EF4-FFF2-40B4-BE49-F238E27FC236}">
                  <a16:creationId xmlns:a16="http://schemas.microsoft.com/office/drawing/2014/main" id="{08330A99-B276-158F-537C-DCE6EAD54A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976"/>
              <a:ext cx="2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  <p:sp>
          <p:nvSpPr>
            <p:cNvPr id="8225" name="Text Box 17">
              <a:extLst>
                <a:ext uri="{FF2B5EF4-FFF2-40B4-BE49-F238E27FC236}">
                  <a16:creationId xmlns:a16="http://schemas.microsoft.com/office/drawing/2014/main" id="{D3998B83-9EEE-555E-E340-5E569B3FF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20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8226" name="Text Box 18">
              <a:extLst>
                <a:ext uri="{FF2B5EF4-FFF2-40B4-BE49-F238E27FC236}">
                  <a16:creationId xmlns:a16="http://schemas.microsoft.com/office/drawing/2014/main" id="{FF273F7E-880B-3BB5-9380-9BCAD02DF1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59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8227" name="Text Box 19">
              <a:extLst>
                <a:ext uri="{FF2B5EF4-FFF2-40B4-BE49-F238E27FC236}">
                  <a16:creationId xmlns:a16="http://schemas.microsoft.com/office/drawing/2014/main" id="{6DB69185-1FC9-A96A-D6EA-D8853CB796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8" y="159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8228" name="Text Box 20">
              <a:extLst>
                <a:ext uri="{FF2B5EF4-FFF2-40B4-BE49-F238E27FC236}">
                  <a16:creationId xmlns:a16="http://schemas.microsoft.com/office/drawing/2014/main" id="{6D4B1115-ED71-FFC4-3C5C-15117C799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976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8229" name="Text Box 21">
              <a:extLst>
                <a:ext uri="{FF2B5EF4-FFF2-40B4-BE49-F238E27FC236}">
                  <a16:creationId xmlns:a16="http://schemas.microsoft.com/office/drawing/2014/main" id="{C4497E43-B900-C460-C55B-D1B3433376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976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8230" name="Text Box 22">
              <a:extLst>
                <a:ext uri="{FF2B5EF4-FFF2-40B4-BE49-F238E27FC236}">
                  <a16:creationId xmlns:a16="http://schemas.microsoft.com/office/drawing/2014/main" id="{C6375CAF-D5C8-AF9D-70A0-D5AB83199D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1592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8231" name="Text Box 23">
              <a:extLst>
                <a:ext uri="{FF2B5EF4-FFF2-40B4-BE49-F238E27FC236}">
                  <a16:creationId xmlns:a16="http://schemas.microsoft.com/office/drawing/2014/main" id="{D19C6C8C-63B0-327A-919F-AC84533D06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1208"/>
              <a:ext cx="2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8</a:t>
              </a:r>
            </a:p>
          </p:txBody>
        </p:sp>
      </p:grpSp>
      <p:grpSp>
        <p:nvGrpSpPr>
          <p:cNvPr id="8197" name="Group 45">
            <a:extLst>
              <a:ext uri="{FF2B5EF4-FFF2-40B4-BE49-F238E27FC236}">
                <a16:creationId xmlns:a16="http://schemas.microsoft.com/office/drawing/2014/main" id="{A089F56F-EC79-2314-01E2-E0D42D4C050D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2209800"/>
            <a:ext cx="2395538" cy="2438400"/>
            <a:chOff x="1440" y="1296"/>
            <a:chExt cx="1920" cy="1920"/>
          </a:xfrm>
        </p:grpSpPr>
        <p:sp>
          <p:nvSpPr>
            <p:cNvPr id="8199" name="Rectangle 46">
              <a:extLst>
                <a:ext uri="{FF2B5EF4-FFF2-40B4-BE49-F238E27FC236}">
                  <a16:creationId xmlns:a16="http://schemas.microsoft.com/office/drawing/2014/main" id="{E9BB1572-8E61-700B-CF27-A290E7424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296"/>
              <a:ext cx="1920" cy="1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200" name="Rectangle 47">
              <a:extLst>
                <a:ext uri="{FF2B5EF4-FFF2-40B4-BE49-F238E27FC236}">
                  <a16:creationId xmlns:a16="http://schemas.microsoft.com/office/drawing/2014/main" id="{8FA8F8C7-93F1-97BA-B370-CAED0B9B9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25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8201" name="Rectangle 48">
              <a:extLst>
                <a:ext uri="{FF2B5EF4-FFF2-40B4-BE49-F238E27FC236}">
                  <a16:creationId xmlns:a16="http://schemas.microsoft.com/office/drawing/2014/main" id="{A1FACB49-07CD-9D53-6755-44AE8111E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73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15</a:t>
              </a:r>
            </a:p>
          </p:txBody>
        </p:sp>
        <p:sp>
          <p:nvSpPr>
            <p:cNvPr id="8202" name="Rectangle 49">
              <a:extLst>
                <a:ext uri="{FF2B5EF4-FFF2-40B4-BE49-F238E27FC236}">
                  <a16:creationId xmlns:a16="http://schemas.microsoft.com/office/drawing/2014/main" id="{FD23BE39-F922-949A-978E-DAF965167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8203" name="Rectangle 50">
              <a:extLst>
                <a:ext uri="{FF2B5EF4-FFF2-40B4-BE49-F238E27FC236}">
                  <a16:creationId xmlns:a16="http://schemas.microsoft.com/office/drawing/2014/main" id="{1EE6DC0F-57C0-B131-864C-5CDC25159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73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8204" name="Rectangle 51">
              <a:extLst>
                <a:ext uri="{FF2B5EF4-FFF2-40B4-BE49-F238E27FC236}">
                  <a16:creationId xmlns:a16="http://schemas.microsoft.com/office/drawing/2014/main" id="{BFF32AA4-FF1E-7245-F85A-8EBF27221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25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8205" name="Rectangle 52">
              <a:extLst>
                <a:ext uri="{FF2B5EF4-FFF2-40B4-BE49-F238E27FC236}">
                  <a16:creationId xmlns:a16="http://schemas.microsoft.com/office/drawing/2014/main" id="{75262417-C861-D3D8-2642-1DAD85A48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73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13</a:t>
              </a:r>
            </a:p>
          </p:txBody>
        </p:sp>
        <p:sp>
          <p:nvSpPr>
            <p:cNvPr id="8206" name="Rectangle 53">
              <a:extLst>
                <a:ext uri="{FF2B5EF4-FFF2-40B4-BE49-F238E27FC236}">
                  <a16:creationId xmlns:a16="http://schemas.microsoft.com/office/drawing/2014/main" id="{5291DF7C-8F09-5894-5480-F73B68E419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25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8207" name="Rectangle 54">
              <a:extLst>
                <a:ext uri="{FF2B5EF4-FFF2-40B4-BE49-F238E27FC236}">
                  <a16:creationId xmlns:a16="http://schemas.microsoft.com/office/drawing/2014/main" id="{A1DE5D32-9B0A-6826-AB81-63F1112DF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77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8208" name="Rectangle 55">
              <a:extLst>
                <a:ext uri="{FF2B5EF4-FFF2-40B4-BE49-F238E27FC236}">
                  <a16:creationId xmlns:a16="http://schemas.microsoft.com/office/drawing/2014/main" id="{E9318BCB-E6FA-5120-24A7-86159AF50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77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8209" name="Rectangle 56">
              <a:extLst>
                <a:ext uri="{FF2B5EF4-FFF2-40B4-BE49-F238E27FC236}">
                  <a16:creationId xmlns:a16="http://schemas.microsoft.com/office/drawing/2014/main" id="{91CF46BB-EF93-180B-BCC5-538608774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77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8210" name="Rectangle 57">
              <a:extLst>
                <a:ext uri="{FF2B5EF4-FFF2-40B4-BE49-F238E27FC236}">
                  <a16:creationId xmlns:a16="http://schemas.microsoft.com/office/drawing/2014/main" id="{F44F3536-08E9-9125-8B5D-5714C9FE4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77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8211" name="Rectangle 58">
              <a:extLst>
                <a:ext uri="{FF2B5EF4-FFF2-40B4-BE49-F238E27FC236}">
                  <a16:creationId xmlns:a16="http://schemas.microsoft.com/office/drawing/2014/main" id="{A8839149-F4E6-E5BB-ED7F-08FFE87D3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29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8212" name="Rectangle 59">
              <a:extLst>
                <a:ext uri="{FF2B5EF4-FFF2-40B4-BE49-F238E27FC236}">
                  <a16:creationId xmlns:a16="http://schemas.microsoft.com/office/drawing/2014/main" id="{0BB6EF9B-3AA9-3331-BC4F-CF991A6FD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29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8213" name="Rectangle 60">
              <a:extLst>
                <a:ext uri="{FF2B5EF4-FFF2-40B4-BE49-F238E27FC236}">
                  <a16:creationId xmlns:a16="http://schemas.microsoft.com/office/drawing/2014/main" id="{EDB1D361-8BD7-AC13-07FA-3BEC97886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29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8214" name="Rectangle 61">
              <a:extLst>
                <a:ext uri="{FF2B5EF4-FFF2-40B4-BE49-F238E27FC236}">
                  <a16:creationId xmlns:a16="http://schemas.microsoft.com/office/drawing/2014/main" id="{C52654EC-FC46-2ACE-4805-6BB811B26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29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</p:grpSp>
      <p:sp>
        <p:nvSpPr>
          <p:cNvPr id="8198" name="Text Box 64">
            <a:extLst>
              <a:ext uri="{FF2B5EF4-FFF2-40B4-BE49-F238E27FC236}">
                <a16:creationId xmlns:a16="http://schemas.microsoft.com/office/drawing/2014/main" id="{FBF4688F-3987-B4F6-CCF6-464705597F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725" y="2143126"/>
            <a:ext cx="14287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8800">
                <a:solidFill>
                  <a:srgbClr val="000000"/>
                </a:solidFill>
              </a:rPr>
              <a:t>....</a:t>
            </a:r>
          </a:p>
        </p:txBody>
      </p:sp>
    </p:spTree>
    <p:extLst>
      <p:ext uri="{BB962C8B-B14F-4D97-AF65-F5344CB8AC3E}">
        <p14:creationId xmlns:p14="http://schemas.microsoft.com/office/powerpoint/2010/main" val="3336481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E17F3355-9C85-0216-8C58-68E69A85F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16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Example: 8-Puzzle</a:t>
            </a:r>
          </a:p>
        </p:txBody>
      </p:sp>
      <p:sp>
        <p:nvSpPr>
          <p:cNvPr id="4098" name="Slide Number Placeholder 4">
            <a:extLst>
              <a:ext uri="{FF2B5EF4-FFF2-40B4-BE49-F238E27FC236}">
                <a16:creationId xmlns:a16="http://schemas.microsoft.com/office/drawing/2014/main" id="{AACC6A3A-909E-8EB4-A892-37C91491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879A0154-C44F-4F66-9891-423A997937E0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4100" name="Group 43">
            <a:extLst>
              <a:ext uri="{FF2B5EF4-FFF2-40B4-BE49-F238E27FC236}">
                <a16:creationId xmlns:a16="http://schemas.microsoft.com/office/drawing/2014/main" id="{5B9B9465-083A-1A2F-EC07-31FE120E4D18}"/>
              </a:ext>
            </a:extLst>
          </p:cNvPr>
          <p:cNvGrpSpPr>
            <a:grpSpLocks/>
          </p:cNvGrpSpPr>
          <p:nvPr/>
        </p:nvGrpSpPr>
        <p:grpSpPr bwMode="auto">
          <a:xfrm>
            <a:off x="2895601" y="1981200"/>
            <a:ext cx="6005513" cy="2514600"/>
            <a:chOff x="921" y="1536"/>
            <a:chExt cx="3783" cy="1584"/>
          </a:xfrm>
        </p:grpSpPr>
        <p:grpSp>
          <p:nvGrpSpPr>
            <p:cNvPr id="4102" name="Group 4">
              <a:extLst>
                <a:ext uri="{FF2B5EF4-FFF2-40B4-BE49-F238E27FC236}">
                  <a16:creationId xmlns:a16="http://schemas.microsoft.com/office/drawing/2014/main" id="{F75C0542-89E5-0912-A8CB-2E7D8A1F86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1536"/>
              <a:ext cx="1152" cy="1152"/>
              <a:chOff x="768" y="1152"/>
              <a:chExt cx="1152" cy="1152"/>
            </a:xfrm>
          </p:grpSpPr>
          <p:sp>
            <p:nvSpPr>
              <p:cNvPr id="4123" name="Rectangle 5">
                <a:extLst>
                  <a:ext uri="{FF2B5EF4-FFF2-40B4-BE49-F238E27FC236}">
                    <a16:creationId xmlns:a16="http://schemas.microsoft.com/office/drawing/2014/main" id="{AC1281D7-6BF4-BF71-5910-00AB25C79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152"/>
                <a:ext cx="1152" cy="11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4" name="Rectangle 6">
                <a:extLst>
                  <a:ext uri="{FF2B5EF4-FFF2-40B4-BE49-F238E27FC236}">
                    <a16:creationId xmlns:a16="http://schemas.microsoft.com/office/drawing/2014/main" id="{D73A5691-1F33-DFCB-73CB-16BA15BE59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152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5" name="Rectangle 7">
                <a:extLst>
                  <a:ext uri="{FF2B5EF4-FFF2-40B4-BE49-F238E27FC236}">
                    <a16:creationId xmlns:a16="http://schemas.microsoft.com/office/drawing/2014/main" id="{97876690-4610-1F3A-E544-7B8B4DB0E8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536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6" name="Rectangle 8">
                <a:extLst>
                  <a:ext uri="{FF2B5EF4-FFF2-40B4-BE49-F238E27FC236}">
                    <a16:creationId xmlns:a16="http://schemas.microsoft.com/office/drawing/2014/main" id="{894C3829-2237-504F-E26B-47ACA44A6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1920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7" name="Rectangle 9">
                <a:extLst>
                  <a:ext uri="{FF2B5EF4-FFF2-40B4-BE49-F238E27FC236}">
                    <a16:creationId xmlns:a16="http://schemas.microsoft.com/office/drawing/2014/main" id="{E0C975C1-B9BA-3529-4E86-8241E6950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152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8" name="Rectangle 10">
                <a:extLst>
                  <a:ext uri="{FF2B5EF4-FFF2-40B4-BE49-F238E27FC236}">
                    <a16:creationId xmlns:a16="http://schemas.microsoft.com/office/drawing/2014/main" id="{7B08DA71-308B-3362-EB63-EAB075665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536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29" name="Rectangle 11">
                <a:extLst>
                  <a:ext uri="{FF2B5EF4-FFF2-40B4-BE49-F238E27FC236}">
                    <a16:creationId xmlns:a16="http://schemas.microsoft.com/office/drawing/2014/main" id="{8154E7A4-0AF0-B33A-172E-478D66F3D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536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0" name="Rectangle 12">
                <a:extLst>
                  <a:ext uri="{FF2B5EF4-FFF2-40B4-BE49-F238E27FC236}">
                    <a16:creationId xmlns:a16="http://schemas.microsoft.com/office/drawing/2014/main" id="{66231A0C-3B87-36BA-690D-51D1B804C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1" name="Rectangle 13">
                <a:extLst>
                  <a:ext uri="{FF2B5EF4-FFF2-40B4-BE49-F238E27FC236}">
                    <a16:creationId xmlns:a16="http://schemas.microsoft.com/office/drawing/2014/main" id="{E94B2DE3-9B1B-524C-7BEA-10C716008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6" y="1920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32" name="Text Box 14">
                <a:extLst>
                  <a:ext uri="{FF2B5EF4-FFF2-40B4-BE49-F238E27FC236}">
                    <a16:creationId xmlns:a16="http://schemas.microsoft.com/office/drawing/2014/main" id="{05BF0BB9-51D5-D9B2-7304-999DBC79D3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976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4133" name="Text Box 15">
                <a:extLst>
                  <a:ext uri="{FF2B5EF4-FFF2-40B4-BE49-F238E27FC236}">
                    <a16:creationId xmlns:a16="http://schemas.microsoft.com/office/drawing/2014/main" id="{6F97C552-9ECB-7BE3-6F58-EBD023978C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208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4134" name="Text Box 16">
                <a:extLst>
                  <a:ext uri="{FF2B5EF4-FFF2-40B4-BE49-F238E27FC236}">
                    <a16:creationId xmlns:a16="http://schemas.microsoft.com/office/drawing/2014/main" id="{5D1BC695-0A1D-D34F-73F3-111EF12CC5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592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4135" name="Text Box 17">
                <a:extLst>
                  <a:ext uri="{FF2B5EF4-FFF2-40B4-BE49-F238E27FC236}">
                    <a16:creationId xmlns:a16="http://schemas.microsoft.com/office/drawing/2014/main" id="{77EE67C3-4456-DA8A-0EE3-42901BA70D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8" y="1592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4136" name="Text Box 18">
                <a:extLst>
                  <a:ext uri="{FF2B5EF4-FFF2-40B4-BE49-F238E27FC236}">
                    <a16:creationId xmlns:a16="http://schemas.microsoft.com/office/drawing/2014/main" id="{E8126F16-937C-BF97-77FE-CB049253B2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976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4137" name="Text Box 19">
                <a:extLst>
                  <a:ext uri="{FF2B5EF4-FFF2-40B4-BE49-F238E27FC236}">
                    <a16:creationId xmlns:a16="http://schemas.microsoft.com/office/drawing/2014/main" id="{8DBD55CB-6B3B-F422-538C-B7B4FCFA2C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976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4138" name="Text Box 20">
                <a:extLst>
                  <a:ext uri="{FF2B5EF4-FFF2-40B4-BE49-F238E27FC236}">
                    <a16:creationId xmlns:a16="http://schemas.microsoft.com/office/drawing/2014/main" id="{AFD4ED03-05AB-CF74-7EDC-AFB6BC6C7C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1592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7</a:t>
                </a:r>
              </a:p>
            </p:txBody>
          </p:sp>
          <p:sp>
            <p:nvSpPr>
              <p:cNvPr id="4139" name="Text Box 21">
                <a:extLst>
                  <a:ext uri="{FF2B5EF4-FFF2-40B4-BE49-F238E27FC236}">
                    <a16:creationId xmlns:a16="http://schemas.microsoft.com/office/drawing/2014/main" id="{BEDB65EB-31E7-D33F-D90D-96EFF346A5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4" y="1208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</p:grpSp>
        <p:grpSp>
          <p:nvGrpSpPr>
            <p:cNvPr id="4103" name="Group 22">
              <a:extLst>
                <a:ext uri="{FF2B5EF4-FFF2-40B4-BE49-F238E27FC236}">
                  <a16:creationId xmlns:a16="http://schemas.microsoft.com/office/drawing/2014/main" id="{10DC844E-9303-1323-5154-BCA1541EC0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2" y="1536"/>
              <a:ext cx="1152" cy="1152"/>
              <a:chOff x="3264" y="1152"/>
              <a:chExt cx="1152" cy="1152"/>
            </a:xfrm>
          </p:grpSpPr>
          <p:sp>
            <p:nvSpPr>
              <p:cNvPr id="4106" name="Rectangle 23">
                <a:extLst>
                  <a:ext uri="{FF2B5EF4-FFF2-40B4-BE49-F238E27FC236}">
                    <a16:creationId xmlns:a16="http://schemas.microsoft.com/office/drawing/2014/main" id="{3C96E430-FD3A-0DBC-21AF-8A370EC0E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152"/>
                <a:ext cx="1152" cy="11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07" name="Rectangle 24">
                <a:extLst>
                  <a:ext uri="{FF2B5EF4-FFF2-40B4-BE49-F238E27FC236}">
                    <a16:creationId xmlns:a16="http://schemas.microsoft.com/office/drawing/2014/main" id="{A2EF841F-A7A7-B559-D0E2-CCCD889496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152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08" name="Rectangle 25">
                <a:extLst>
                  <a:ext uri="{FF2B5EF4-FFF2-40B4-BE49-F238E27FC236}">
                    <a16:creationId xmlns:a16="http://schemas.microsoft.com/office/drawing/2014/main" id="{8480143D-FF26-B942-7ED4-F7EB5B7D5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536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09" name="Rectangle 26">
                <a:extLst>
                  <a:ext uri="{FF2B5EF4-FFF2-40B4-BE49-F238E27FC236}">
                    <a16:creationId xmlns:a16="http://schemas.microsoft.com/office/drawing/2014/main" id="{1FC36EFD-EDBF-6A3B-FABE-72E618B63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4" y="1920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0" name="Rectangle 27">
                <a:extLst>
                  <a:ext uri="{FF2B5EF4-FFF2-40B4-BE49-F238E27FC236}">
                    <a16:creationId xmlns:a16="http://schemas.microsoft.com/office/drawing/2014/main" id="{95A8AE45-269E-C498-F570-900AFE21E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152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1" name="Rectangle 28">
                <a:extLst>
                  <a:ext uri="{FF2B5EF4-FFF2-40B4-BE49-F238E27FC236}">
                    <a16:creationId xmlns:a16="http://schemas.microsoft.com/office/drawing/2014/main" id="{7025007A-B694-8861-DA81-AF48A3503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536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2" name="Rectangle 29">
                <a:extLst>
                  <a:ext uri="{FF2B5EF4-FFF2-40B4-BE49-F238E27FC236}">
                    <a16:creationId xmlns:a16="http://schemas.microsoft.com/office/drawing/2014/main" id="{51111BC6-F2A6-797F-C508-443749F1C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1536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3" name="Rectangle 30">
                <a:extLst>
                  <a:ext uri="{FF2B5EF4-FFF2-40B4-BE49-F238E27FC236}">
                    <a16:creationId xmlns:a16="http://schemas.microsoft.com/office/drawing/2014/main" id="{C5003E7F-7F15-0B56-3880-03595B6CA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48" y="1920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4" name="Rectangle 31">
                <a:extLst>
                  <a:ext uri="{FF2B5EF4-FFF2-40B4-BE49-F238E27FC236}">
                    <a16:creationId xmlns:a16="http://schemas.microsoft.com/office/drawing/2014/main" id="{2C91C39D-5F10-4DB8-3090-1222E2DB83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15" name="Text Box 32">
                <a:extLst>
                  <a:ext uri="{FF2B5EF4-FFF2-40B4-BE49-F238E27FC236}">
                    <a16:creationId xmlns:a16="http://schemas.microsoft.com/office/drawing/2014/main" id="{C040F25C-33F0-6FE8-D368-6E3A35CC46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0" y="1208"/>
                <a:ext cx="20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4116" name="Text Box 33">
                <a:extLst>
                  <a:ext uri="{FF2B5EF4-FFF2-40B4-BE49-F238E27FC236}">
                    <a16:creationId xmlns:a16="http://schemas.microsoft.com/office/drawing/2014/main" id="{8D03EFF0-83AC-0AFA-6EDB-914EF381D8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208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4117" name="Text Box 34">
                <a:extLst>
                  <a:ext uri="{FF2B5EF4-FFF2-40B4-BE49-F238E27FC236}">
                    <a16:creationId xmlns:a16="http://schemas.microsoft.com/office/drawing/2014/main" id="{AD9743D8-5AFD-BCF0-814B-8A60BC1384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1208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4118" name="Text Box 35">
                <a:extLst>
                  <a:ext uri="{FF2B5EF4-FFF2-40B4-BE49-F238E27FC236}">
                    <a16:creationId xmlns:a16="http://schemas.microsoft.com/office/drawing/2014/main" id="{A983C189-F0BC-17AD-F46D-BF7D23429E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0" y="1592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4119" name="Text Box 36">
                <a:extLst>
                  <a:ext uri="{FF2B5EF4-FFF2-40B4-BE49-F238E27FC236}">
                    <a16:creationId xmlns:a16="http://schemas.microsoft.com/office/drawing/2014/main" id="{325B1DA1-F6AD-F4CF-2D74-076E4A9D8A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592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4120" name="Text Box 37">
                <a:extLst>
                  <a:ext uri="{FF2B5EF4-FFF2-40B4-BE49-F238E27FC236}">
                    <a16:creationId xmlns:a16="http://schemas.microsoft.com/office/drawing/2014/main" id="{FFCC7B72-7196-DCE4-9251-363200B6A3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8" y="1592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4121" name="Text Box 38">
                <a:extLst>
                  <a:ext uri="{FF2B5EF4-FFF2-40B4-BE49-F238E27FC236}">
                    <a16:creationId xmlns:a16="http://schemas.microsoft.com/office/drawing/2014/main" id="{0F950FD1-2A63-7FD8-EB52-5B82916EAC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0" y="1976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7</a:t>
                </a:r>
              </a:p>
            </p:txBody>
          </p:sp>
          <p:sp>
            <p:nvSpPr>
              <p:cNvPr id="4122" name="Text Box 39">
                <a:extLst>
                  <a:ext uri="{FF2B5EF4-FFF2-40B4-BE49-F238E27FC236}">
                    <a16:creationId xmlns:a16="http://schemas.microsoft.com/office/drawing/2014/main" id="{3F44E365-9ED2-C084-DB30-832965DDA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1976"/>
                <a:ext cx="23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</p:grpSp>
        <p:sp>
          <p:nvSpPr>
            <p:cNvPr id="4104" name="Text Box 40">
              <a:extLst>
                <a:ext uri="{FF2B5EF4-FFF2-40B4-BE49-F238E27FC236}">
                  <a16:creationId xmlns:a16="http://schemas.microsoft.com/office/drawing/2014/main" id="{F9C07029-B458-D05E-2B72-12E4F14B8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1" y="2832"/>
              <a:ext cx="12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Initial state</a:t>
              </a:r>
            </a:p>
          </p:txBody>
        </p:sp>
        <p:sp>
          <p:nvSpPr>
            <p:cNvPr id="4105" name="Text Box 41">
              <a:extLst>
                <a:ext uri="{FF2B5EF4-FFF2-40B4-BE49-F238E27FC236}">
                  <a16:creationId xmlns:a16="http://schemas.microsoft.com/office/drawing/2014/main" id="{A783142A-CED5-C443-E230-5C1D27998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2832"/>
              <a:ext cx="10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00"/>
                  </a:solidFill>
                  <a:latin typeface="Comic Sans MS" panose="030F0702030302020204" pitchFamily="66" charset="0"/>
                </a:rPr>
                <a:t>Goal state</a:t>
              </a:r>
            </a:p>
          </p:txBody>
        </p:sp>
      </p:grpSp>
      <p:sp>
        <p:nvSpPr>
          <p:cNvPr id="4101" name="Text Box 44">
            <a:extLst>
              <a:ext uri="{FF2B5EF4-FFF2-40B4-BE49-F238E27FC236}">
                <a16:creationId xmlns:a16="http://schemas.microsoft.com/office/drawing/2014/main" id="{20814F8B-0374-7690-4D73-7042796C3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5181601"/>
            <a:ext cx="8480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990000"/>
                </a:solidFill>
                <a:latin typeface="Comic Sans MS" panose="030F0702030302020204" pitchFamily="66" charset="0"/>
              </a:rPr>
              <a:t>State</a:t>
            </a: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: Any arrangement of 8 numbered tiles and an empty tile on a 3x3 board</a:t>
            </a:r>
          </a:p>
        </p:txBody>
      </p:sp>
    </p:spTree>
    <p:extLst>
      <p:ext uri="{BB962C8B-B14F-4D97-AF65-F5344CB8AC3E}">
        <p14:creationId xmlns:p14="http://schemas.microsoft.com/office/powerpoint/2010/main" val="3697538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FADEF11C-EB3C-522F-2444-2DEF177C2C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16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8-Puzzle: Successor Function</a:t>
            </a:r>
          </a:p>
        </p:txBody>
      </p:sp>
      <p:sp>
        <p:nvSpPr>
          <p:cNvPr id="5122" name="Slide Number Placeholder 4">
            <a:extLst>
              <a:ext uri="{FF2B5EF4-FFF2-40B4-BE49-F238E27FC236}">
                <a16:creationId xmlns:a16="http://schemas.microsoft.com/office/drawing/2014/main" id="{115BEF5C-2567-6610-3C2C-C3627DA6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3446EC04-B168-42A0-8D34-416F9E84DF1F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5124" name="Group 79">
            <a:extLst>
              <a:ext uri="{FF2B5EF4-FFF2-40B4-BE49-F238E27FC236}">
                <a16:creationId xmlns:a16="http://schemas.microsoft.com/office/drawing/2014/main" id="{369FE02E-E774-EA98-06E0-F18C9CEF95B8}"/>
              </a:ext>
            </a:extLst>
          </p:cNvPr>
          <p:cNvGrpSpPr>
            <a:grpSpLocks/>
          </p:cNvGrpSpPr>
          <p:nvPr/>
        </p:nvGrpSpPr>
        <p:grpSpPr bwMode="auto">
          <a:xfrm>
            <a:off x="1697038" y="1538288"/>
            <a:ext cx="6781800" cy="3810000"/>
            <a:chOff x="528" y="1008"/>
            <a:chExt cx="4560" cy="2688"/>
          </a:xfrm>
        </p:grpSpPr>
        <p:grpSp>
          <p:nvGrpSpPr>
            <p:cNvPr id="5127" name="Group 3">
              <a:extLst>
                <a:ext uri="{FF2B5EF4-FFF2-40B4-BE49-F238E27FC236}">
                  <a16:creationId xmlns:a16="http://schemas.microsoft.com/office/drawing/2014/main" id="{36C49D59-5588-75F7-2972-254288EF0A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" y="2544"/>
              <a:ext cx="1152" cy="1152"/>
              <a:chOff x="656" y="1776"/>
              <a:chExt cx="1152" cy="1152"/>
            </a:xfrm>
          </p:grpSpPr>
          <p:sp>
            <p:nvSpPr>
              <p:cNvPr id="5185" name="Rectangle 4">
                <a:extLst>
                  <a:ext uri="{FF2B5EF4-FFF2-40B4-BE49-F238E27FC236}">
                    <a16:creationId xmlns:a16="http://schemas.microsoft.com/office/drawing/2014/main" id="{C11BB866-ECD3-9F27-83F6-C97F8CE294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" y="1776"/>
                <a:ext cx="1152" cy="11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6" name="Rectangle 5">
                <a:extLst>
                  <a:ext uri="{FF2B5EF4-FFF2-40B4-BE49-F238E27FC236}">
                    <a16:creationId xmlns:a16="http://schemas.microsoft.com/office/drawing/2014/main" id="{C599C058-FB01-79DC-EB5C-4F9B26CA9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" y="1776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7" name="Rectangle 6">
                <a:extLst>
                  <a:ext uri="{FF2B5EF4-FFF2-40B4-BE49-F238E27FC236}">
                    <a16:creationId xmlns:a16="http://schemas.microsoft.com/office/drawing/2014/main" id="{F2F0601D-12FB-20FD-67A3-ECCF1C716D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" y="2160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8" name="Rectangle 7">
                <a:extLst>
                  <a:ext uri="{FF2B5EF4-FFF2-40B4-BE49-F238E27FC236}">
                    <a16:creationId xmlns:a16="http://schemas.microsoft.com/office/drawing/2014/main" id="{34DDA622-8FF8-00F2-3E00-A248174F1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6" y="2544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89" name="Rectangle 8">
                <a:extLst>
                  <a:ext uri="{FF2B5EF4-FFF2-40B4-BE49-F238E27FC236}">
                    <a16:creationId xmlns:a16="http://schemas.microsoft.com/office/drawing/2014/main" id="{47CF5CBE-8477-B8E8-01A6-225E216EB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0" y="1776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0" name="Rectangle 9">
                <a:extLst>
                  <a:ext uri="{FF2B5EF4-FFF2-40B4-BE49-F238E27FC236}">
                    <a16:creationId xmlns:a16="http://schemas.microsoft.com/office/drawing/2014/main" id="{EFB35D63-B8E0-C292-E713-B958232E4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0" y="2160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1" name="Rectangle 10">
                <a:extLst>
                  <a:ext uri="{FF2B5EF4-FFF2-40B4-BE49-F238E27FC236}">
                    <a16:creationId xmlns:a16="http://schemas.microsoft.com/office/drawing/2014/main" id="{20B7509D-6BDE-B0E2-14C4-D33E4C4CE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4" y="2160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2" name="Rectangle 11">
                <a:extLst>
                  <a:ext uri="{FF2B5EF4-FFF2-40B4-BE49-F238E27FC236}">
                    <a16:creationId xmlns:a16="http://schemas.microsoft.com/office/drawing/2014/main" id="{5FDC5729-E693-45D1-1B52-F5FEF6D47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0" y="2544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3" name="Rectangle 12">
                <a:extLst>
                  <a:ext uri="{FF2B5EF4-FFF2-40B4-BE49-F238E27FC236}">
                    <a16:creationId xmlns:a16="http://schemas.microsoft.com/office/drawing/2014/main" id="{194C6D35-75F8-DB87-954A-E08BB375A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4" y="2544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94" name="Text Box 13">
                <a:extLst>
                  <a:ext uri="{FF2B5EF4-FFF2-40B4-BE49-F238E27FC236}">
                    <a16:creationId xmlns:a16="http://schemas.microsoft.com/office/drawing/2014/main" id="{DDAE2317-1370-5106-A7C6-AE2D43FFBA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6" y="2592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5195" name="Text Box 14">
                <a:extLst>
                  <a:ext uri="{FF2B5EF4-FFF2-40B4-BE49-F238E27FC236}">
                    <a16:creationId xmlns:a16="http://schemas.microsoft.com/office/drawing/2014/main" id="{6C4CCC30-8F39-536E-5C06-B927B3BBDF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6" y="1824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5196" name="Text Box 15">
                <a:extLst>
                  <a:ext uri="{FF2B5EF4-FFF2-40B4-BE49-F238E27FC236}">
                    <a16:creationId xmlns:a16="http://schemas.microsoft.com/office/drawing/2014/main" id="{4DF31FC5-B439-6F2A-B8CF-95B386D0F5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" y="2208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5197" name="Text Box 16">
                <a:extLst>
                  <a:ext uri="{FF2B5EF4-FFF2-40B4-BE49-F238E27FC236}">
                    <a16:creationId xmlns:a16="http://schemas.microsoft.com/office/drawing/2014/main" id="{7F4192E0-8512-B8E2-1BA0-76F2D3D069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36" y="2208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5198" name="Text Box 17">
                <a:extLst>
                  <a:ext uri="{FF2B5EF4-FFF2-40B4-BE49-F238E27FC236}">
                    <a16:creationId xmlns:a16="http://schemas.microsoft.com/office/drawing/2014/main" id="{3A42029A-6E0C-2313-5CAC-5617637E3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" y="2592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5199" name="Text Box 18">
                <a:extLst>
                  <a:ext uri="{FF2B5EF4-FFF2-40B4-BE49-F238E27FC236}">
                    <a16:creationId xmlns:a16="http://schemas.microsoft.com/office/drawing/2014/main" id="{75C87522-085B-9C72-0724-EB8B62FDB2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" y="2592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6</a:t>
                </a:r>
              </a:p>
            </p:txBody>
          </p:sp>
          <p:sp>
            <p:nvSpPr>
              <p:cNvPr id="5200" name="Text Box 19">
                <a:extLst>
                  <a:ext uri="{FF2B5EF4-FFF2-40B4-BE49-F238E27FC236}">
                    <a16:creationId xmlns:a16="http://schemas.microsoft.com/office/drawing/2014/main" id="{A8C4481E-71BC-C308-E464-D02E5BB059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0" y="2208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7</a:t>
                </a:r>
              </a:p>
            </p:txBody>
          </p:sp>
          <p:sp>
            <p:nvSpPr>
              <p:cNvPr id="5201" name="Text Box 20">
                <a:extLst>
                  <a:ext uri="{FF2B5EF4-FFF2-40B4-BE49-F238E27FC236}">
                    <a16:creationId xmlns:a16="http://schemas.microsoft.com/office/drawing/2014/main" id="{CEB239EC-0F40-9F07-31CA-ECE22C944F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2" y="1824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8</a:t>
                </a:r>
              </a:p>
            </p:txBody>
          </p:sp>
        </p:grpSp>
        <p:grpSp>
          <p:nvGrpSpPr>
            <p:cNvPr id="5128" name="Group 21">
              <a:extLst>
                <a:ext uri="{FF2B5EF4-FFF2-40B4-BE49-F238E27FC236}">
                  <a16:creationId xmlns:a16="http://schemas.microsoft.com/office/drawing/2014/main" id="{D4C6BA50-09CB-68E6-AFB1-E16C566548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6" y="2544"/>
              <a:ext cx="1152" cy="1152"/>
              <a:chOff x="2256" y="2544"/>
              <a:chExt cx="1152" cy="1152"/>
            </a:xfrm>
          </p:grpSpPr>
          <p:sp>
            <p:nvSpPr>
              <p:cNvPr id="5168" name="Rectangle 22">
                <a:extLst>
                  <a:ext uri="{FF2B5EF4-FFF2-40B4-BE49-F238E27FC236}">
                    <a16:creationId xmlns:a16="http://schemas.microsoft.com/office/drawing/2014/main" id="{5BC13F8E-05A0-4E3D-B072-A003C6A17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544"/>
                <a:ext cx="1152" cy="11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9" name="Rectangle 23">
                <a:extLst>
                  <a:ext uri="{FF2B5EF4-FFF2-40B4-BE49-F238E27FC236}">
                    <a16:creationId xmlns:a16="http://schemas.microsoft.com/office/drawing/2014/main" id="{FC7E8C53-EED4-9B1A-5CB1-9CC848156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544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0" name="Rectangle 24">
                <a:extLst>
                  <a:ext uri="{FF2B5EF4-FFF2-40B4-BE49-F238E27FC236}">
                    <a16:creationId xmlns:a16="http://schemas.microsoft.com/office/drawing/2014/main" id="{19040E3E-0120-894A-99AA-64E776E45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2928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1" name="Rectangle 25">
                <a:extLst>
                  <a:ext uri="{FF2B5EF4-FFF2-40B4-BE49-F238E27FC236}">
                    <a16:creationId xmlns:a16="http://schemas.microsoft.com/office/drawing/2014/main" id="{206BCCAF-6E27-FFDC-C722-1F2089C8E5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3312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2" name="Rectangle 26">
                <a:extLst>
                  <a:ext uri="{FF2B5EF4-FFF2-40B4-BE49-F238E27FC236}">
                    <a16:creationId xmlns:a16="http://schemas.microsoft.com/office/drawing/2014/main" id="{573B01D7-F83C-2065-AB3E-4DBE1395E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2544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3" name="Rectangle 27">
                <a:extLst>
                  <a:ext uri="{FF2B5EF4-FFF2-40B4-BE49-F238E27FC236}">
                    <a16:creationId xmlns:a16="http://schemas.microsoft.com/office/drawing/2014/main" id="{B7714069-DA31-4771-3EC8-12B099F34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2928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4" name="Rectangle 28">
                <a:extLst>
                  <a:ext uri="{FF2B5EF4-FFF2-40B4-BE49-F238E27FC236}">
                    <a16:creationId xmlns:a16="http://schemas.microsoft.com/office/drawing/2014/main" id="{B3F67B7E-46DB-9A57-8A10-FC4BC9BCE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544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5" name="Rectangle 29">
                <a:extLst>
                  <a:ext uri="{FF2B5EF4-FFF2-40B4-BE49-F238E27FC236}">
                    <a16:creationId xmlns:a16="http://schemas.microsoft.com/office/drawing/2014/main" id="{79DE2798-60B5-B924-2DB7-975FB4590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40" y="3312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6" name="Rectangle 30">
                <a:extLst>
                  <a:ext uri="{FF2B5EF4-FFF2-40B4-BE49-F238E27FC236}">
                    <a16:creationId xmlns:a16="http://schemas.microsoft.com/office/drawing/2014/main" id="{52290C81-F2A6-97AB-B448-4BD46BD1F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928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77" name="Text Box 31">
                <a:extLst>
                  <a:ext uri="{FF2B5EF4-FFF2-40B4-BE49-F238E27FC236}">
                    <a16:creationId xmlns:a16="http://schemas.microsoft.com/office/drawing/2014/main" id="{372513D3-958B-1514-C2F9-A9E2A7FE14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3360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5178" name="Text Box 32">
                <a:extLst>
                  <a:ext uri="{FF2B5EF4-FFF2-40B4-BE49-F238E27FC236}">
                    <a16:creationId xmlns:a16="http://schemas.microsoft.com/office/drawing/2014/main" id="{CF6AB4B3-DE5E-09D9-35AC-1743DC0B72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2592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5179" name="Text Box 33">
                <a:extLst>
                  <a:ext uri="{FF2B5EF4-FFF2-40B4-BE49-F238E27FC236}">
                    <a16:creationId xmlns:a16="http://schemas.microsoft.com/office/drawing/2014/main" id="{8A0D77CB-0F46-E90E-B558-F182D35092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2976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5180" name="Text Box 34">
                <a:extLst>
                  <a:ext uri="{FF2B5EF4-FFF2-40B4-BE49-F238E27FC236}">
                    <a16:creationId xmlns:a16="http://schemas.microsoft.com/office/drawing/2014/main" id="{C68D80BD-2D6B-F577-CFE1-15CA74DAE0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6" y="2976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5181" name="Text Box 35">
                <a:extLst>
                  <a:ext uri="{FF2B5EF4-FFF2-40B4-BE49-F238E27FC236}">
                    <a16:creationId xmlns:a16="http://schemas.microsoft.com/office/drawing/2014/main" id="{45DD223F-5743-6F16-B195-148D337FFA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3360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5182" name="Text Box 36">
                <a:extLst>
                  <a:ext uri="{FF2B5EF4-FFF2-40B4-BE49-F238E27FC236}">
                    <a16:creationId xmlns:a16="http://schemas.microsoft.com/office/drawing/2014/main" id="{BFB98B7C-8E70-CBCB-E721-11CF775A4ED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2976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6</a:t>
                </a:r>
              </a:p>
            </p:txBody>
          </p:sp>
          <p:sp>
            <p:nvSpPr>
              <p:cNvPr id="5183" name="Text Box 37">
                <a:extLst>
                  <a:ext uri="{FF2B5EF4-FFF2-40B4-BE49-F238E27FC236}">
                    <a16:creationId xmlns:a16="http://schemas.microsoft.com/office/drawing/2014/main" id="{BFAA9A06-AFEE-4C91-07F3-27B5867E10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0" y="2592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7</a:t>
                </a:r>
              </a:p>
            </p:txBody>
          </p:sp>
          <p:sp>
            <p:nvSpPr>
              <p:cNvPr id="5184" name="Text Box 38">
                <a:extLst>
                  <a:ext uri="{FF2B5EF4-FFF2-40B4-BE49-F238E27FC236}">
                    <a16:creationId xmlns:a16="http://schemas.microsoft.com/office/drawing/2014/main" id="{A2B9DC2E-A3E3-EBC7-A1E7-5F0A5DB504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2" y="2592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8</a:t>
                </a:r>
              </a:p>
            </p:txBody>
          </p:sp>
        </p:grpSp>
        <p:grpSp>
          <p:nvGrpSpPr>
            <p:cNvPr id="5129" name="Group 39">
              <a:extLst>
                <a:ext uri="{FF2B5EF4-FFF2-40B4-BE49-F238E27FC236}">
                  <a16:creationId xmlns:a16="http://schemas.microsoft.com/office/drawing/2014/main" id="{FF7499E9-A909-552A-FD25-0FF20C6B10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72" y="1008"/>
              <a:ext cx="1152" cy="1152"/>
              <a:chOff x="2400" y="1008"/>
              <a:chExt cx="1152" cy="1152"/>
            </a:xfrm>
          </p:grpSpPr>
          <p:sp>
            <p:nvSpPr>
              <p:cNvPr id="5151" name="Rectangle 40">
                <a:extLst>
                  <a:ext uri="{FF2B5EF4-FFF2-40B4-BE49-F238E27FC236}">
                    <a16:creationId xmlns:a16="http://schemas.microsoft.com/office/drawing/2014/main" id="{5F413076-82B2-D967-79DD-0F20F7B6F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008"/>
                <a:ext cx="1152" cy="11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2" name="Rectangle 41">
                <a:extLst>
                  <a:ext uri="{FF2B5EF4-FFF2-40B4-BE49-F238E27FC236}">
                    <a16:creationId xmlns:a16="http://schemas.microsoft.com/office/drawing/2014/main" id="{09CE976E-3E6C-6CEC-74EE-4140CEB14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008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3" name="Rectangle 42">
                <a:extLst>
                  <a:ext uri="{FF2B5EF4-FFF2-40B4-BE49-F238E27FC236}">
                    <a16:creationId xmlns:a16="http://schemas.microsoft.com/office/drawing/2014/main" id="{8DF7B0F8-FCF8-48C6-A917-643AEB729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4" name="Rectangle 43">
                <a:extLst>
                  <a:ext uri="{FF2B5EF4-FFF2-40B4-BE49-F238E27FC236}">
                    <a16:creationId xmlns:a16="http://schemas.microsoft.com/office/drawing/2014/main" id="{4CF666E8-D27F-9303-CFEC-4E8BF74571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776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5" name="Rectangle 44">
                <a:extLst>
                  <a:ext uri="{FF2B5EF4-FFF2-40B4-BE49-F238E27FC236}">
                    <a16:creationId xmlns:a16="http://schemas.microsoft.com/office/drawing/2014/main" id="{75B4AC8A-3981-EAB3-3D5F-54B79F5E5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008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6" name="Rectangle 45">
                <a:extLst>
                  <a:ext uri="{FF2B5EF4-FFF2-40B4-BE49-F238E27FC236}">
                    <a16:creationId xmlns:a16="http://schemas.microsoft.com/office/drawing/2014/main" id="{93DE42DC-839D-3458-826B-7AEF56F50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392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7" name="Rectangle 46">
                <a:extLst>
                  <a:ext uri="{FF2B5EF4-FFF2-40B4-BE49-F238E27FC236}">
                    <a16:creationId xmlns:a16="http://schemas.microsoft.com/office/drawing/2014/main" id="{059A6659-F03E-34F0-6935-E60A619A7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008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8" name="Rectangle 47">
                <a:extLst>
                  <a:ext uri="{FF2B5EF4-FFF2-40B4-BE49-F238E27FC236}">
                    <a16:creationId xmlns:a16="http://schemas.microsoft.com/office/drawing/2014/main" id="{56E07F2C-B347-F5D6-A100-A28C8FC25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4" y="1776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59" name="Rectangle 48">
                <a:extLst>
                  <a:ext uri="{FF2B5EF4-FFF2-40B4-BE49-F238E27FC236}">
                    <a16:creationId xmlns:a16="http://schemas.microsoft.com/office/drawing/2014/main" id="{7861811A-3DDA-A6A9-5473-E31CF44F1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1776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60" name="Text Box 49">
                <a:extLst>
                  <a:ext uri="{FF2B5EF4-FFF2-40B4-BE49-F238E27FC236}">
                    <a16:creationId xmlns:a16="http://schemas.microsoft.com/office/drawing/2014/main" id="{84F30596-5BBC-F723-9A2F-AA83C1F808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1824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5161" name="Text Box 50">
                <a:extLst>
                  <a:ext uri="{FF2B5EF4-FFF2-40B4-BE49-F238E27FC236}">
                    <a16:creationId xmlns:a16="http://schemas.microsoft.com/office/drawing/2014/main" id="{C5B7087B-96BC-35CF-5A55-F848C7C8F1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1056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5162" name="Text Box 51">
                <a:extLst>
                  <a:ext uri="{FF2B5EF4-FFF2-40B4-BE49-F238E27FC236}">
                    <a16:creationId xmlns:a16="http://schemas.microsoft.com/office/drawing/2014/main" id="{6CF03AA8-A2CA-FED3-29C4-E6DBECE14B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1440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5163" name="Text Box 52">
                <a:extLst>
                  <a:ext uri="{FF2B5EF4-FFF2-40B4-BE49-F238E27FC236}">
                    <a16:creationId xmlns:a16="http://schemas.microsoft.com/office/drawing/2014/main" id="{676566B5-6566-AC47-CBC5-E25E90D0C0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0" y="1440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5164" name="Text Box 53">
                <a:extLst>
                  <a:ext uri="{FF2B5EF4-FFF2-40B4-BE49-F238E27FC236}">
                    <a16:creationId xmlns:a16="http://schemas.microsoft.com/office/drawing/2014/main" id="{26358693-BCA4-0F29-CD12-A3553C062F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1824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5165" name="Text Box 54">
                <a:extLst>
                  <a:ext uri="{FF2B5EF4-FFF2-40B4-BE49-F238E27FC236}">
                    <a16:creationId xmlns:a16="http://schemas.microsoft.com/office/drawing/2014/main" id="{9864C0C3-EB48-1619-7F03-AFB8CAD23A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1824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6</a:t>
                </a:r>
              </a:p>
            </p:txBody>
          </p:sp>
          <p:sp>
            <p:nvSpPr>
              <p:cNvPr id="5166" name="Text Box 55">
                <a:extLst>
                  <a:ext uri="{FF2B5EF4-FFF2-40B4-BE49-F238E27FC236}">
                    <a16:creationId xmlns:a16="http://schemas.microsoft.com/office/drawing/2014/main" id="{9C3B81C5-461E-FA17-8218-DEC14E115A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4" y="1056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7</a:t>
                </a:r>
              </a:p>
            </p:txBody>
          </p:sp>
          <p:sp>
            <p:nvSpPr>
              <p:cNvPr id="5167" name="Text Box 56">
                <a:extLst>
                  <a:ext uri="{FF2B5EF4-FFF2-40B4-BE49-F238E27FC236}">
                    <a16:creationId xmlns:a16="http://schemas.microsoft.com/office/drawing/2014/main" id="{07133D5A-C791-1278-6C11-E190B0DAC2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6" y="1056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8</a:t>
                </a:r>
              </a:p>
            </p:txBody>
          </p:sp>
        </p:grpSp>
        <p:grpSp>
          <p:nvGrpSpPr>
            <p:cNvPr id="5130" name="Group 57">
              <a:extLst>
                <a:ext uri="{FF2B5EF4-FFF2-40B4-BE49-F238E27FC236}">
                  <a16:creationId xmlns:a16="http://schemas.microsoft.com/office/drawing/2014/main" id="{687BFC6B-6AB6-6A48-833D-B7871F463D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6" y="2544"/>
              <a:ext cx="1152" cy="1152"/>
              <a:chOff x="3888" y="2544"/>
              <a:chExt cx="1152" cy="1152"/>
            </a:xfrm>
          </p:grpSpPr>
          <p:sp>
            <p:nvSpPr>
              <p:cNvPr id="5134" name="Rectangle 58">
                <a:extLst>
                  <a:ext uri="{FF2B5EF4-FFF2-40B4-BE49-F238E27FC236}">
                    <a16:creationId xmlns:a16="http://schemas.microsoft.com/office/drawing/2014/main" id="{3C197182-D361-14AC-8FAD-917CDD6CB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2544"/>
                <a:ext cx="1152" cy="11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35" name="Rectangle 59">
                <a:extLst>
                  <a:ext uri="{FF2B5EF4-FFF2-40B4-BE49-F238E27FC236}">
                    <a16:creationId xmlns:a16="http://schemas.microsoft.com/office/drawing/2014/main" id="{C670BA86-EC07-C34F-A659-13EE295FC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2544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36" name="Rectangle 60">
                <a:extLst>
                  <a:ext uri="{FF2B5EF4-FFF2-40B4-BE49-F238E27FC236}">
                    <a16:creationId xmlns:a16="http://schemas.microsoft.com/office/drawing/2014/main" id="{08DE2CBF-BBB4-EA5A-66F3-ACBDAC08F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2928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37" name="Rectangle 61">
                <a:extLst>
                  <a:ext uri="{FF2B5EF4-FFF2-40B4-BE49-F238E27FC236}">
                    <a16:creationId xmlns:a16="http://schemas.microsoft.com/office/drawing/2014/main" id="{E4F53340-0C95-29CF-726A-6DE33A4E9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" y="3312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38" name="Rectangle 62">
                <a:extLst>
                  <a:ext uri="{FF2B5EF4-FFF2-40B4-BE49-F238E27FC236}">
                    <a16:creationId xmlns:a16="http://schemas.microsoft.com/office/drawing/2014/main" id="{D69CA112-BFAA-E860-E49B-F66BB7D42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2544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39" name="Rectangle 63">
                <a:extLst>
                  <a:ext uri="{FF2B5EF4-FFF2-40B4-BE49-F238E27FC236}">
                    <a16:creationId xmlns:a16="http://schemas.microsoft.com/office/drawing/2014/main" id="{1C4C19AC-7AD2-E246-54C0-B6357A97A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2928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40" name="Rectangle 64">
                <a:extLst>
                  <a:ext uri="{FF2B5EF4-FFF2-40B4-BE49-F238E27FC236}">
                    <a16:creationId xmlns:a16="http://schemas.microsoft.com/office/drawing/2014/main" id="{0255C006-ACA2-DC0E-C031-9A37BDAB0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2544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41" name="Rectangle 65">
                <a:extLst>
                  <a:ext uri="{FF2B5EF4-FFF2-40B4-BE49-F238E27FC236}">
                    <a16:creationId xmlns:a16="http://schemas.microsoft.com/office/drawing/2014/main" id="{6CF3F312-C6C8-D994-58FD-4DCA4E796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3312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42" name="Rectangle 66">
                <a:extLst>
                  <a:ext uri="{FF2B5EF4-FFF2-40B4-BE49-F238E27FC236}">
                    <a16:creationId xmlns:a16="http://schemas.microsoft.com/office/drawing/2014/main" id="{4CB3AD13-AFA3-7639-FB92-48A69AFF0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6" y="3312"/>
                <a:ext cx="384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143" name="Text Box 67">
                <a:extLst>
                  <a:ext uri="{FF2B5EF4-FFF2-40B4-BE49-F238E27FC236}">
                    <a16:creationId xmlns:a16="http://schemas.microsoft.com/office/drawing/2014/main" id="{8E6475AE-6537-AA1C-6DD0-7B530B99DE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3360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5144" name="Text Box 68">
                <a:extLst>
                  <a:ext uri="{FF2B5EF4-FFF2-40B4-BE49-F238E27FC236}">
                    <a16:creationId xmlns:a16="http://schemas.microsoft.com/office/drawing/2014/main" id="{9F7C1097-D4F3-A78D-5C9B-60005A5212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8" y="2592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5145" name="Text Box 69">
                <a:extLst>
                  <a:ext uri="{FF2B5EF4-FFF2-40B4-BE49-F238E27FC236}">
                    <a16:creationId xmlns:a16="http://schemas.microsoft.com/office/drawing/2014/main" id="{4246134A-1E04-7569-DAD4-D44072592F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2976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5146" name="Text Box 70">
                <a:extLst>
                  <a:ext uri="{FF2B5EF4-FFF2-40B4-BE49-F238E27FC236}">
                    <a16:creationId xmlns:a16="http://schemas.microsoft.com/office/drawing/2014/main" id="{B7535EF6-6F30-1EFF-8AE7-E0A9BB89F0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2" y="2976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5147" name="Text Box 71">
                <a:extLst>
                  <a:ext uri="{FF2B5EF4-FFF2-40B4-BE49-F238E27FC236}">
                    <a16:creationId xmlns:a16="http://schemas.microsoft.com/office/drawing/2014/main" id="{DF801AFD-609B-9D28-4A75-9D4C9B5547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3360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5</a:t>
                </a:r>
              </a:p>
            </p:txBody>
          </p:sp>
          <p:sp>
            <p:nvSpPr>
              <p:cNvPr id="5148" name="Text Box 72">
                <a:extLst>
                  <a:ext uri="{FF2B5EF4-FFF2-40B4-BE49-F238E27FC236}">
                    <a16:creationId xmlns:a16="http://schemas.microsoft.com/office/drawing/2014/main" id="{A0A558AD-0520-26C6-B389-43E4B65AA6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2" y="3360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6</a:t>
                </a:r>
              </a:p>
            </p:txBody>
          </p:sp>
          <p:sp>
            <p:nvSpPr>
              <p:cNvPr id="5149" name="Text Box 73">
                <a:extLst>
                  <a:ext uri="{FF2B5EF4-FFF2-40B4-BE49-F238E27FC236}">
                    <a16:creationId xmlns:a16="http://schemas.microsoft.com/office/drawing/2014/main" id="{2D7D1381-6B19-932E-5601-1E2F7F07B4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2" y="2592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7</a:t>
                </a:r>
              </a:p>
            </p:txBody>
          </p:sp>
          <p:sp>
            <p:nvSpPr>
              <p:cNvPr id="5150" name="Text Box 74">
                <a:extLst>
                  <a:ext uri="{FF2B5EF4-FFF2-40B4-BE49-F238E27FC236}">
                    <a16:creationId xmlns:a16="http://schemas.microsoft.com/office/drawing/2014/main" id="{460F4546-180C-D754-137F-0E0C1AD5B7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" y="2592"/>
                <a:ext cx="236" cy="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400">
                    <a:solidFill>
                      <a:srgbClr val="000000"/>
                    </a:solidFill>
                    <a:latin typeface="Tahoma" panose="020B0604030504040204" pitchFamily="34" charset="0"/>
                  </a:rPr>
                  <a:t>8</a:t>
                </a:r>
              </a:p>
            </p:txBody>
          </p:sp>
        </p:grpSp>
        <p:sp>
          <p:nvSpPr>
            <p:cNvPr id="5131" name="Line 75">
              <a:extLst>
                <a:ext uri="{FF2B5EF4-FFF2-40B4-BE49-F238E27FC236}">
                  <a16:creationId xmlns:a16="http://schemas.microsoft.com/office/drawing/2014/main" id="{59C82E9C-03D3-6890-7484-C653760FC4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4" y="2160"/>
              <a:ext cx="1776" cy="384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2" name="Line 76">
              <a:extLst>
                <a:ext uri="{FF2B5EF4-FFF2-40B4-BE49-F238E27FC236}">
                  <a16:creationId xmlns:a16="http://schemas.microsoft.com/office/drawing/2014/main" id="{FA7761B9-7FDB-DEDA-8407-F2F3FFF525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60"/>
              <a:ext cx="0" cy="384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33" name="Line 77">
              <a:extLst>
                <a:ext uri="{FF2B5EF4-FFF2-40B4-BE49-F238E27FC236}">
                  <a16:creationId xmlns:a16="http://schemas.microsoft.com/office/drawing/2014/main" id="{CFF567FF-B89E-7FDD-FB13-B02C7AB1C8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60"/>
              <a:ext cx="1680" cy="384"/>
            </a:xfrm>
            <a:prstGeom prst="lin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1550" name="Text Box 78">
            <a:extLst>
              <a:ext uri="{FF2B5EF4-FFF2-40B4-BE49-F238E27FC236}">
                <a16:creationId xmlns:a16="http://schemas.microsoft.com/office/drawing/2014/main" id="{60BBC866-B159-56E1-B1B6-463F670B4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562600"/>
            <a:ext cx="52657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33CC"/>
                </a:solidFill>
                <a:latin typeface="Comic Sans MS" panose="030F0702030302020204" pitchFamily="66" charset="0"/>
              </a:rPr>
              <a:t>Search is about the </a:t>
            </a:r>
            <a:br>
              <a:rPr lang="en-US" altLang="en-US" sz="3200">
                <a:solidFill>
                  <a:srgbClr val="0033CC"/>
                </a:solidFill>
                <a:latin typeface="Comic Sans MS" panose="030F0702030302020204" pitchFamily="66" charset="0"/>
              </a:rPr>
            </a:br>
            <a:r>
              <a:rPr lang="en-US" altLang="en-US" sz="3200">
                <a:solidFill>
                  <a:srgbClr val="0033CC"/>
                </a:solidFill>
                <a:latin typeface="Comic Sans MS" panose="030F0702030302020204" pitchFamily="66" charset="0"/>
              </a:rPr>
              <a:t>exploration of alternatives</a:t>
            </a:r>
          </a:p>
        </p:txBody>
      </p:sp>
      <p:sp>
        <p:nvSpPr>
          <p:cNvPr id="5126" name="Text Box 81">
            <a:extLst>
              <a:ext uri="{FF2B5EF4-FFF2-40B4-BE49-F238E27FC236}">
                <a16:creationId xmlns:a16="http://schemas.microsoft.com/office/drawing/2014/main" id="{4975368D-9BF8-AA44-6EC6-31D2875B8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1600200"/>
            <a:ext cx="43815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SUCC(state) </a:t>
            </a: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 subset of states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1800">
                <a:solidFill>
                  <a:srgbClr val="990000"/>
                </a:solidFill>
                <a:latin typeface="Comic Sans MS" panose="030F0702030302020204" pitchFamily="66" charset="0"/>
              </a:rPr>
              <a:t>successor function</a:t>
            </a: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 is knowledge</a:t>
            </a:r>
            <a:b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about the 8-puzzle game, but it does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not tell us which outcome to use, nor to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which state of the board to apply it.</a:t>
            </a:r>
          </a:p>
        </p:txBody>
      </p:sp>
    </p:spTree>
    <p:extLst>
      <p:ext uri="{BB962C8B-B14F-4D97-AF65-F5344CB8AC3E}">
        <p14:creationId xmlns:p14="http://schemas.microsoft.com/office/powerpoint/2010/main" val="11111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5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613902B9-6D85-5696-E239-7482E0151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16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Fringe(Frontier) of Search Tree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17F225C3-A015-D162-0CE1-A8FF35097A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382000" cy="4876800"/>
          </a:xfrm>
        </p:spPr>
        <p:txBody>
          <a:bodyPr/>
          <a:lstStyle/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Comic Sans MS" panose="030F0702030302020204" pitchFamily="66" charset="0"/>
              </a:rPr>
              <a:t>The </a:t>
            </a:r>
            <a:r>
              <a:rPr lang="en-US" altLang="en-US">
                <a:solidFill>
                  <a:srgbClr val="990000"/>
                </a:solidFill>
                <a:latin typeface="Comic Sans MS" panose="030F0702030302020204" pitchFamily="66" charset="0"/>
              </a:rPr>
              <a:t>fringe</a:t>
            </a:r>
            <a:r>
              <a:rPr lang="en-US" altLang="en-US">
                <a:latin typeface="Comic Sans MS" panose="030F0702030302020204" pitchFamily="66" charset="0"/>
              </a:rPr>
              <a:t> is the set of all search nodes that haven’t been expanded yet </a:t>
            </a:r>
          </a:p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333333"/>
                </a:solidFill>
                <a:latin typeface="Comic Sans MS" panose="030F0702030302020204" pitchFamily="66" charset="0"/>
              </a:rPr>
              <a:t>	</a:t>
            </a:r>
            <a:endParaRPr lang="en-US" altLang="en-US" sz="2800">
              <a:solidFill>
                <a:srgbClr val="4D4D4D"/>
              </a:solidFill>
              <a:latin typeface="Comic Sans MS" panose="030F0702030302020204" pitchFamily="66" charset="0"/>
            </a:endParaRPr>
          </a:p>
        </p:txBody>
      </p:sp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1EF65E3A-8AB9-AC38-119A-A30CDC0C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C5983BBF-AFC5-41F5-86D0-12C822BA0464}" type="slidenum">
              <a:rPr lang="en-US" altLang="en-US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9221" name="Group 136">
            <a:extLst>
              <a:ext uri="{FF2B5EF4-FFF2-40B4-BE49-F238E27FC236}">
                <a16:creationId xmlns:a16="http://schemas.microsoft.com/office/drawing/2014/main" id="{1CB61B21-068C-648B-8EC1-81A9446B44DA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2819401"/>
            <a:ext cx="6184900" cy="3830167"/>
            <a:chOff x="768" y="1728"/>
            <a:chExt cx="4376" cy="2606"/>
          </a:xfrm>
        </p:grpSpPr>
        <p:sp>
          <p:nvSpPr>
            <p:cNvPr id="9222" name="Freeform 135">
              <a:extLst>
                <a:ext uri="{FF2B5EF4-FFF2-40B4-BE49-F238E27FC236}">
                  <a16:creationId xmlns:a16="http://schemas.microsoft.com/office/drawing/2014/main" id="{4BAD211D-3174-61C5-66C0-08307BB96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1947"/>
              <a:ext cx="2504" cy="902"/>
            </a:xfrm>
            <a:custGeom>
              <a:avLst/>
              <a:gdLst>
                <a:gd name="T0" fmla="*/ 1335 w 2888"/>
                <a:gd name="T1" fmla="*/ 739 h 1024"/>
                <a:gd name="T2" fmla="*/ 2057 w 2888"/>
                <a:gd name="T3" fmla="*/ 739 h 1024"/>
                <a:gd name="T4" fmla="*/ 2021 w 2888"/>
                <a:gd name="T5" fmla="*/ 478 h 1024"/>
                <a:gd name="T6" fmla="*/ 1624 w 2888"/>
                <a:gd name="T7" fmla="*/ 478 h 1024"/>
                <a:gd name="T8" fmla="*/ 1190 w 2888"/>
                <a:gd name="T9" fmla="*/ 478 h 1024"/>
                <a:gd name="T10" fmla="*/ 289 w 2888"/>
                <a:gd name="T11" fmla="*/ 69 h 1024"/>
                <a:gd name="T12" fmla="*/ 72 w 2888"/>
                <a:gd name="T13" fmla="*/ 69 h 1024"/>
                <a:gd name="T14" fmla="*/ 36 w 2888"/>
                <a:gd name="T15" fmla="*/ 218 h 1024"/>
                <a:gd name="T16" fmla="*/ 289 w 2888"/>
                <a:gd name="T17" fmla="*/ 403 h 1024"/>
                <a:gd name="T18" fmla="*/ 1335 w 2888"/>
                <a:gd name="T19" fmla="*/ 739 h 10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88"/>
                <a:gd name="T31" fmla="*/ 0 h 1024"/>
                <a:gd name="T32" fmla="*/ 2888 w 2888"/>
                <a:gd name="T33" fmla="*/ 1024 h 10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88" h="1024">
                  <a:moveTo>
                    <a:pt x="1776" y="952"/>
                  </a:moveTo>
                  <a:cubicBezTo>
                    <a:pt x="2168" y="1024"/>
                    <a:pt x="2584" y="1008"/>
                    <a:pt x="2736" y="952"/>
                  </a:cubicBezTo>
                  <a:cubicBezTo>
                    <a:pt x="2888" y="896"/>
                    <a:pt x="2784" y="672"/>
                    <a:pt x="2688" y="616"/>
                  </a:cubicBezTo>
                  <a:cubicBezTo>
                    <a:pt x="2592" y="560"/>
                    <a:pt x="2344" y="616"/>
                    <a:pt x="2160" y="616"/>
                  </a:cubicBezTo>
                  <a:cubicBezTo>
                    <a:pt x="1976" y="616"/>
                    <a:pt x="1880" y="704"/>
                    <a:pt x="1584" y="616"/>
                  </a:cubicBezTo>
                  <a:cubicBezTo>
                    <a:pt x="1288" y="528"/>
                    <a:pt x="632" y="176"/>
                    <a:pt x="384" y="88"/>
                  </a:cubicBezTo>
                  <a:cubicBezTo>
                    <a:pt x="136" y="0"/>
                    <a:pt x="152" y="56"/>
                    <a:pt x="96" y="88"/>
                  </a:cubicBezTo>
                  <a:cubicBezTo>
                    <a:pt x="40" y="120"/>
                    <a:pt x="0" y="208"/>
                    <a:pt x="48" y="280"/>
                  </a:cubicBezTo>
                  <a:cubicBezTo>
                    <a:pt x="96" y="352"/>
                    <a:pt x="96" y="408"/>
                    <a:pt x="384" y="520"/>
                  </a:cubicBezTo>
                  <a:cubicBezTo>
                    <a:pt x="672" y="632"/>
                    <a:pt x="1384" y="880"/>
                    <a:pt x="1776" y="952"/>
                  </a:cubicBezTo>
                  <a:close/>
                </a:path>
              </a:pathLst>
            </a:custGeom>
            <a:solidFill>
              <a:srgbClr val="C0C0C0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223" name="Group 5">
              <a:extLst>
                <a:ext uri="{FF2B5EF4-FFF2-40B4-BE49-F238E27FC236}">
                  <a16:creationId xmlns:a16="http://schemas.microsoft.com/office/drawing/2014/main" id="{85285A66-626D-B597-1B83-25531F177D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728"/>
              <a:ext cx="2996" cy="867"/>
              <a:chOff x="624" y="1056"/>
              <a:chExt cx="3456" cy="984"/>
            </a:xfrm>
          </p:grpSpPr>
          <p:grpSp>
            <p:nvGrpSpPr>
              <p:cNvPr id="9332" name="Group 6">
                <a:extLst>
                  <a:ext uri="{FF2B5EF4-FFF2-40B4-BE49-F238E27FC236}">
                    <a16:creationId xmlns:a16="http://schemas.microsoft.com/office/drawing/2014/main" id="{95A9DC67-6482-59F6-20AE-9F5A22A1C43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1152"/>
                <a:ext cx="853" cy="888"/>
                <a:chOff x="768" y="1152"/>
                <a:chExt cx="1281" cy="1332"/>
              </a:xfrm>
            </p:grpSpPr>
            <p:sp>
              <p:nvSpPr>
                <p:cNvPr id="9336" name="Rectangle 7">
                  <a:extLst>
                    <a:ext uri="{FF2B5EF4-FFF2-40B4-BE49-F238E27FC236}">
                      <a16:creationId xmlns:a16="http://schemas.microsoft.com/office/drawing/2014/main" id="{4B4807DF-2764-43F9-8AFC-C914A9F3C7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1152"/>
                  <a:ext cx="1152" cy="1152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37" name="Rectangle 8">
                  <a:extLst>
                    <a:ext uri="{FF2B5EF4-FFF2-40B4-BE49-F238E27FC236}">
                      <a16:creationId xmlns:a16="http://schemas.microsoft.com/office/drawing/2014/main" id="{836A4175-A5BC-5DE2-40B1-A82AB8E3FA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1152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38" name="Rectangle 9">
                  <a:extLst>
                    <a:ext uri="{FF2B5EF4-FFF2-40B4-BE49-F238E27FC236}">
                      <a16:creationId xmlns:a16="http://schemas.microsoft.com/office/drawing/2014/main" id="{2553854A-F8DE-C564-87A6-D2189F08E7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1536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39" name="Rectangle 10">
                  <a:extLst>
                    <a:ext uri="{FF2B5EF4-FFF2-40B4-BE49-F238E27FC236}">
                      <a16:creationId xmlns:a16="http://schemas.microsoft.com/office/drawing/2014/main" id="{C287D55D-6CC7-16A1-5E5E-846E24AEDE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1920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40" name="Rectangle 11">
                  <a:extLst>
                    <a:ext uri="{FF2B5EF4-FFF2-40B4-BE49-F238E27FC236}">
                      <a16:creationId xmlns:a16="http://schemas.microsoft.com/office/drawing/2014/main" id="{034DF6B2-9345-D919-6D17-8AC11A48A4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152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41" name="Rectangle 12">
                  <a:extLst>
                    <a:ext uri="{FF2B5EF4-FFF2-40B4-BE49-F238E27FC236}">
                      <a16:creationId xmlns:a16="http://schemas.microsoft.com/office/drawing/2014/main" id="{D6FED8A1-21E7-73BC-F3F6-2FD87F85DD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536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42" name="Rectangle 13">
                  <a:extLst>
                    <a:ext uri="{FF2B5EF4-FFF2-40B4-BE49-F238E27FC236}">
                      <a16:creationId xmlns:a16="http://schemas.microsoft.com/office/drawing/2014/main" id="{5600D518-63D1-D681-D808-4E6D2A687F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1536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43" name="Rectangle 14">
                  <a:extLst>
                    <a:ext uri="{FF2B5EF4-FFF2-40B4-BE49-F238E27FC236}">
                      <a16:creationId xmlns:a16="http://schemas.microsoft.com/office/drawing/2014/main" id="{463A2CD0-1183-E71C-9CD8-E4604F03CA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52" y="1920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44" name="Rectangle 15">
                  <a:extLst>
                    <a:ext uri="{FF2B5EF4-FFF2-40B4-BE49-F238E27FC236}">
                      <a16:creationId xmlns:a16="http://schemas.microsoft.com/office/drawing/2014/main" id="{8FF7087C-CFFD-D9C2-0D85-D39116847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1920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45" name="Text Box 16">
                  <a:extLst>
                    <a:ext uri="{FF2B5EF4-FFF2-40B4-BE49-F238E27FC236}">
                      <a16:creationId xmlns:a16="http://schemas.microsoft.com/office/drawing/2014/main" id="{849C9204-BB47-632F-9D5B-92A88ED74D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9" y="2025"/>
                  <a:ext cx="366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  <p:sp>
              <p:nvSpPr>
                <p:cNvPr id="9346" name="Text Box 17">
                  <a:extLst>
                    <a:ext uri="{FF2B5EF4-FFF2-40B4-BE49-F238E27FC236}">
                      <a16:creationId xmlns:a16="http://schemas.microsoft.com/office/drawing/2014/main" id="{839223F3-E117-AB16-A26D-F96581C1652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9" y="1259"/>
                  <a:ext cx="416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2</a:t>
                  </a:r>
                </a:p>
              </p:txBody>
            </p:sp>
            <p:sp>
              <p:nvSpPr>
                <p:cNvPr id="9347" name="Text Box 18">
                  <a:extLst>
                    <a:ext uri="{FF2B5EF4-FFF2-40B4-BE49-F238E27FC236}">
                      <a16:creationId xmlns:a16="http://schemas.microsoft.com/office/drawing/2014/main" id="{DFC06FC5-D107-2578-2276-AC05780051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2" y="1643"/>
                  <a:ext cx="389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3</a:t>
                  </a:r>
                </a:p>
              </p:txBody>
            </p:sp>
            <p:sp>
              <p:nvSpPr>
                <p:cNvPr id="9348" name="Text Box 19">
                  <a:extLst>
                    <a:ext uri="{FF2B5EF4-FFF2-40B4-BE49-F238E27FC236}">
                      <a16:creationId xmlns:a16="http://schemas.microsoft.com/office/drawing/2014/main" id="{376A6A89-B443-AEA0-E67A-364EBA5FC2F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9" y="1643"/>
                  <a:ext cx="416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4</a:t>
                  </a:r>
                </a:p>
              </p:txBody>
            </p:sp>
            <p:sp>
              <p:nvSpPr>
                <p:cNvPr id="9349" name="Text Box 20">
                  <a:extLst>
                    <a:ext uri="{FF2B5EF4-FFF2-40B4-BE49-F238E27FC236}">
                      <a16:creationId xmlns:a16="http://schemas.microsoft.com/office/drawing/2014/main" id="{A2259D62-C432-5B52-F842-76182F69776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1" y="2025"/>
                  <a:ext cx="417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5</a:t>
                  </a:r>
                </a:p>
              </p:txBody>
            </p:sp>
            <p:sp>
              <p:nvSpPr>
                <p:cNvPr id="9350" name="Text Box 21">
                  <a:extLst>
                    <a:ext uri="{FF2B5EF4-FFF2-40B4-BE49-F238E27FC236}">
                      <a16:creationId xmlns:a16="http://schemas.microsoft.com/office/drawing/2014/main" id="{132D2444-3930-B596-7283-A51156945CB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2" y="2025"/>
                  <a:ext cx="417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6</a:t>
                  </a:r>
                </a:p>
              </p:txBody>
            </p:sp>
            <p:sp>
              <p:nvSpPr>
                <p:cNvPr id="9351" name="Text Box 22">
                  <a:extLst>
                    <a:ext uri="{FF2B5EF4-FFF2-40B4-BE49-F238E27FC236}">
                      <a16:creationId xmlns:a16="http://schemas.microsoft.com/office/drawing/2014/main" id="{E5396F6A-0301-5199-B088-962AD5A620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2" y="1643"/>
                  <a:ext cx="417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7</a:t>
                  </a:r>
                </a:p>
              </p:txBody>
            </p:sp>
            <p:sp>
              <p:nvSpPr>
                <p:cNvPr id="9352" name="Text Box 23">
                  <a:extLst>
                    <a:ext uri="{FF2B5EF4-FFF2-40B4-BE49-F238E27FC236}">
                      <a16:creationId xmlns:a16="http://schemas.microsoft.com/office/drawing/2014/main" id="{0C532E1C-3DC6-E660-089B-4CE4D8815E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61" y="1259"/>
                  <a:ext cx="417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8</a:t>
                  </a:r>
                </a:p>
              </p:txBody>
            </p:sp>
          </p:grpSp>
          <p:grpSp>
            <p:nvGrpSpPr>
              <p:cNvPr id="9333" name="Group 24">
                <a:extLst>
                  <a:ext uri="{FF2B5EF4-FFF2-40B4-BE49-F238E27FC236}">
                    <a16:creationId xmlns:a16="http://schemas.microsoft.com/office/drawing/2014/main" id="{54EDC706-26F9-C359-BE75-E38878C77B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1056"/>
                <a:ext cx="2688" cy="480"/>
                <a:chOff x="1392" y="1056"/>
                <a:chExt cx="2688" cy="480"/>
              </a:xfrm>
            </p:grpSpPr>
            <p:sp>
              <p:nvSpPr>
                <p:cNvPr id="9334" name="Oval 25">
                  <a:extLst>
                    <a:ext uri="{FF2B5EF4-FFF2-40B4-BE49-F238E27FC236}">
                      <a16:creationId xmlns:a16="http://schemas.microsoft.com/office/drawing/2014/main" id="{0ABF5B36-2C6F-7E2F-14FD-D84D4E4A5A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36" y="1056"/>
                  <a:ext cx="144" cy="144"/>
                </a:xfrm>
                <a:prstGeom prst="ellipse">
                  <a:avLst/>
                </a:prstGeom>
                <a:solidFill>
                  <a:srgbClr val="3366FF"/>
                </a:solidFill>
                <a:ln w="2857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35" name="Line 26">
                  <a:extLst>
                    <a:ext uri="{FF2B5EF4-FFF2-40B4-BE49-F238E27FC236}">
                      <a16:creationId xmlns:a16="http://schemas.microsoft.com/office/drawing/2014/main" id="{83C5C765-8BDC-2405-FF5C-ED4DEA6B73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92" y="1152"/>
                  <a:ext cx="2544" cy="384"/>
                </a:xfrm>
                <a:prstGeom prst="line">
                  <a:avLst/>
                </a:prstGeom>
                <a:noFill/>
                <a:ln w="9525">
                  <a:solidFill>
                    <a:srgbClr val="3366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4" name="Group 27">
              <a:extLst>
                <a:ext uri="{FF2B5EF4-FFF2-40B4-BE49-F238E27FC236}">
                  <a16:creationId xmlns:a16="http://schemas.microsoft.com/office/drawing/2014/main" id="{BD0DE61E-E07B-D850-FB6D-D6CE5642A5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855"/>
              <a:ext cx="3828" cy="2479"/>
              <a:chOff x="624" y="1200"/>
              <a:chExt cx="4416" cy="2812"/>
            </a:xfrm>
          </p:grpSpPr>
          <p:grpSp>
            <p:nvGrpSpPr>
              <p:cNvPr id="9289" name="Group 28">
                <a:extLst>
                  <a:ext uri="{FF2B5EF4-FFF2-40B4-BE49-F238E27FC236}">
                    <a16:creationId xmlns:a16="http://schemas.microsoft.com/office/drawing/2014/main" id="{D0CD3F08-836B-2A94-81B3-862E8F9C4A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08" y="3121"/>
                <a:ext cx="865" cy="891"/>
                <a:chOff x="2112" y="2688"/>
                <a:chExt cx="1272" cy="1336"/>
              </a:xfrm>
            </p:grpSpPr>
            <p:sp>
              <p:nvSpPr>
                <p:cNvPr id="9315" name="Rectangle 29">
                  <a:extLst>
                    <a:ext uri="{FF2B5EF4-FFF2-40B4-BE49-F238E27FC236}">
                      <a16:creationId xmlns:a16="http://schemas.microsoft.com/office/drawing/2014/main" id="{4C5CF407-0423-9425-1E8A-F4246306F8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2688"/>
                  <a:ext cx="1152" cy="1152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16" name="Rectangle 30">
                  <a:extLst>
                    <a:ext uri="{FF2B5EF4-FFF2-40B4-BE49-F238E27FC236}">
                      <a16:creationId xmlns:a16="http://schemas.microsoft.com/office/drawing/2014/main" id="{4D66AEC9-B9DB-8B5B-8F7C-895D803FF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2688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17" name="Rectangle 31">
                  <a:extLst>
                    <a:ext uri="{FF2B5EF4-FFF2-40B4-BE49-F238E27FC236}">
                      <a16:creationId xmlns:a16="http://schemas.microsoft.com/office/drawing/2014/main" id="{058BC331-E3F9-A14B-F0C6-9E32C5962B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3072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18" name="Rectangle 32">
                  <a:extLst>
                    <a:ext uri="{FF2B5EF4-FFF2-40B4-BE49-F238E27FC236}">
                      <a16:creationId xmlns:a16="http://schemas.microsoft.com/office/drawing/2014/main" id="{E6A840A7-5A0D-8130-DF72-65EB931036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19" name="Rectangle 33">
                  <a:extLst>
                    <a:ext uri="{FF2B5EF4-FFF2-40B4-BE49-F238E27FC236}">
                      <a16:creationId xmlns:a16="http://schemas.microsoft.com/office/drawing/2014/main" id="{9D15FA66-4A00-CD31-1664-0BF6ACA6D5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2688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20" name="Rectangle 34">
                  <a:extLst>
                    <a:ext uri="{FF2B5EF4-FFF2-40B4-BE49-F238E27FC236}">
                      <a16:creationId xmlns:a16="http://schemas.microsoft.com/office/drawing/2014/main" id="{36626B68-1E2A-6AE6-B2C5-4157A4A688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3072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21" name="Rectangle 35">
                  <a:extLst>
                    <a:ext uri="{FF2B5EF4-FFF2-40B4-BE49-F238E27FC236}">
                      <a16:creationId xmlns:a16="http://schemas.microsoft.com/office/drawing/2014/main" id="{6AD475CD-7A2A-4CA5-0B52-BC04A32D97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3072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22" name="Rectangle 36">
                  <a:extLst>
                    <a:ext uri="{FF2B5EF4-FFF2-40B4-BE49-F238E27FC236}">
                      <a16:creationId xmlns:a16="http://schemas.microsoft.com/office/drawing/2014/main" id="{B96B430F-3B74-99F0-663B-B9E35201DF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3456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23" name="Rectangle 37">
                  <a:extLst>
                    <a:ext uri="{FF2B5EF4-FFF2-40B4-BE49-F238E27FC236}">
                      <a16:creationId xmlns:a16="http://schemas.microsoft.com/office/drawing/2014/main" id="{0696F07B-C073-A460-1D07-BCC6C83477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3456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24" name="Text Box 38">
                  <a:extLst>
                    <a:ext uri="{FF2B5EF4-FFF2-40B4-BE49-F238E27FC236}">
                      <a16:creationId xmlns:a16="http://schemas.microsoft.com/office/drawing/2014/main" id="{9B73E44D-1F85-2D7B-575C-7AA50A704B4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2" y="3561"/>
                  <a:ext cx="360" cy="4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  <p:sp>
              <p:nvSpPr>
                <p:cNvPr id="9325" name="Text Box 39">
                  <a:extLst>
                    <a:ext uri="{FF2B5EF4-FFF2-40B4-BE49-F238E27FC236}">
                      <a16:creationId xmlns:a16="http://schemas.microsoft.com/office/drawing/2014/main" id="{25E57506-B545-DEC5-3A08-D36273C6AF3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5" y="2795"/>
                  <a:ext cx="407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2</a:t>
                  </a:r>
                </a:p>
              </p:txBody>
            </p:sp>
            <p:sp>
              <p:nvSpPr>
                <p:cNvPr id="9326" name="Text Box 40">
                  <a:extLst>
                    <a:ext uri="{FF2B5EF4-FFF2-40B4-BE49-F238E27FC236}">
                      <a16:creationId xmlns:a16="http://schemas.microsoft.com/office/drawing/2014/main" id="{AC7F2FA0-0DD7-FFB9-B633-75BDA00578E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5" y="3179"/>
                  <a:ext cx="408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3</a:t>
                  </a:r>
                </a:p>
              </p:txBody>
            </p:sp>
            <p:sp>
              <p:nvSpPr>
                <p:cNvPr id="9327" name="Text Box 41">
                  <a:extLst>
                    <a:ext uri="{FF2B5EF4-FFF2-40B4-BE49-F238E27FC236}">
                      <a16:creationId xmlns:a16="http://schemas.microsoft.com/office/drawing/2014/main" id="{4F9345EE-D44D-8A40-52A1-37A295F628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2" y="3179"/>
                  <a:ext cx="407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4</a:t>
                  </a:r>
                </a:p>
              </p:txBody>
            </p:sp>
            <p:sp>
              <p:nvSpPr>
                <p:cNvPr id="9328" name="Text Box 42">
                  <a:extLst>
                    <a:ext uri="{FF2B5EF4-FFF2-40B4-BE49-F238E27FC236}">
                      <a16:creationId xmlns:a16="http://schemas.microsoft.com/office/drawing/2014/main" id="{702FF8DF-7214-2759-0486-C36B3AA97DF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5" y="3561"/>
                  <a:ext cx="408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5</a:t>
                  </a:r>
                </a:p>
              </p:txBody>
            </p:sp>
            <p:sp>
              <p:nvSpPr>
                <p:cNvPr id="9329" name="Text Box 43">
                  <a:extLst>
                    <a:ext uri="{FF2B5EF4-FFF2-40B4-BE49-F238E27FC236}">
                      <a16:creationId xmlns:a16="http://schemas.microsoft.com/office/drawing/2014/main" id="{3984E9B3-F665-439D-9617-3DEAC8CEEDD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5" y="3561"/>
                  <a:ext cx="407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6</a:t>
                  </a:r>
                </a:p>
              </p:txBody>
            </p:sp>
            <p:sp>
              <p:nvSpPr>
                <p:cNvPr id="9330" name="Text Box 44">
                  <a:extLst>
                    <a:ext uri="{FF2B5EF4-FFF2-40B4-BE49-F238E27FC236}">
                      <a16:creationId xmlns:a16="http://schemas.microsoft.com/office/drawing/2014/main" id="{B19E67BF-7FA7-AF45-E097-DACE99A5E60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6" y="3179"/>
                  <a:ext cx="408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7</a:t>
                  </a:r>
                </a:p>
              </p:txBody>
            </p:sp>
            <p:sp>
              <p:nvSpPr>
                <p:cNvPr id="9331" name="Text Box 45">
                  <a:extLst>
                    <a:ext uri="{FF2B5EF4-FFF2-40B4-BE49-F238E27FC236}">
                      <a16:creationId xmlns:a16="http://schemas.microsoft.com/office/drawing/2014/main" id="{E61F2AEA-F73C-3FBE-0879-D3724D158EC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7" y="2795"/>
                  <a:ext cx="408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8</a:t>
                  </a:r>
                </a:p>
              </p:txBody>
            </p:sp>
          </p:grpSp>
          <p:grpSp>
            <p:nvGrpSpPr>
              <p:cNvPr id="9290" name="Group 46">
                <a:extLst>
                  <a:ext uri="{FF2B5EF4-FFF2-40B4-BE49-F238E27FC236}">
                    <a16:creationId xmlns:a16="http://schemas.microsoft.com/office/drawing/2014/main" id="{91C77615-9BAD-E88F-FB98-9C69422329F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24" y="2112"/>
                <a:ext cx="865" cy="888"/>
                <a:chOff x="2112" y="1152"/>
                <a:chExt cx="1274" cy="1332"/>
              </a:xfrm>
            </p:grpSpPr>
            <p:sp>
              <p:nvSpPr>
                <p:cNvPr id="9298" name="Rectangle 47">
                  <a:extLst>
                    <a:ext uri="{FF2B5EF4-FFF2-40B4-BE49-F238E27FC236}">
                      <a16:creationId xmlns:a16="http://schemas.microsoft.com/office/drawing/2014/main" id="{EFCDDDF4-D637-B587-6660-BD4FC97259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1152" cy="1152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99" name="Rectangle 48">
                  <a:extLst>
                    <a:ext uri="{FF2B5EF4-FFF2-40B4-BE49-F238E27FC236}">
                      <a16:creationId xmlns:a16="http://schemas.microsoft.com/office/drawing/2014/main" id="{D9569D62-AAD1-66E2-9646-8CD72AFF6C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1152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00" name="Rectangle 49">
                  <a:extLst>
                    <a:ext uri="{FF2B5EF4-FFF2-40B4-BE49-F238E27FC236}">
                      <a16:creationId xmlns:a16="http://schemas.microsoft.com/office/drawing/2014/main" id="{753BC1F6-15BD-8F05-9C02-D79830DE1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1536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01" name="Rectangle 50">
                  <a:extLst>
                    <a:ext uri="{FF2B5EF4-FFF2-40B4-BE49-F238E27FC236}">
                      <a16:creationId xmlns:a16="http://schemas.microsoft.com/office/drawing/2014/main" id="{0346644A-58E2-AB55-03D1-432C8F459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2" y="1920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02" name="Rectangle 51">
                  <a:extLst>
                    <a:ext uri="{FF2B5EF4-FFF2-40B4-BE49-F238E27FC236}">
                      <a16:creationId xmlns:a16="http://schemas.microsoft.com/office/drawing/2014/main" id="{F0EFE711-278A-2523-8F88-7AE90124E9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1152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03" name="Rectangle 52">
                  <a:extLst>
                    <a:ext uri="{FF2B5EF4-FFF2-40B4-BE49-F238E27FC236}">
                      <a16:creationId xmlns:a16="http://schemas.microsoft.com/office/drawing/2014/main" id="{D66B4563-A63A-2059-0221-7486C55AF4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1536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04" name="Rectangle 53">
                  <a:extLst>
                    <a:ext uri="{FF2B5EF4-FFF2-40B4-BE49-F238E27FC236}">
                      <a16:creationId xmlns:a16="http://schemas.microsoft.com/office/drawing/2014/main" id="{9771BD2E-E1F5-420A-1083-0A45D8153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1152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05" name="Rectangle 54">
                  <a:extLst>
                    <a:ext uri="{FF2B5EF4-FFF2-40B4-BE49-F238E27FC236}">
                      <a16:creationId xmlns:a16="http://schemas.microsoft.com/office/drawing/2014/main" id="{5AF7A28D-E4B9-51BD-EF17-66B8129B89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96" y="1920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06" name="Rectangle 55">
                  <a:extLst>
                    <a:ext uri="{FF2B5EF4-FFF2-40B4-BE49-F238E27FC236}">
                      <a16:creationId xmlns:a16="http://schemas.microsoft.com/office/drawing/2014/main" id="{4B4AEB73-5156-D796-C826-02530E0294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80" y="1920"/>
                  <a:ext cx="384" cy="384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307" name="Text Box 56">
                  <a:extLst>
                    <a:ext uri="{FF2B5EF4-FFF2-40B4-BE49-F238E27FC236}">
                      <a16:creationId xmlns:a16="http://schemas.microsoft.com/office/drawing/2014/main" id="{13D84696-69F8-4AF1-794E-78E95A5D057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3" y="2025"/>
                  <a:ext cx="358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  <p:sp>
              <p:nvSpPr>
                <p:cNvPr id="9308" name="Text Box 57">
                  <a:extLst>
                    <a:ext uri="{FF2B5EF4-FFF2-40B4-BE49-F238E27FC236}">
                      <a16:creationId xmlns:a16="http://schemas.microsoft.com/office/drawing/2014/main" id="{88338164-25C0-4F20-8A34-231487D06A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3" y="1259"/>
                  <a:ext cx="408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2</a:t>
                  </a:r>
                </a:p>
              </p:txBody>
            </p:sp>
            <p:sp>
              <p:nvSpPr>
                <p:cNvPr id="9309" name="Text Box 58">
                  <a:extLst>
                    <a:ext uri="{FF2B5EF4-FFF2-40B4-BE49-F238E27FC236}">
                      <a16:creationId xmlns:a16="http://schemas.microsoft.com/office/drawing/2014/main" id="{4C34DD67-1DDA-E20B-DB16-0BA6D1654C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5" y="1643"/>
                  <a:ext cx="409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3</a:t>
                  </a:r>
                </a:p>
              </p:txBody>
            </p:sp>
            <p:sp>
              <p:nvSpPr>
                <p:cNvPr id="9310" name="Text Box 59">
                  <a:extLst>
                    <a:ext uri="{FF2B5EF4-FFF2-40B4-BE49-F238E27FC236}">
                      <a16:creationId xmlns:a16="http://schemas.microsoft.com/office/drawing/2014/main" id="{1DBF7270-D55E-68EB-E589-2AC0D2B374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593" y="1643"/>
                  <a:ext cx="408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4</a:t>
                  </a:r>
                </a:p>
              </p:txBody>
            </p:sp>
            <p:sp>
              <p:nvSpPr>
                <p:cNvPr id="9311" name="Text Box 60">
                  <a:extLst>
                    <a:ext uri="{FF2B5EF4-FFF2-40B4-BE49-F238E27FC236}">
                      <a16:creationId xmlns:a16="http://schemas.microsoft.com/office/drawing/2014/main" id="{47E9E7B3-BB3C-BC92-2820-B987C010DE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5" y="2025"/>
                  <a:ext cx="409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5</a:t>
                  </a:r>
                </a:p>
              </p:txBody>
            </p:sp>
            <p:sp>
              <p:nvSpPr>
                <p:cNvPr id="9312" name="Text Box 61">
                  <a:extLst>
                    <a:ext uri="{FF2B5EF4-FFF2-40B4-BE49-F238E27FC236}">
                      <a16:creationId xmlns:a16="http://schemas.microsoft.com/office/drawing/2014/main" id="{50F22292-6620-41D7-8749-39C5AF292D0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8" y="2025"/>
                  <a:ext cx="408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6</a:t>
                  </a:r>
                </a:p>
              </p:txBody>
            </p:sp>
            <p:sp>
              <p:nvSpPr>
                <p:cNvPr id="9313" name="Text Box 62">
                  <a:extLst>
                    <a:ext uri="{FF2B5EF4-FFF2-40B4-BE49-F238E27FC236}">
                      <a16:creationId xmlns:a16="http://schemas.microsoft.com/office/drawing/2014/main" id="{6936A777-4341-DDE5-D323-3E6BB39ED0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75" y="1259"/>
                  <a:ext cx="409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7</a:t>
                  </a:r>
                </a:p>
              </p:txBody>
            </p:sp>
            <p:sp>
              <p:nvSpPr>
                <p:cNvPr id="9314" name="Text Box 63">
                  <a:extLst>
                    <a:ext uri="{FF2B5EF4-FFF2-40B4-BE49-F238E27FC236}">
                      <a16:creationId xmlns:a16="http://schemas.microsoft.com/office/drawing/2014/main" id="{7116F709-916B-B699-B99C-F9B6D25379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206" y="1259"/>
                  <a:ext cx="408" cy="4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8</a:t>
                  </a:r>
                </a:p>
              </p:txBody>
            </p:sp>
          </p:grpSp>
          <p:grpSp>
            <p:nvGrpSpPr>
              <p:cNvPr id="9291" name="Group 64">
                <a:extLst>
                  <a:ext uri="{FF2B5EF4-FFF2-40B4-BE49-F238E27FC236}">
                    <a16:creationId xmlns:a16="http://schemas.microsoft.com/office/drawing/2014/main" id="{19A602CB-E788-5BF8-DE7B-0B2642BC9C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0" y="1200"/>
                <a:ext cx="3600" cy="1920"/>
                <a:chOff x="1440" y="1200"/>
                <a:chExt cx="3600" cy="1920"/>
              </a:xfrm>
            </p:grpSpPr>
            <p:sp>
              <p:nvSpPr>
                <p:cNvPr id="9292" name="Oval 65">
                  <a:extLst>
                    <a:ext uri="{FF2B5EF4-FFF2-40B4-BE49-F238E27FC236}">
                      <a16:creationId xmlns:a16="http://schemas.microsoft.com/office/drawing/2014/main" id="{AB497B23-9DD1-BA12-378A-E22B2AD6DE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76" y="1488"/>
                  <a:ext cx="144" cy="144"/>
                </a:xfrm>
                <a:prstGeom prst="ellipse">
                  <a:avLst/>
                </a:prstGeom>
                <a:solidFill>
                  <a:srgbClr val="339933"/>
                </a:solidFill>
                <a:ln w="28575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93" name="Oval 66">
                  <a:extLst>
                    <a:ext uri="{FF2B5EF4-FFF2-40B4-BE49-F238E27FC236}">
                      <a16:creationId xmlns:a16="http://schemas.microsoft.com/office/drawing/2014/main" id="{4560FE26-4A2C-36EC-B78E-ED55013C1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96" y="1488"/>
                  <a:ext cx="144" cy="144"/>
                </a:xfrm>
                <a:prstGeom prst="ellipse">
                  <a:avLst/>
                </a:prstGeom>
                <a:solidFill>
                  <a:srgbClr val="339933"/>
                </a:solidFill>
                <a:ln w="28575">
                  <a:solidFill>
                    <a:srgbClr val="339933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94" name="Line 67">
                  <a:extLst>
                    <a:ext uri="{FF2B5EF4-FFF2-40B4-BE49-F238E27FC236}">
                      <a16:creationId xmlns:a16="http://schemas.microsoft.com/office/drawing/2014/main" id="{AF6DA628-828C-749C-DBAC-243A811E2F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40" y="1584"/>
                  <a:ext cx="1536" cy="912"/>
                </a:xfrm>
                <a:prstGeom prst="line">
                  <a:avLst/>
                </a:prstGeom>
                <a:noFill/>
                <a:ln w="9525">
                  <a:solidFill>
                    <a:srgbClr val="339933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95" name="Line 68">
                  <a:extLst>
                    <a:ext uri="{FF2B5EF4-FFF2-40B4-BE49-F238E27FC236}">
                      <a16:creationId xmlns:a16="http://schemas.microsoft.com/office/drawing/2014/main" id="{E8ABE353-1472-6328-B2D6-F6F4562DF4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76" y="1584"/>
                  <a:ext cx="3120" cy="1536"/>
                </a:xfrm>
                <a:prstGeom prst="line">
                  <a:avLst/>
                </a:prstGeom>
                <a:noFill/>
                <a:ln w="9525">
                  <a:solidFill>
                    <a:srgbClr val="339933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96" name="Line 69">
                  <a:extLst>
                    <a:ext uri="{FF2B5EF4-FFF2-40B4-BE49-F238E27FC236}">
                      <a16:creationId xmlns:a16="http://schemas.microsoft.com/office/drawing/2014/main" id="{92CA91AF-5CC9-99D9-5F23-584CA6D79CB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20" y="1200"/>
                  <a:ext cx="864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97" name="Line 70">
                  <a:extLst>
                    <a:ext uri="{FF2B5EF4-FFF2-40B4-BE49-F238E27FC236}">
                      <a16:creationId xmlns:a16="http://schemas.microsoft.com/office/drawing/2014/main" id="{D80B258C-CCF2-B5DE-653E-F83752D2724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4" y="1200"/>
                  <a:ext cx="945" cy="30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9225" name="Group 71">
              <a:extLst>
                <a:ext uri="{FF2B5EF4-FFF2-40B4-BE49-F238E27FC236}">
                  <a16:creationId xmlns:a16="http://schemas.microsoft.com/office/drawing/2014/main" id="{6562E996-9B7E-73C2-63F2-1AE275E9B9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4" y="2233"/>
              <a:ext cx="2904" cy="2097"/>
              <a:chOff x="2304" y="1629"/>
              <a:chExt cx="3350" cy="2379"/>
            </a:xfrm>
          </p:grpSpPr>
          <p:grpSp>
            <p:nvGrpSpPr>
              <p:cNvPr id="9226" name="Group 72">
                <a:extLst>
                  <a:ext uri="{FF2B5EF4-FFF2-40B4-BE49-F238E27FC236}">
                    <a16:creationId xmlns:a16="http://schemas.microsoft.com/office/drawing/2014/main" id="{508D70BB-9A74-684C-53F8-66B215AA3C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4" y="3120"/>
                <a:ext cx="2209" cy="888"/>
                <a:chOff x="2304" y="3120"/>
                <a:chExt cx="2209" cy="888"/>
              </a:xfrm>
            </p:grpSpPr>
            <p:sp>
              <p:nvSpPr>
                <p:cNvPr id="9261" name="Rectangle 73">
                  <a:extLst>
                    <a:ext uri="{FF2B5EF4-FFF2-40B4-BE49-F238E27FC236}">
                      <a16:creationId xmlns:a16="http://schemas.microsoft.com/office/drawing/2014/main" id="{05E087BB-E3F5-5F8B-0B9F-9A62BDAC36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5" y="3120"/>
                  <a:ext cx="261" cy="25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62" name="Rectangle 74">
                  <a:extLst>
                    <a:ext uri="{FF2B5EF4-FFF2-40B4-BE49-F238E27FC236}">
                      <a16:creationId xmlns:a16="http://schemas.microsoft.com/office/drawing/2014/main" id="{1FBF7012-399F-8D1C-DAF9-23D1A1120A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3376"/>
                  <a:ext cx="261" cy="25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63" name="Rectangle 75">
                  <a:extLst>
                    <a:ext uri="{FF2B5EF4-FFF2-40B4-BE49-F238E27FC236}">
                      <a16:creationId xmlns:a16="http://schemas.microsoft.com/office/drawing/2014/main" id="{A1ACEAD4-5879-F173-A0CC-7748EE1E3D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3632"/>
                  <a:ext cx="261" cy="25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64" name="Rectangle 76">
                  <a:extLst>
                    <a:ext uri="{FF2B5EF4-FFF2-40B4-BE49-F238E27FC236}">
                      <a16:creationId xmlns:a16="http://schemas.microsoft.com/office/drawing/2014/main" id="{687F89FC-64A2-723C-733B-E7BDC749E0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6" y="3120"/>
                  <a:ext cx="262" cy="25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65" name="Rectangle 77">
                  <a:extLst>
                    <a:ext uri="{FF2B5EF4-FFF2-40B4-BE49-F238E27FC236}">
                      <a16:creationId xmlns:a16="http://schemas.microsoft.com/office/drawing/2014/main" id="{19221A45-820E-3A74-C89E-D0667134B0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5" y="3376"/>
                  <a:ext cx="261" cy="25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66" name="Rectangle 78">
                  <a:extLst>
                    <a:ext uri="{FF2B5EF4-FFF2-40B4-BE49-F238E27FC236}">
                      <a16:creationId xmlns:a16="http://schemas.microsoft.com/office/drawing/2014/main" id="{6F72F89B-513D-368D-7AD5-2055EEE1A8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6" y="3376"/>
                  <a:ext cx="262" cy="25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67" name="Rectangle 79">
                  <a:extLst>
                    <a:ext uri="{FF2B5EF4-FFF2-40B4-BE49-F238E27FC236}">
                      <a16:creationId xmlns:a16="http://schemas.microsoft.com/office/drawing/2014/main" id="{5B66EC85-375E-E427-3E44-43F533D89B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5" y="3632"/>
                  <a:ext cx="261" cy="25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68" name="Rectangle 80">
                  <a:extLst>
                    <a:ext uri="{FF2B5EF4-FFF2-40B4-BE49-F238E27FC236}">
                      <a16:creationId xmlns:a16="http://schemas.microsoft.com/office/drawing/2014/main" id="{9035E65B-847B-E3BD-F27D-9E7D6AD8B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26" y="3632"/>
                  <a:ext cx="262" cy="25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69" name="Text Box 81">
                  <a:extLst>
                    <a:ext uri="{FF2B5EF4-FFF2-40B4-BE49-F238E27FC236}">
                      <a16:creationId xmlns:a16="http://schemas.microsoft.com/office/drawing/2014/main" id="{7CCB06CA-4FB2-AA38-A1A0-C18639F54A6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30" y="3702"/>
                  <a:ext cx="244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  <p:sp>
              <p:nvSpPr>
                <p:cNvPr id="9270" name="Text Box 82">
                  <a:extLst>
                    <a:ext uri="{FF2B5EF4-FFF2-40B4-BE49-F238E27FC236}">
                      <a16:creationId xmlns:a16="http://schemas.microsoft.com/office/drawing/2014/main" id="{A5D56401-C175-D8A1-5EDB-42B53C96A26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69" y="3446"/>
                  <a:ext cx="277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3</a:t>
                  </a:r>
                </a:p>
              </p:txBody>
            </p:sp>
            <p:sp>
              <p:nvSpPr>
                <p:cNvPr id="9271" name="Text Box 83">
                  <a:extLst>
                    <a:ext uri="{FF2B5EF4-FFF2-40B4-BE49-F238E27FC236}">
                      <a16:creationId xmlns:a16="http://schemas.microsoft.com/office/drawing/2014/main" id="{953AA8D4-3B34-2108-80BC-F8BDD0D8F05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69" y="3702"/>
                  <a:ext cx="277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5</a:t>
                  </a:r>
                </a:p>
              </p:txBody>
            </p:sp>
            <p:sp>
              <p:nvSpPr>
                <p:cNvPr id="9272" name="Text Box 84">
                  <a:extLst>
                    <a:ext uri="{FF2B5EF4-FFF2-40B4-BE49-F238E27FC236}">
                      <a16:creationId xmlns:a16="http://schemas.microsoft.com/office/drawing/2014/main" id="{D89BD3B8-E105-DCA4-9DAF-4AC2B605CE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3" y="3702"/>
                  <a:ext cx="278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6</a:t>
                  </a:r>
                </a:p>
              </p:txBody>
            </p:sp>
            <p:sp>
              <p:nvSpPr>
                <p:cNvPr id="9273" name="Text Box 85">
                  <a:extLst>
                    <a:ext uri="{FF2B5EF4-FFF2-40B4-BE49-F238E27FC236}">
                      <a16:creationId xmlns:a16="http://schemas.microsoft.com/office/drawing/2014/main" id="{77F212CA-D248-48B1-6B42-3326950E233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30" y="3190"/>
                  <a:ext cx="278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8</a:t>
                  </a:r>
                </a:p>
              </p:txBody>
            </p:sp>
            <p:sp>
              <p:nvSpPr>
                <p:cNvPr id="9274" name="Rectangle 86">
                  <a:extLst>
                    <a:ext uri="{FF2B5EF4-FFF2-40B4-BE49-F238E27FC236}">
                      <a16:creationId xmlns:a16="http://schemas.microsoft.com/office/drawing/2014/main" id="{34F77BD3-4E18-BFF2-CCD1-095D7FABA6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3120"/>
                  <a:ext cx="261" cy="25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75" name="Rectangle 87">
                  <a:extLst>
                    <a:ext uri="{FF2B5EF4-FFF2-40B4-BE49-F238E27FC236}">
                      <a16:creationId xmlns:a16="http://schemas.microsoft.com/office/drawing/2014/main" id="{3839A7C0-48EB-EC8F-7FB2-989C83BC10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3376"/>
                  <a:ext cx="261" cy="25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76" name="Rectangle 88">
                  <a:extLst>
                    <a:ext uri="{FF2B5EF4-FFF2-40B4-BE49-F238E27FC236}">
                      <a16:creationId xmlns:a16="http://schemas.microsoft.com/office/drawing/2014/main" id="{C8270485-DD5D-A3DE-B864-82CBF4B594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3632"/>
                  <a:ext cx="261" cy="25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77" name="Rectangle 89">
                  <a:extLst>
                    <a:ext uri="{FF2B5EF4-FFF2-40B4-BE49-F238E27FC236}">
                      <a16:creationId xmlns:a16="http://schemas.microsoft.com/office/drawing/2014/main" id="{148CAC10-37E2-0153-F03A-81414EFE7D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3120"/>
                  <a:ext cx="262" cy="25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78" name="Rectangle 90">
                  <a:extLst>
                    <a:ext uri="{FF2B5EF4-FFF2-40B4-BE49-F238E27FC236}">
                      <a16:creationId xmlns:a16="http://schemas.microsoft.com/office/drawing/2014/main" id="{1589B539-00E8-899B-6B94-9A3EA8E68A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12" y="3120"/>
                  <a:ext cx="261" cy="25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79" name="Rectangle 91">
                  <a:extLst>
                    <a:ext uri="{FF2B5EF4-FFF2-40B4-BE49-F238E27FC236}">
                      <a16:creationId xmlns:a16="http://schemas.microsoft.com/office/drawing/2014/main" id="{2C938FF1-62E7-C881-028E-042CA79E5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3376"/>
                  <a:ext cx="262" cy="25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80" name="Rectangle 92">
                  <a:extLst>
                    <a:ext uri="{FF2B5EF4-FFF2-40B4-BE49-F238E27FC236}">
                      <a16:creationId xmlns:a16="http://schemas.microsoft.com/office/drawing/2014/main" id="{28779624-DDDB-E067-68E3-16759A8733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09" y="3632"/>
                  <a:ext cx="261" cy="25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81" name="Rectangle 93">
                  <a:extLst>
                    <a:ext uri="{FF2B5EF4-FFF2-40B4-BE49-F238E27FC236}">
                      <a16:creationId xmlns:a16="http://schemas.microsoft.com/office/drawing/2014/main" id="{1E3F0581-0611-17B7-30D3-8B177C0E99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0" y="3632"/>
                  <a:ext cx="262" cy="256"/>
                </a:xfrm>
                <a:prstGeom prst="rect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82" name="Text Box 94">
                  <a:extLst>
                    <a:ext uri="{FF2B5EF4-FFF2-40B4-BE49-F238E27FC236}">
                      <a16:creationId xmlns:a16="http://schemas.microsoft.com/office/drawing/2014/main" id="{2CC1C36C-C32F-0D6B-C3DE-3809B371A0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75" y="3702"/>
                  <a:ext cx="244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1</a:t>
                  </a:r>
                </a:p>
              </p:txBody>
            </p:sp>
            <p:sp>
              <p:nvSpPr>
                <p:cNvPr id="9283" name="Text Box 95">
                  <a:extLst>
                    <a:ext uri="{FF2B5EF4-FFF2-40B4-BE49-F238E27FC236}">
                      <a16:creationId xmlns:a16="http://schemas.microsoft.com/office/drawing/2014/main" id="{0B6BAE98-C8A1-0BA7-FDEE-6893941363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2" y="3446"/>
                  <a:ext cx="278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3</a:t>
                  </a:r>
                </a:p>
              </p:txBody>
            </p:sp>
            <p:sp>
              <p:nvSpPr>
                <p:cNvPr id="9284" name="Text Box 96">
                  <a:extLst>
                    <a:ext uri="{FF2B5EF4-FFF2-40B4-BE49-F238E27FC236}">
                      <a16:creationId xmlns:a16="http://schemas.microsoft.com/office/drawing/2014/main" id="{264A0837-E316-28ED-E074-3F5F5C39A0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935" y="3174"/>
                  <a:ext cx="277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4</a:t>
                  </a:r>
                </a:p>
              </p:txBody>
            </p:sp>
            <p:sp>
              <p:nvSpPr>
                <p:cNvPr id="9285" name="Text Box 97">
                  <a:extLst>
                    <a:ext uri="{FF2B5EF4-FFF2-40B4-BE49-F238E27FC236}">
                      <a16:creationId xmlns:a16="http://schemas.microsoft.com/office/drawing/2014/main" id="{8630B16E-A930-C67F-56A0-0B15B8F47E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12" y="3702"/>
                  <a:ext cx="278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5</a:t>
                  </a:r>
                </a:p>
              </p:txBody>
            </p:sp>
            <p:sp>
              <p:nvSpPr>
                <p:cNvPr id="9286" name="Text Box 98">
                  <a:extLst>
                    <a:ext uri="{FF2B5EF4-FFF2-40B4-BE49-F238E27FC236}">
                      <a16:creationId xmlns:a16="http://schemas.microsoft.com/office/drawing/2014/main" id="{61944CF7-DECD-7F66-D2AF-DD16EEFAE58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36" y="3702"/>
                  <a:ext cx="277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6</a:t>
                  </a:r>
                </a:p>
              </p:txBody>
            </p:sp>
            <p:sp>
              <p:nvSpPr>
                <p:cNvPr id="9287" name="Text Box 99">
                  <a:extLst>
                    <a:ext uri="{FF2B5EF4-FFF2-40B4-BE49-F238E27FC236}">
                      <a16:creationId xmlns:a16="http://schemas.microsoft.com/office/drawing/2014/main" id="{794269C7-4BBC-14D2-449F-9F4E797941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35" y="3446"/>
                  <a:ext cx="278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7</a:t>
                  </a:r>
                </a:p>
              </p:txBody>
            </p:sp>
            <p:sp>
              <p:nvSpPr>
                <p:cNvPr id="9288" name="Text Box 100">
                  <a:extLst>
                    <a:ext uri="{FF2B5EF4-FFF2-40B4-BE49-F238E27FC236}">
                      <a16:creationId xmlns:a16="http://schemas.microsoft.com/office/drawing/2014/main" id="{24DDCF2D-4605-21FD-578E-9C96EEBA2B6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97" y="3174"/>
                  <a:ext cx="277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8</a:t>
                  </a:r>
                </a:p>
              </p:txBody>
            </p:sp>
          </p:grpSp>
          <p:grpSp>
            <p:nvGrpSpPr>
              <p:cNvPr id="9227" name="Group 101">
                <a:extLst>
                  <a:ext uri="{FF2B5EF4-FFF2-40B4-BE49-F238E27FC236}">
                    <a16:creationId xmlns:a16="http://schemas.microsoft.com/office/drawing/2014/main" id="{4291E251-D8B7-8913-377F-AF920503A7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04" y="1629"/>
                <a:ext cx="3350" cy="2333"/>
                <a:chOff x="2304" y="1629"/>
                <a:chExt cx="3350" cy="2333"/>
              </a:xfrm>
            </p:grpSpPr>
            <p:sp>
              <p:nvSpPr>
                <p:cNvPr id="9228" name="Rectangle 102">
                  <a:extLst>
                    <a:ext uri="{FF2B5EF4-FFF2-40B4-BE49-F238E27FC236}">
                      <a16:creationId xmlns:a16="http://schemas.microsoft.com/office/drawing/2014/main" id="{7DBC91F8-38BE-EE84-08FD-961A938FE9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304" y="3120"/>
                  <a:ext cx="784" cy="768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29" name="Text Box 103">
                  <a:extLst>
                    <a:ext uri="{FF2B5EF4-FFF2-40B4-BE49-F238E27FC236}">
                      <a16:creationId xmlns:a16="http://schemas.microsoft.com/office/drawing/2014/main" id="{F14FDDB8-83BB-669C-A504-2DA0EEE30C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3" y="3191"/>
                  <a:ext cx="278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2</a:t>
                  </a:r>
                </a:p>
              </p:txBody>
            </p:sp>
            <p:sp>
              <p:nvSpPr>
                <p:cNvPr id="9230" name="Text Box 104">
                  <a:extLst>
                    <a:ext uri="{FF2B5EF4-FFF2-40B4-BE49-F238E27FC236}">
                      <a16:creationId xmlns:a16="http://schemas.microsoft.com/office/drawing/2014/main" id="{619604DC-F405-341E-22CE-5DB68C4A40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632" y="3447"/>
                  <a:ext cx="277" cy="3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4</a:t>
                  </a:r>
                </a:p>
              </p:txBody>
            </p:sp>
            <p:sp>
              <p:nvSpPr>
                <p:cNvPr id="9231" name="Text Box 105">
                  <a:extLst>
                    <a:ext uri="{FF2B5EF4-FFF2-40B4-BE49-F238E27FC236}">
                      <a16:creationId xmlns:a16="http://schemas.microsoft.com/office/drawing/2014/main" id="{7F0CEEF5-03C2-CDC3-680C-DA63746A01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93" y="3447"/>
                  <a:ext cx="278" cy="3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7</a:t>
                  </a:r>
                </a:p>
              </p:txBody>
            </p:sp>
            <p:sp>
              <p:nvSpPr>
                <p:cNvPr id="9232" name="Rectangle 106">
                  <a:extLst>
                    <a:ext uri="{FF2B5EF4-FFF2-40B4-BE49-F238E27FC236}">
                      <a16:creationId xmlns:a16="http://schemas.microsoft.com/office/drawing/2014/main" id="{7FED1145-9E2B-88CF-27CD-41F6ADDA53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48" y="3120"/>
                  <a:ext cx="784" cy="768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33" name="Text Box 107">
                  <a:extLst>
                    <a:ext uri="{FF2B5EF4-FFF2-40B4-BE49-F238E27FC236}">
                      <a16:creationId xmlns:a16="http://schemas.microsoft.com/office/drawing/2014/main" id="{8BA85682-031C-4B7F-AE70-192080626C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235" y="3191"/>
                  <a:ext cx="278" cy="3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en-US" sz="2000">
                      <a:solidFill>
                        <a:srgbClr val="000000"/>
                      </a:solidFill>
                      <a:latin typeface="Comic Sans MS" panose="030F0702030302020204" pitchFamily="66" charset="0"/>
                    </a:rPr>
                    <a:t>2</a:t>
                  </a:r>
                </a:p>
              </p:txBody>
            </p:sp>
            <p:sp>
              <p:nvSpPr>
                <p:cNvPr id="9234" name="Oval 108">
                  <a:extLst>
                    <a:ext uri="{FF2B5EF4-FFF2-40B4-BE49-F238E27FC236}">
                      <a16:creationId xmlns:a16="http://schemas.microsoft.com/office/drawing/2014/main" id="{829C8F66-B243-946D-0872-9AE71A284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8" y="2016"/>
                  <a:ext cx="144" cy="144"/>
                </a:xfrm>
                <a:prstGeom prst="ellipse">
                  <a:avLst/>
                </a:prstGeom>
                <a:solidFill>
                  <a:srgbClr val="F81706"/>
                </a:solidFill>
                <a:ln w="28575">
                  <a:solidFill>
                    <a:srgbClr val="F8170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35" name="Oval 109">
                  <a:extLst>
                    <a:ext uri="{FF2B5EF4-FFF2-40B4-BE49-F238E27FC236}">
                      <a16:creationId xmlns:a16="http://schemas.microsoft.com/office/drawing/2014/main" id="{46CF169B-8DCC-0B8E-EC66-3BBCE41C11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12" y="2016"/>
                  <a:ext cx="144" cy="144"/>
                </a:xfrm>
                <a:prstGeom prst="ellipse">
                  <a:avLst/>
                </a:prstGeom>
                <a:solidFill>
                  <a:srgbClr val="F81706"/>
                </a:solidFill>
                <a:ln w="28575">
                  <a:solidFill>
                    <a:srgbClr val="F8170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36" name="Line 110">
                  <a:extLst>
                    <a:ext uri="{FF2B5EF4-FFF2-40B4-BE49-F238E27FC236}">
                      <a16:creationId xmlns:a16="http://schemas.microsoft.com/office/drawing/2014/main" id="{9AAC1B4F-616F-1BAE-7062-FB46FF3F93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633" y="1629"/>
                  <a:ext cx="345" cy="40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37" name="Line 111">
                  <a:extLst>
                    <a:ext uri="{FF2B5EF4-FFF2-40B4-BE49-F238E27FC236}">
                      <a16:creationId xmlns:a16="http://schemas.microsoft.com/office/drawing/2014/main" id="{72F65F24-660D-0166-B93C-25F45262BC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78" y="1629"/>
                  <a:ext cx="379" cy="3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38" name="Line 112">
                  <a:extLst>
                    <a:ext uri="{FF2B5EF4-FFF2-40B4-BE49-F238E27FC236}">
                      <a16:creationId xmlns:a16="http://schemas.microsoft.com/office/drawing/2014/main" id="{94199311-43A6-B0A0-D2D3-6FDB722036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88" y="2112"/>
                  <a:ext cx="1824" cy="1008"/>
                </a:xfrm>
                <a:prstGeom prst="line">
                  <a:avLst/>
                </a:prstGeom>
                <a:noFill/>
                <a:ln w="9525">
                  <a:solidFill>
                    <a:srgbClr val="F8170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39" name="Line 113">
                  <a:extLst>
                    <a:ext uri="{FF2B5EF4-FFF2-40B4-BE49-F238E27FC236}">
                      <a16:creationId xmlns:a16="http://schemas.microsoft.com/office/drawing/2014/main" id="{93C9B0E2-0C66-CDF2-556F-7A5F44B821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32" y="2160"/>
                  <a:ext cx="960" cy="960"/>
                </a:xfrm>
                <a:prstGeom prst="line">
                  <a:avLst/>
                </a:prstGeom>
                <a:noFill/>
                <a:ln w="9525">
                  <a:solidFill>
                    <a:srgbClr val="F8170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40" name="Oval 114">
                  <a:extLst>
                    <a:ext uri="{FF2B5EF4-FFF2-40B4-BE49-F238E27FC236}">
                      <a16:creationId xmlns:a16="http://schemas.microsoft.com/office/drawing/2014/main" id="{C221F4DC-5B27-0060-F10A-41D4DFB2C2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44" y="2016"/>
                  <a:ext cx="144" cy="144"/>
                </a:xfrm>
                <a:prstGeom prst="ellipse">
                  <a:avLst/>
                </a:prstGeom>
                <a:solidFill>
                  <a:srgbClr val="F81706"/>
                </a:solidFill>
                <a:ln w="28575">
                  <a:solidFill>
                    <a:srgbClr val="F8170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defTabSz="914400" eaLnBrk="1" fontAlgn="base" hangingPunct="1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9241" name="Line 115">
                  <a:extLst>
                    <a:ext uri="{FF2B5EF4-FFF2-40B4-BE49-F238E27FC236}">
                      <a16:creationId xmlns:a16="http://schemas.microsoft.com/office/drawing/2014/main" id="{C701B4F8-DC67-8E39-2FF2-94213F1695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32" y="2135"/>
                  <a:ext cx="129" cy="937"/>
                </a:xfrm>
                <a:prstGeom prst="line">
                  <a:avLst/>
                </a:prstGeom>
                <a:noFill/>
                <a:ln w="9525">
                  <a:solidFill>
                    <a:srgbClr val="FF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42" name="Line 116">
                  <a:extLst>
                    <a:ext uri="{FF2B5EF4-FFF2-40B4-BE49-F238E27FC236}">
                      <a16:creationId xmlns:a16="http://schemas.microsoft.com/office/drawing/2014/main" id="{A020B1B4-1090-A392-F3BA-15698E72A9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983" y="1632"/>
                  <a:ext cx="28" cy="38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243" name="Group 117">
                  <a:extLst>
                    <a:ext uri="{FF2B5EF4-FFF2-40B4-BE49-F238E27FC236}">
                      <a16:creationId xmlns:a16="http://schemas.microsoft.com/office/drawing/2014/main" id="{D3FC0FF0-E6A0-1F48-EAD5-0F9DA498E8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800" y="3072"/>
                  <a:ext cx="854" cy="890"/>
                  <a:chOff x="768" y="1152"/>
                  <a:chExt cx="1283" cy="1336"/>
                </a:xfrm>
              </p:grpSpPr>
              <p:sp>
                <p:nvSpPr>
                  <p:cNvPr id="9244" name="Rectangle 118">
                    <a:extLst>
                      <a:ext uri="{FF2B5EF4-FFF2-40B4-BE49-F238E27FC236}">
                        <a16:creationId xmlns:a16="http://schemas.microsoft.com/office/drawing/2014/main" id="{A39DD8BA-A7C7-FF11-A126-48A357EB6E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152"/>
                    <a:ext cx="1152" cy="1152"/>
                  </a:xfrm>
                  <a:prstGeom prst="rect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245" name="Rectangle 119">
                    <a:extLst>
                      <a:ext uri="{FF2B5EF4-FFF2-40B4-BE49-F238E27FC236}">
                        <a16:creationId xmlns:a16="http://schemas.microsoft.com/office/drawing/2014/main" id="{90478B90-BC6D-6BAB-9FC3-912D4BA3BE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152"/>
                    <a:ext cx="384" cy="384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246" name="Rectangle 120">
                    <a:extLst>
                      <a:ext uri="{FF2B5EF4-FFF2-40B4-BE49-F238E27FC236}">
                        <a16:creationId xmlns:a16="http://schemas.microsoft.com/office/drawing/2014/main" id="{A7535E75-6660-7E12-5A1F-F144BEFE1A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536"/>
                    <a:ext cx="384" cy="384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247" name="Rectangle 121">
                    <a:extLst>
                      <a:ext uri="{FF2B5EF4-FFF2-40B4-BE49-F238E27FC236}">
                        <a16:creationId xmlns:a16="http://schemas.microsoft.com/office/drawing/2014/main" id="{3649794F-0BF6-42E3-3065-335266096D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" y="1920"/>
                    <a:ext cx="384" cy="384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248" name="Rectangle 122">
                    <a:extLst>
                      <a:ext uri="{FF2B5EF4-FFF2-40B4-BE49-F238E27FC236}">
                        <a16:creationId xmlns:a16="http://schemas.microsoft.com/office/drawing/2014/main" id="{A3AD0C49-F984-30F1-B822-868E9E61CAF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152"/>
                    <a:ext cx="384" cy="384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249" name="Rectangle 123">
                    <a:extLst>
                      <a:ext uri="{FF2B5EF4-FFF2-40B4-BE49-F238E27FC236}">
                        <a16:creationId xmlns:a16="http://schemas.microsoft.com/office/drawing/2014/main" id="{1FC591ED-CC10-FD56-1B33-B989A19B4F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36"/>
                    <a:ext cx="384" cy="384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250" name="Rectangle 124">
                    <a:extLst>
                      <a:ext uri="{FF2B5EF4-FFF2-40B4-BE49-F238E27FC236}">
                        <a16:creationId xmlns:a16="http://schemas.microsoft.com/office/drawing/2014/main" id="{89E81247-D8D4-30EA-DAEE-4B873770B5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1536"/>
                    <a:ext cx="384" cy="384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251" name="Rectangle 125">
                    <a:extLst>
                      <a:ext uri="{FF2B5EF4-FFF2-40B4-BE49-F238E27FC236}">
                        <a16:creationId xmlns:a16="http://schemas.microsoft.com/office/drawing/2014/main" id="{7C2E8D8B-CDC3-1641-B384-A1BE8504B6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920"/>
                    <a:ext cx="384" cy="384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252" name="Rectangle 126">
                    <a:extLst>
                      <a:ext uri="{FF2B5EF4-FFF2-40B4-BE49-F238E27FC236}">
                        <a16:creationId xmlns:a16="http://schemas.microsoft.com/office/drawing/2014/main" id="{69E9CDE0-FD52-38F3-9BB4-91F4D9FECEB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1920"/>
                    <a:ext cx="384" cy="384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9253" name="Text Box 127">
                    <a:extLst>
                      <a:ext uri="{FF2B5EF4-FFF2-40B4-BE49-F238E27FC236}">
                        <a16:creationId xmlns:a16="http://schemas.microsoft.com/office/drawing/2014/main" id="{CDB3260E-3BA6-B057-9F99-1C11F6FB81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9" y="2026"/>
                    <a:ext cx="366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1</a:t>
                    </a:r>
                  </a:p>
                </p:txBody>
              </p:sp>
              <p:sp>
                <p:nvSpPr>
                  <p:cNvPr id="9254" name="Text Box 128">
                    <a:extLst>
                      <a:ext uri="{FF2B5EF4-FFF2-40B4-BE49-F238E27FC236}">
                        <a16:creationId xmlns:a16="http://schemas.microsoft.com/office/drawing/2014/main" id="{5A9D57B7-BE4D-0F9F-F7E9-F8CC46743DA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9" y="1257"/>
                    <a:ext cx="417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2</a:t>
                    </a:r>
                  </a:p>
                </p:txBody>
              </p:sp>
              <p:sp>
                <p:nvSpPr>
                  <p:cNvPr id="9255" name="Text Box 129">
                    <a:extLst>
                      <a:ext uri="{FF2B5EF4-FFF2-40B4-BE49-F238E27FC236}">
                        <a16:creationId xmlns:a16="http://schemas.microsoft.com/office/drawing/2014/main" id="{EFD18F01-34C7-2F29-4C21-96884B35E5B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1" y="1643"/>
                    <a:ext cx="417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3</a:t>
                    </a:r>
                  </a:p>
                </p:txBody>
              </p:sp>
              <p:sp>
                <p:nvSpPr>
                  <p:cNvPr id="9256" name="Text Box 130">
                    <a:extLst>
                      <a:ext uri="{FF2B5EF4-FFF2-40B4-BE49-F238E27FC236}">
                        <a16:creationId xmlns:a16="http://schemas.microsoft.com/office/drawing/2014/main" id="{F91FFCCF-B69E-594B-17A7-33A1E627175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49" y="1643"/>
                    <a:ext cx="417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4</a:t>
                    </a:r>
                  </a:p>
                </p:txBody>
              </p:sp>
              <p:sp>
                <p:nvSpPr>
                  <p:cNvPr id="9257" name="Text Box 131">
                    <a:extLst>
                      <a:ext uri="{FF2B5EF4-FFF2-40B4-BE49-F238E27FC236}">
                        <a16:creationId xmlns:a16="http://schemas.microsoft.com/office/drawing/2014/main" id="{538F4203-4B3C-B3DF-5AB9-6CC2A9AC31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1" y="2026"/>
                    <a:ext cx="417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5</a:t>
                    </a:r>
                  </a:p>
                </p:txBody>
              </p:sp>
              <p:sp>
                <p:nvSpPr>
                  <p:cNvPr id="9258" name="Text Box 132">
                    <a:extLst>
                      <a:ext uri="{FF2B5EF4-FFF2-40B4-BE49-F238E27FC236}">
                        <a16:creationId xmlns:a16="http://schemas.microsoft.com/office/drawing/2014/main" id="{969ED173-8DF7-87CF-D38F-C177B32BD4F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2" y="2028"/>
                    <a:ext cx="417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6</a:t>
                    </a:r>
                  </a:p>
                </p:txBody>
              </p:sp>
              <p:sp>
                <p:nvSpPr>
                  <p:cNvPr id="9259" name="Text Box 133">
                    <a:extLst>
                      <a:ext uri="{FF2B5EF4-FFF2-40B4-BE49-F238E27FC236}">
                        <a16:creationId xmlns:a16="http://schemas.microsoft.com/office/drawing/2014/main" id="{3412DF1E-F1FE-4773-1198-E3EA5316124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4" y="1641"/>
                    <a:ext cx="417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7</a:t>
                    </a:r>
                  </a:p>
                </p:txBody>
              </p:sp>
              <p:sp>
                <p:nvSpPr>
                  <p:cNvPr id="9260" name="Text Box 134">
                    <a:extLst>
                      <a:ext uri="{FF2B5EF4-FFF2-40B4-BE49-F238E27FC236}">
                        <a16:creationId xmlns:a16="http://schemas.microsoft.com/office/drawing/2014/main" id="{FA513B49-8EBA-138E-A27B-4A9AFE2AC33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1" y="1257"/>
                    <a:ext cx="417" cy="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defTabSz="914400" eaLnBrk="1" fontAlgn="base" hangingPunct="1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altLang="en-US" sz="2000">
                        <a:solidFill>
                          <a:srgbClr val="000000"/>
                        </a:solidFill>
                        <a:latin typeface="Comic Sans MS" panose="030F0702030302020204" pitchFamily="66" charset="0"/>
                      </a:rPr>
                      <a:t>8</a:t>
                    </a: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>
            <a:extLst>
              <a:ext uri="{FF2B5EF4-FFF2-40B4-BE49-F238E27FC236}">
                <a16:creationId xmlns:a16="http://schemas.microsoft.com/office/drawing/2014/main" id="{660CEC26-8726-9BCB-9328-F090DEB65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16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15-Puzzle</a:t>
            </a:r>
          </a:p>
        </p:txBody>
      </p:sp>
      <p:sp>
        <p:nvSpPr>
          <p:cNvPr id="9221" name="Rectangle 3">
            <a:extLst>
              <a:ext uri="{FF2B5EF4-FFF2-40B4-BE49-F238E27FC236}">
                <a16:creationId xmlns:a16="http://schemas.microsoft.com/office/drawing/2014/main" id="{EF1C88AC-F160-627F-6DE3-B5CB1B8351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143001"/>
            <a:ext cx="8686800" cy="4525963"/>
          </a:xfrm>
        </p:spPr>
        <p:txBody>
          <a:bodyPr/>
          <a:lstStyle/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	Introduced (?) in 1878 by Sam Loyd, who dubbed himself “America’s greatest puzzle-expert”</a:t>
            </a:r>
            <a:endParaRPr lang="en-US" altLang="en-US" sz="280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9539BF80-DEDD-293E-9B75-C1F26A94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839950C4-01A3-45FE-91FE-CE7B3F68ACD5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9219" name="Picture 22" descr="loydpaper">
            <a:extLst>
              <a:ext uri="{FF2B5EF4-FFF2-40B4-BE49-F238E27FC236}">
                <a16:creationId xmlns:a16="http://schemas.microsoft.com/office/drawing/2014/main" id="{14A79671-78DE-DCA3-07B8-F10E4D3FF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057400"/>
            <a:ext cx="43592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4" descr="Loyd">
            <a:extLst>
              <a:ext uri="{FF2B5EF4-FFF2-40B4-BE49-F238E27FC236}">
                <a16:creationId xmlns:a16="http://schemas.microsoft.com/office/drawing/2014/main" id="{263D4346-BBD8-9AFF-B344-A51E23EEE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31194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24">
            <a:extLst>
              <a:ext uri="{FF2B5EF4-FFF2-40B4-BE49-F238E27FC236}">
                <a16:creationId xmlns:a16="http://schemas.microsoft.com/office/drawing/2014/main" id="{23CCADB7-0D1A-57E8-6CB0-2AC9E8D6E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181600"/>
            <a:ext cx="1295400" cy="228600"/>
          </a:xfrm>
          <a:prstGeom prst="rect">
            <a:avLst/>
          </a:prstGeom>
          <a:gradFill rotWithShape="1">
            <a:gsLst>
              <a:gs pos="0">
                <a:srgbClr val="FF9900">
                  <a:alpha val="53998"/>
                </a:srgbClr>
              </a:gs>
              <a:gs pos="100000">
                <a:srgbClr val="FF9900">
                  <a:alpha val="53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24" name="Line 25">
            <a:extLst>
              <a:ext uri="{FF2B5EF4-FFF2-40B4-BE49-F238E27FC236}">
                <a16:creationId xmlns:a16="http://schemas.microsoft.com/office/drawing/2014/main" id="{A5E1BD2E-879D-2E3D-41F3-7934181DC5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5410200"/>
            <a:ext cx="304800" cy="3810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5" name="Rectangle 26">
            <a:extLst>
              <a:ext uri="{FF2B5EF4-FFF2-40B4-BE49-F238E27FC236}">
                <a16:creationId xmlns:a16="http://schemas.microsoft.com/office/drawing/2014/main" id="{0B509136-F219-FC7D-BA9D-C15C44A4B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1" y="2057400"/>
            <a:ext cx="4284663" cy="476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0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EEB5B-7A00-0264-C18C-E1A103F9F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3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250B-24B6-5A95-2213-51B316665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altLang="en-US" sz="2200"/>
              <a:t>Introduction</a:t>
            </a:r>
          </a:p>
          <a:p>
            <a:r>
              <a:rPr lang="en-US" altLang="en-US" sz="2200"/>
              <a:t>Problem-solving agents</a:t>
            </a:r>
          </a:p>
          <a:p>
            <a:r>
              <a:rPr lang="en-US" altLang="en-US" sz="2200"/>
              <a:t>Problem types</a:t>
            </a:r>
          </a:p>
          <a:p>
            <a:r>
              <a:rPr lang="en-US" altLang="en-US" sz="2200"/>
              <a:t>Problem formulation</a:t>
            </a:r>
          </a:p>
          <a:p>
            <a:r>
              <a:rPr lang="en-US" altLang="en-US" sz="2200"/>
              <a:t>Example problems</a:t>
            </a:r>
          </a:p>
          <a:p>
            <a:r>
              <a:rPr lang="en-US" altLang="en-US" sz="2200"/>
              <a:t>Basic search algorithms</a:t>
            </a:r>
            <a:endParaRPr lang="en-US" sz="2200"/>
          </a:p>
          <a:p>
            <a:endParaRPr lang="en-US" sz="2200"/>
          </a:p>
        </p:txBody>
      </p:sp>
      <p:pic>
        <p:nvPicPr>
          <p:cNvPr id="27" name="Picture 5" descr="Light bulb on yellow background with sketched light beams and cord">
            <a:extLst>
              <a:ext uri="{FF2B5EF4-FFF2-40B4-BE49-F238E27FC236}">
                <a16:creationId xmlns:a16="http://schemas.microsoft.com/office/drawing/2014/main" id="{FF696B1A-E27A-E8D8-A7E9-F93542043E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61703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162601C7-C18F-72F2-E1B8-255AD122CD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2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15-Puzzle</a:t>
            </a:r>
          </a:p>
        </p:txBody>
      </p:sp>
      <p:sp>
        <p:nvSpPr>
          <p:cNvPr id="10244" name="Rectangle 20">
            <a:extLst>
              <a:ext uri="{FF2B5EF4-FFF2-40B4-BE49-F238E27FC236}">
                <a16:creationId xmlns:a16="http://schemas.microsoft.com/office/drawing/2014/main" id="{8B6065B5-2E44-0601-306B-0D34B4F5DE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371601"/>
            <a:ext cx="8458200" cy="4525963"/>
          </a:xfrm>
        </p:spPr>
        <p:txBody>
          <a:bodyPr/>
          <a:lstStyle/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	Sam Loyd offered </a:t>
            </a:r>
            <a:r>
              <a:rPr lang="en-US" altLang="en-US" sz="2800">
                <a:solidFill>
                  <a:srgbClr val="CC0066"/>
                </a:solidFill>
                <a:latin typeface="Comic Sans MS" panose="030F0702030302020204" pitchFamily="66" charset="0"/>
              </a:rPr>
              <a:t>$1,000</a:t>
            </a:r>
            <a:r>
              <a:rPr lang="en-US" altLang="en-US" sz="2800">
                <a:latin typeface="Comic Sans MS" panose="030F0702030302020204" pitchFamily="66" charset="0"/>
              </a:rPr>
              <a:t> of his own money to the first person who would solve the following problem:</a:t>
            </a:r>
            <a:endParaRPr lang="en-US" altLang="en-US" sz="280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2" name="Slide Number Placeholder 5">
            <a:extLst>
              <a:ext uri="{FF2B5EF4-FFF2-40B4-BE49-F238E27FC236}">
                <a16:creationId xmlns:a16="http://schemas.microsoft.com/office/drawing/2014/main" id="{585C71AE-B855-F51F-EF04-ADE6123FD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93CD0293-984F-4169-9D75-35139916EDA3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10245" name="Group 23">
            <a:extLst>
              <a:ext uri="{FF2B5EF4-FFF2-40B4-BE49-F238E27FC236}">
                <a16:creationId xmlns:a16="http://schemas.microsoft.com/office/drawing/2014/main" id="{64FEB7F5-9FF5-704D-C35B-D5C4427EDD7C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3352800"/>
            <a:ext cx="3048000" cy="3048000"/>
            <a:chOff x="1440" y="1296"/>
            <a:chExt cx="1920" cy="1920"/>
          </a:xfrm>
        </p:grpSpPr>
        <p:sp>
          <p:nvSpPr>
            <p:cNvPr id="10266" name="Rectangle 24">
              <a:extLst>
                <a:ext uri="{FF2B5EF4-FFF2-40B4-BE49-F238E27FC236}">
                  <a16:creationId xmlns:a16="http://schemas.microsoft.com/office/drawing/2014/main" id="{5A46316F-6001-AABD-CE74-06B33F9E9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296"/>
              <a:ext cx="1920" cy="1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267" name="Rectangle 25">
              <a:extLst>
                <a:ext uri="{FF2B5EF4-FFF2-40B4-BE49-F238E27FC236}">
                  <a16:creationId xmlns:a16="http://schemas.microsoft.com/office/drawing/2014/main" id="{9BADE475-6705-C748-8980-7549DF5C52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25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Comic Sans MS" panose="030F0702030302020204" pitchFamily="66" charset="0"/>
                </a:rPr>
                <a:t>12</a:t>
              </a:r>
            </a:p>
          </p:txBody>
        </p:sp>
        <p:sp>
          <p:nvSpPr>
            <p:cNvPr id="10268" name="Rectangle 26">
              <a:extLst>
                <a:ext uri="{FF2B5EF4-FFF2-40B4-BE49-F238E27FC236}">
                  <a16:creationId xmlns:a16="http://schemas.microsoft.com/office/drawing/2014/main" id="{D27F5D39-6FAC-D07C-4732-04B73B9209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73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990033"/>
                  </a:solidFill>
                  <a:latin typeface="Comic Sans MS" panose="030F0702030302020204" pitchFamily="66" charset="0"/>
                </a:rPr>
                <a:t>14</a:t>
              </a:r>
            </a:p>
          </p:txBody>
        </p:sp>
        <p:sp>
          <p:nvSpPr>
            <p:cNvPr id="10269" name="Rectangle 27">
              <a:extLst>
                <a:ext uri="{FF2B5EF4-FFF2-40B4-BE49-F238E27FC236}">
                  <a16:creationId xmlns:a16="http://schemas.microsoft.com/office/drawing/2014/main" id="{48A54073-B42D-0BDE-45F6-DC394E9FD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25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Comic Sans MS" panose="030F0702030302020204" pitchFamily="66" charset="0"/>
                </a:rPr>
                <a:t>11</a:t>
              </a:r>
            </a:p>
          </p:txBody>
        </p:sp>
        <p:sp>
          <p:nvSpPr>
            <p:cNvPr id="10270" name="Rectangle 28">
              <a:extLst>
                <a:ext uri="{FF2B5EF4-FFF2-40B4-BE49-F238E27FC236}">
                  <a16:creationId xmlns:a16="http://schemas.microsoft.com/office/drawing/2014/main" id="{C5346CBF-6F7C-389A-B789-5450A9301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73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990033"/>
                  </a:solidFill>
                  <a:latin typeface="Comic Sans MS" panose="030F0702030302020204" pitchFamily="66" charset="0"/>
                </a:rPr>
                <a:t>15</a:t>
              </a:r>
            </a:p>
          </p:txBody>
        </p:sp>
        <p:sp>
          <p:nvSpPr>
            <p:cNvPr id="10271" name="Rectangle 29">
              <a:extLst>
                <a:ext uri="{FF2B5EF4-FFF2-40B4-BE49-F238E27FC236}">
                  <a16:creationId xmlns:a16="http://schemas.microsoft.com/office/drawing/2014/main" id="{91F2FC69-2DD2-78AF-F41E-6F634B516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25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Comic Sans MS" panose="030F0702030302020204" pitchFamily="66" charset="0"/>
                </a:rPr>
                <a:t>10</a:t>
              </a:r>
            </a:p>
          </p:txBody>
        </p:sp>
        <p:sp>
          <p:nvSpPr>
            <p:cNvPr id="10272" name="Rectangle 30">
              <a:extLst>
                <a:ext uri="{FF2B5EF4-FFF2-40B4-BE49-F238E27FC236}">
                  <a16:creationId xmlns:a16="http://schemas.microsoft.com/office/drawing/2014/main" id="{6DBA267D-8416-4418-D0F2-06B2AAE5E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73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Comic Sans MS" panose="030F0702030302020204" pitchFamily="66" charset="0"/>
                </a:rPr>
                <a:t>13</a:t>
              </a:r>
            </a:p>
          </p:txBody>
        </p:sp>
        <p:sp>
          <p:nvSpPr>
            <p:cNvPr id="10273" name="Rectangle 31">
              <a:extLst>
                <a:ext uri="{FF2B5EF4-FFF2-40B4-BE49-F238E27FC236}">
                  <a16:creationId xmlns:a16="http://schemas.microsoft.com/office/drawing/2014/main" id="{8E3B082B-55F5-07B5-9904-2AE82B909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25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Comic Sans MS" panose="030F0702030302020204" pitchFamily="66" charset="0"/>
                </a:rPr>
                <a:t>9</a:t>
              </a:r>
            </a:p>
          </p:txBody>
        </p:sp>
        <p:sp>
          <p:nvSpPr>
            <p:cNvPr id="10274" name="Rectangle 32">
              <a:extLst>
                <a:ext uri="{FF2B5EF4-FFF2-40B4-BE49-F238E27FC236}">
                  <a16:creationId xmlns:a16="http://schemas.microsoft.com/office/drawing/2014/main" id="{F805B210-76DE-D76B-0CD0-1F012B2B4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77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10275" name="Rectangle 33">
              <a:extLst>
                <a:ext uri="{FF2B5EF4-FFF2-40B4-BE49-F238E27FC236}">
                  <a16:creationId xmlns:a16="http://schemas.microsoft.com/office/drawing/2014/main" id="{95D7B4E7-951C-5A64-1F01-306CFAB9F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77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Comic Sans MS" panose="030F0702030302020204" pitchFamily="66" charset="0"/>
                </a:rPr>
                <a:t>6</a:t>
              </a:r>
            </a:p>
          </p:txBody>
        </p:sp>
        <p:sp>
          <p:nvSpPr>
            <p:cNvPr id="10276" name="Rectangle 34">
              <a:extLst>
                <a:ext uri="{FF2B5EF4-FFF2-40B4-BE49-F238E27FC236}">
                  <a16:creationId xmlns:a16="http://schemas.microsoft.com/office/drawing/2014/main" id="{176CC0BD-C045-48D2-892D-16F3875CE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77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Comic Sans MS" panose="030F0702030302020204" pitchFamily="66" charset="0"/>
                </a:rPr>
                <a:t>7</a:t>
              </a:r>
            </a:p>
          </p:txBody>
        </p:sp>
        <p:sp>
          <p:nvSpPr>
            <p:cNvPr id="10277" name="Rectangle 35">
              <a:extLst>
                <a:ext uri="{FF2B5EF4-FFF2-40B4-BE49-F238E27FC236}">
                  <a16:creationId xmlns:a16="http://schemas.microsoft.com/office/drawing/2014/main" id="{D1784600-4B5A-E073-43AF-354FEC3ED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77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Comic Sans MS" panose="030F0702030302020204" pitchFamily="66" charset="0"/>
                </a:rPr>
                <a:t>8</a:t>
              </a:r>
            </a:p>
          </p:txBody>
        </p:sp>
        <p:sp>
          <p:nvSpPr>
            <p:cNvPr id="10278" name="Rectangle 36">
              <a:extLst>
                <a:ext uri="{FF2B5EF4-FFF2-40B4-BE49-F238E27FC236}">
                  <a16:creationId xmlns:a16="http://schemas.microsoft.com/office/drawing/2014/main" id="{80ADBAEC-71CE-E8B5-391F-C8BD4E99C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129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Comic Sans MS" panose="030F0702030302020204" pitchFamily="66" charset="0"/>
                </a:rPr>
                <a:t>4</a:t>
              </a:r>
            </a:p>
          </p:txBody>
        </p:sp>
        <p:sp>
          <p:nvSpPr>
            <p:cNvPr id="10279" name="Rectangle 37">
              <a:extLst>
                <a:ext uri="{FF2B5EF4-FFF2-40B4-BE49-F238E27FC236}">
                  <a16:creationId xmlns:a16="http://schemas.microsoft.com/office/drawing/2014/main" id="{1AC7E1C1-634A-2388-7EA2-7B452CDFF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129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10280" name="Rectangle 38">
              <a:extLst>
                <a:ext uri="{FF2B5EF4-FFF2-40B4-BE49-F238E27FC236}">
                  <a16:creationId xmlns:a16="http://schemas.microsoft.com/office/drawing/2014/main" id="{66EDD293-C805-CC14-E0F5-65DA07341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29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Comic Sans MS" panose="030F0702030302020204" pitchFamily="66" charset="0"/>
                </a:rPr>
                <a:t>2</a:t>
              </a:r>
            </a:p>
          </p:txBody>
        </p:sp>
        <p:sp>
          <p:nvSpPr>
            <p:cNvPr id="10281" name="Rectangle 39">
              <a:extLst>
                <a:ext uri="{FF2B5EF4-FFF2-40B4-BE49-F238E27FC236}">
                  <a16:creationId xmlns:a16="http://schemas.microsoft.com/office/drawing/2014/main" id="{53684159-B409-C22A-1EE3-F29D9E088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1296"/>
              <a:ext cx="480" cy="480"/>
            </a:xfrm>
            <a:prstGeom prst="rect">
              <a:avLst/>
            </a:prstGeom>
            <a:solidFill>
              <a:srgbClr val="DAEE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>
                  <a:solidFill>
                    <a:srgbClr val="000000"/>
                  </a:solidFill>
                  <a:latin typeface="Comic Sans MS" panose="030F0702030302020204" pitchFamily="66" charset="0"/>
                </a:rPr>
                <a:t>1</a:t>
              </a:r>
            </a:p>
          </p:txBody>
        </p:sp>
      </p:grpSp>
      <p:grpSp>
        <p:nvGrpSpPr>
          <p:cNvPr id="10246" name="Group 40">
            <a:extLst>
              <a:ext uri="{FF2B5EF4-FFF2-40B4-BE49-F238E27FC236}">
                <a16:creationId xmlns:a16="http://schemas.microsoft.com/office/drawing/2014/main" id="{6B6B6884-3389-63B1-847B-AE6607954F4F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352800"/>
            <a:ext cx="4191000" cy="3048000"/>
            <a:chOff x="432" y="2112"/>
            <a:chExt cx="2640" cy="1920"/>
          </a:xfrm>
        </p:grpSpPr>
        <p:grpSp>
          <p:nvGrpSpPr>
            <p:cNvPr id="10247" name="Group 41">
              <a:extLst>
                <a:ext uri="{FF2B5EF4-FFF2-40B4-BE49-F238E27FC236}">
                  <a16:creationId xmlns:a16="http://schemas.microsoft.com/office/drawing/2014/main" id="{235BDBF3-B27B-ABB4-6B50-D99C0E8D19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" y="2112"/>
              <a:ext cx="1920" cy="1920"/>
              <a:chOff x="1440" y="1296"/>
              <a:chExt cx="1920" cy="1920"/>
            </a:xfrm>
          </p:grpSpPr>
          <p:sp>
            <p:nvSpPr>
              <p:cNvPr id="10250" name="Rectangle 42">
                <a:extLst>
                  <a:ext uri="{FF2B5EF4-FFF2-40B4-BE49-F238E27FC236}">
                    <a16:creationId xmlns:a16="http://schemas.microsoft.com/office/drawing/2014/main" id="{B2564926-24D2-DC0C-4282-E1521CFC74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1920" cy="19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251" name="Rectangle 43">
                <a:extLst>
                  <a:ext uri="{FF2B5EF4-FFF2-40B4-BE49-F238E27FC236}">
                    <a16:creationId xmlns:a16="http://schemas.microsoft.com/office/drawing/2014/main" id="{FC51BA2D-D850-705C-2E81-0E890041FA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256"/>
                <a:ext cx="480" cy="480"/>
              </a:xfrm>
              <a:prstGeom prst="rect">
                <a:avLst/>
              </a:prstGeom>
              <a:solidFill>
                <a:srgbClr val="DAEE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12</a:t>
                </a:r>
              </a:p>
            </p:txBody>
          </p:sp>
          <p:sp>
            <p:nvSpPr>
              <p:cNvPr id="10252" name="Rectangle 44">
                <a:extLst>
                  <a:ext uri="{FF2B5EF4-FFF2-40B4-BE49-F238E27FC236}">
                    <a16:creationId xmlns:a16="http://schemas.microsoft.com/office/drawing/2014/main" id="{10357BE8-D98F-A5EF-2822-CA43D3145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736"/>
                <a:ext cx="480" cy="480"/>
              </a:xfrm>
              <a:prstGeom prst="rect">
                <a:avLst/>
              </a:prstGeom>
              <a:solidFill>
                <a:srgbClr val="DAEE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990033"/>
                    </a:solidFill>
                    <a:latin typeface="Comic Sans MS" panose="030F0702030302020204" pitchFamily="66" charset="0"/>
                  </a:rPr>
                  <a:t>15</a:t>
                </a:r>
              </a:p>
            </p:txBody>
          </p:sp>
          <p:sp>
            <p:nvSpPr>
              <p:cNvPr id="10253" name="Rectangle 45">
                <a:extLst>
                  <a:ext uri="{FF2B5EF4-FFF2-40B4-BE49-F238E27FC236}">
                    <a16:creationId xmlns:a16="http://schemas.microsoft.com/office/drawing/2014/main" id="{41BE0B7F-CF0F-D387-64C5-EFC89CE0A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256"/>
                <a:ext cx="480" cy="480"/>
              </a:xfrm>
              <a:prstGeom prst="rect">
                <a:avLst/>
              </a:prstGeom>
              <a:solidFill>
                <a:srgbClr val="DAEE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11</a:t>
                </a:r>
              </a:p>
            </p:txBody>
          </p:sp>
          <p:sp>
            <p:nvSpPr>
              <p:cNvPr id="10254" name="Rectangle 46">
                <a:extLst>
                  <a:ext uri="{FF2B5EF4-FFF2-40B4-BE49-F238E27FC236}">
                    <a16:creationId xmlns:a16="http://schemas.microsoft.com/office/drawing/2014/main" id="{11881A2E-D864-FAE2-5B0D-5B9194CEF9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736"/>
                <a:ext cx="480" cy="480"/>
              </a:xfrm>
              <a:prstGeom prst="rect">
                <a:avLst/>
              </a:prstGeom>
              <a:solidFill>
                <a:srgbClr val="DAEE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990033"/>
                    </a:solidFill>
                    <a:latin typeface="Comic Sans MS" panose="030F0702030302020204" pitchFamily="66" charset="0"/>
                  </a:rPr>
                  <a:t>14</a:t>
                </a:r>
              </a:p>
            </p:txBody>
          </p:sp>
          <p:sp>
            <p:nvSpPr>
              <p:cNvPr id="10255" name="Rectangle 47">
                <a:extLst>
                  <a:ext uri="{FF2B5EF4-FFF2-40B4-BE49-F238E27FC236}">
                    <a16:creationId xmlns:a16="http://schemas.microsoft.com/office/drawing/2014/main" id="{298FE9FC-5883-B8DE-5C8C-910BA76D5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256"/>
                <a:ext cx="480" cy="480"/>
              </a:xfrm>
              <a:prstGeom prst="rect">
                <a:avLst/>
              </a:prstGeom>
              <a:solidFill>
                <a:srgbClr val="DAEE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10</a:t>
                </a:r>
              </a:p>
            </p:txBody>
          </p:sp>
          <p:sp>
            <p:nvSpPr>
              <p:cNvPr id="10256" name="Rectangle 48">
                <a:extLst>
                  <a:ext uri="{FF2B5EF4-FFF2-40B4-BE49-F238E27FC236}">
                    <a16:creationId xmlns:a16="http://schemas.microsoft.com/office/drawing/2014/main" id="{DF064F85-6C25-1851-3356-AC5E21902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736"/>
                <a:ext cx="480" cy="480"/>
              </a:xfrm>
              <a:prstGeom prst="rect">
                <a:avLst/>
              </a:prstGeom>
              <a:solidFill>
                <a:srgbClr val="DAEE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13</a:t>
                </a:r>
              </a:p>
            </p:txBody>
          </p:sp>
          <p:sp>
            <p:nvSpPr>
              <p:cNvPr id="10257" name="Rectangle 49">
                <a:extLst>
                  <a:ext uri="{FF2B5EF4-FFF2-40B4-BE49-F238E27FC236}">
                    <a16:creationId xmlns:a16="http://schemas.microsoft.com/office/drawing/2014/main" id="{82F1A71D-9B48-BC67-FB65-3BA71D9EF7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2256"/>
                <a:ext cx="480" cy="480"/>
              </a:xfrm>
              <a:prstGeom prst="rect">
                <a:avLst/>
              </a:prstGeom>
              <a:solidFill>
                <a:srgbClr val="DAEE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9</a:t>
                </a:r>
              </a:p>
            </p:txBody>
          </p:sp>
          <p:sp>
            <p:nvSpPr>
              <p:cNvPr id="10258" name="Rectangle 50">
                <a:extLst>
                  <a:ext uri="{FF2B5EF4-FFF2-40B4-BE49-F238E27FC236}">
                    <a16:creationId xmlns:a16="http://schemas.microsoft.com/office/drawing/2014/main" id="{3DDFC4F4-8B0B-1E8C-5D15-B7D0327E0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480" cy="480"/>
              </a:xfrm>
              <a:prstGeom prst="rect">
                <a:avLst/>
              </a:prstGeom>
              <a:solidFill>
                <a:srgbClr val="DAEE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5</a:t>
                </a:r>
              </a:p>
            </p:txBody>
          </p:sp>
          <p:sp>
            <p:nvSpPr>
              <p:cNvPr id="10259" name="Rectangle 51">
                <a:extLst>
                  <a:ext uri="{FF2B5EF4-FFF2-40B4-BE49-F238E27FC236}">
                    <a16:creationId xmlns:a16="http://schemas.microsoft.com/office/drawing/2014/main" id="{C09146D2-D619-C4A7-C094-2C2DEB3FD9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776"/>
                <a:ext cx="480" cy="480"/>
              </a:xfrm>
              <a:prstGeom prst="rect">
                <a:avLst/>
              </a:prstGeom>
              <a:solidFill>
                <a:srgbClr val="DAEE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6</a:t>
                </a:r>
              </a:p>
            </p:txBody>
          </p:sp>
          <p:sp>
            <p:nvSpPr>
              <p:cNvPr id="10260" name="Rectangle 52">
                <a:extLst>
                  <a:ext uri="{FF2B5EF4-FFF2-40B4-BE49-F238E27FC236}">
                    <a16:creationId xmlns:a16="http://schemas.microsoft.com/office/drawing/2014/main" id="{86EE4C05-0FE7-B541-EB2B-0BF96A9DF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776"/>
                <a:ext cx="480" cy="480"/>
              </a:xfrm>
              <a:prstGeom prst="rect">
                <a:avLst/>
              </a:prstGeom>
              <a:solidFill>
                <a:srgbClr val="DAEE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7</a:t>
                </a:r>
              </a:p>
            </p:txBody>
          </p:sp>
          <p:sp>
            <p:nvSpPr>
              <p:cNvPr id="10261" name="Rectangle 53">
                <a:extLst>
                  <a:ext uri="{FF2B5EF4-FFF2-40B4-BE49-F238E27FC236}">
                    <a16:creationId xmlns:a16="http://schemas.microsoft.com/office/drawing/2014/main" id="{59B9AE8A-C9D2-283C-33A6-5B53A08B33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776"/>
                <a:ext cx="480" cy="480"/>
              </a:xfrm>
              <a:prstGeom prst="rect">
                <a:avLst/>
              </a:prstGeom>
              <a:solidFill>
                <a:srgbClr val="DAEE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8</a:t>
                </a:r>
              </a:p>
            </p:txBody>
          </p:sp>
          <p:sp>
            <p:nvSpPr>
              <p:cNvPr id="10262" name="Rectangle 54">
                <a:extLst>
                  <a:ext uri="{FF2B5EF4-FFF2-40B4-BE49-F238E27FC236}">
                    <a16:creationId xmlns:a16="http://schemas.microsoft.com/office/drawing/2014/main" id="{D8E8B9F3-9183-6686-AC99-B6B1A70C2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1296"/>
                <a:ext cx="480" cy="480"/>
              </a:xfrm>
              <a:prstGeom prst="rect">
                <a:avLst/>
              </a:prstGeom>
              <a:solidFill>
                <a:srgbClr val="DAEE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  <p:sp>
            <p:nvSpPr>
              <p:cNvPr id="10263" name="Rectangle 55">
                <a:extLst>
                  <a:ext uri="{FF2B5EF4-FFF2-40B4-BE49-F238E27FC236}">
                    <a16:creationId xmlns:a16="http://schemas.microsoft.com/office/drawing/2014/main" id="{D562A98A-3A97-0767-99C9-E30D76B48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1296"/>
                <a:ext cx="480" cy="480"/>
              </a:xfrm>
              <a:prstGeom prst="rect">
                <a:avLst/>
              </a:prstGeom>
              <a:solidFill>
                <a:srgbClr val="DAEE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  <p:sp>
            <p:nvSpPr>
              <p:cNvPr id="10264" name="Rectangle 56">
                <a:extLst>
                  <a:ext uri="{FF2B5EF4-FFF2-40B4-BE49-F238E27FC236}">
                    <a16:creationId xmlns:a16="http://schemas.microsoft.com/office/drawing/2014/main" id="{4470F5B6-CD7A-4F43-BCCC-26A55A02A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1296"/>
                <a:ext cx="480" cy="480"/>
              </a:xfrm>
              <a:prstGeom prst="rect">
                <a:avLst/>
              </a:prstGeom>
              <a:solidFill>
                <a:srgbClr val="DAEE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10265" name="Rectangle 57">
                <a:extLst>
                  <a:ext uri="{FF2B5EF4-FFF2-40B4-BE49-F238E27FC236}">
                    <a16:creationId xmlns:a16="http://schemas.microsoft.com/office/drawing/2014/main" id="{5C9BE3F9-11F9-A862-9388-CB59A86E9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" y="1296"/>
                <a:ext cx="480" cy="480"/>
              </a:xfrm>
              <a:prstGeom prst="rect">
                <a:avLst/>
              </a:prstGeom>
              <a:solidFill>
                <a:srgbClr val="DAEE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28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p:grpSp>
        <p:sp>
          <p:nvSpPr>
            <p:cNvPr id="10248" name="AutoShape 58">
              <a:extLst>
                <a:ext uri="{FF2B5EF4-FFF2-40B4-BE49-F238E27FC236}">
                  <a16:creationId xmlns:a16="http://schemas.microsoft.com/office/drawing/2014/main" id="{E6489158-60F0-62AD-EC4E-EB963A8473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024"/>
              <a:ext cx="480" cy="144"/>
            </a:xfrm>
            <a:prstGeom prst="rightArrow">
              <a:avLst>
                <a:gd name="adj1" fmla="val 50000"/>
                <a:gd name="adj2" fmla="val 83333"/>
              </a:avLst>
            </a:prstGeom>
            <a:solidFill>
              <a:srgbClr val="CC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 sz="1800">
                <a:solidFill>
                  <a:srgbClr val="333399"/>
                </a:solidFill>
              </a:endParaRPr>
            </a:p>
          </p:txBody>
        </p:sp>
        <p:sp>
          <p:nvSpPr>
            <p:cNvPr id="10249" name="Text Box 59">
              <a:extLst>
                <a:ext uri="{FF2B5EF4-FFF2-40B4-BE49-F238E27FC236}">
                  <a16:creationId xmlns:a16="http://schemas.microsoft.com/office/drawing/2014/main" id="{A054355B-060B-D287-8696-1A91C3FA22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2688"/>
              <a:ext cx="26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3200" b="1">
                  <a:solidFill>
                    <a:srgbClr val="000000"/>
                  </a:solidFill>
                  <a:latin typeface="Comic Sans MS" panose="030F0702030302020204" pitchFamily="66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2302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6">
            <a:extLst>
              <a:ext uri="{FF2B5EF4-FFF2-40B4-BE49-F238E27FC236}">
                <a16:creationId xmlns:a16="http://schemas.microsoft.com/office/drawing/2014/main" id="{2E2329DB-165A-BE3E-3D42-3C5978A7AE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5867400"/>
            <a:ext cx="8229600" cy="762000"/>
          </a:xfrm>
        </p:spPr>
        <p:txBody>
          <a:bodyPr/>
          <a:lstStyle/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rgbClr val="990000"/>
                </a:solidFill>
                <a:latin typeface="Comic Sans MS" panose="030F0702030302020204" pitchFamily="66" charset="0"/>
              </a:rPr>
              <a:t>But no one ever won the prize !!</a:t>
            </a:r>
          </a:p>
        </p:txBody>
      </p:sp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85E1E839-2F78-01F9-380D-134433E5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87ABEB96-21A7-4943-A38D-D4869504599E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11267" name="Picture 4" descr="puzzleland">
            <a:extLst>
              <a:ext uri="{FF2B5EF4-FFF2-40B4-BE49-F238E27FC236}">
                <a16:creationId xmlns:a16="http://schemas.microsoft.com/office/drawing/2014/main" id="{D5868AE7-42BB-433B-217C-91910583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568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880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DB73863D-6151-27AF-3B5E-634B2E3674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28800" y="7376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How big is the state space of the (n</a:t>
            </a:r>
            <a:r>
              <a:rPr lang="en-US" altLang="en-US" sz="6000" cap="all" baseline="30000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2</a:t>
            </a:r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-1)-puzzle?</a:t>
            </a:r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A9367E29-3603-8F43-AA94-1037A78147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2057400"/>
            <a:ext cx="8229600" cy="41910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Comic Sans MS" panose="030F0702030302020204" pitchFamily="66" charset="0"/>
              </a:rPr>
              <a:t>8-puzzle </a:t>
            </a:r>
            <a:r>
              <a:rPr lang="en-US" altLang="en-US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>
                <a:latin typeface="Comic Sans MS" panose="030F0702030302020204" pitchFamily="66" charset="0"/>
              </a:rPr>
              <a:t> 9! = 362,880 states</a:t>
            </a:r>
          </a:p>
          <a:p>
            <a:pPr eaLnBrk="1" hangingPunct="1">
              <a:spcBef>
                <a:spcPct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Comic Sans MS" panose="030F0702030302020204" pitchFamily="66" charset="0"/>
              </a:rPr>
              <a:t>15-puzzle </a:t>
            </a:r>
            <a:r>
              <a:rPr lang="en-US" altLang="en-US">
                <a:latin typeface="Comic Sans MS" panose="030F0702030302020204" pitchFamily="66" charset="0"/>
                <a:sym typeface="Wingdings" panose="05000000000000000000" pitchFamily="2" charset="2"/>
              </a:rPr>
              <a:t> 16! ~ 2.09 x 10</a:t>
            </a:r>
            <a:r>
              <a:rPr lang="en-US" altLang="en-US" baseline="30000">
                <a:latin typeface="Comic Sans MS" panose="030F0702030302020204" pitchFamily="66" charset="0"/>
                <a:sym typeface="Wingdings" panose="05000000000000000000" pitchFamily="2" charset="2"/>
              </a:rPr>
              <a:t>13</a:t>
            </a:r>
            <a:r>
              <a:rPr lang="en-US" altLang="en-US">
                <a:latin typeface="Comic Sans MS" panose="030F0702030302020204" pitchFamily="66" charset="0"/>
              </a:rPr>
              <a:t> states</a:t>
            </a:r>
          </a:p>
          <a:p>
            <a:pPr eaLnBrk="1" hangingPunct="1">
              <a:spcBef>
                <a:spcPct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Comic Sans MS" panose="030F0702030302020204" pitchFamily="66" charset="0"/>
              </a:rPr>
              <a:t>24-puzzle </a:t>
            </a:r>
            <a:r>
              <a:rPr lang="en-US" altLang="en-US">
                <a:latin typeface="Comic Sans MS" panose="030F0702030302020204" pitchFamily="66" charset="0"/>
                <a:sym typeface="Wingdings" panose="05000000000000000000" pitchFamily="2" charset="2"/>
              </a:rPr>
              <a:t> 25! ~ </a:t>
            </a:r>
            <a:r>
              <a:rPr lang="en-US" altLang="en-US">
                <a:latin typeface="Comic Sans MS" panose="030F0702030302020204" pitchFamily="66" charset="0"/>
              </a:rPr>
              <a:t>10</a:t>
            </a:r>
            <a:r>
              <a:rPr lang="en-US" altLang="en-US" baseline="30000">
                <a:latin typeface="Comic Sans MS" panose="030F0702030302020204" pitchFamily="66" charset="0"/>
              </a:rPr>
              <a:t>25</a:t>
            </a:r>
            <a:r>
              <a:rPr lang="en-US" altLang="en-US">
                <a:latin typeface="Comic Sans MS" panose="030F0702030302020204" pitchFamily="66" charset="0"/>
              </a:rPr>
              <a:t> states</a:t>
            </a:r>
          </a:p>
          <a:p>
            <a:pPr eaLnBrk="1" hangingPunct="1">
              <a:spcBef>
                <a:spcPct val="0"/>
              </a:spcBef>
              <a:buClr>
                <a:srgbClr val="0033CC"/>
              </a:buClr>
              <a:buFont typeface="Wingdings" panose="05000000000000000000" pitchFamily="2" charset="2"/>
              <a:buChar char="§"/>
            </a:pPr>
            <a:endParaRPr lang="en-US" altLang="en-US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>
                <a:srgbClr val="0033CC"/>
              </a:buClr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bg2"/>
                </a:solidFill>
                <a:latin typeface="Comic Sans MS" panose="030F0702030302020204" pitchFamily="66" charset="0"/>
              </a:rPr>
              <a:t>	</a:t>
            </a:r>
            <a:r>
              <a:rPr lang="en-US" altLang="en-US">
                <a:solidFill>
                  <a:srgbClr val="990033"/>
                </a:solidFill>
                <a:latin typeface="Comic Sans MS" panose="030F0702030302020204" pitchFamily="66" charset="0"/>
              </a:rPr>
              <a:t>But </a:t>
            </a:r>
            <a:r>
              <a:rPr lang="en-US" altLang="en-US" u="sng">
                <a:solidFill>
                  <a:srgbClr val="990033"/>
                </a:solidFill>
                <a:latin typeface="Comic Sans MS" panose="030F0702030302020204" pitchFamily="66" charset="0"/>
              </a:rPr>
              <a:t>only half</a:t>
            </a:r>
            <a:r>
              <a:rPr lang="en-US" altLang="en-US">
                <a:solidFill>
                  <a:srgbClr val="990033"/>
                </a:solidFill>
                <a:latin typeface="Comic Sans MS" panose="030F0702030302020204" pitchFamily="66" charset="0"/>
              </a:rPr>
              <a:t> of these states are reachable from any given state</a:t>
            </a:r>
            <a:br>
              <a:rPr lang="en-US" altLang="en-US">
                <a:solidFill>
                  <a:srgbClr val="990033"/>
                </a:solidFill>
                <a:latin typeface="Comic Sans MS" panose="030F0702030302020204" pitchFamily="66" charset="0"/>
              </a:rPr>
            </a:br>
            <a:r>
              <a:rPr lang="en-US" altLang="en-US">
                <a:solidFill>
                  <a:srgbClr val="5F5F5F"/>
                </a:solidFill>
                <a:latin typeface="Comic Sans MS" panose="030F0702030302020204" pitchFamily="66" charset="0"/>
              </a:rPr>
              <a:t>(but you may not know that in advance)</a:t>
            </a:r>
          </a:p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None/>
            </a:pPr>
            <a:endParaRPr lang="en-US" altLang="en-US">
              <a:solidFill>
                <a:srgbClr val="5F5F5F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9821F791-BD33-DC2E-7AB3-A7653C09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91949A31-D097-43D4-94B6-BB4E78BB21E6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0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0EDD4269-E1FF-9FF3-3871-4A4223A7B1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1987" y="-662"/>
            <a:ext cx="10058400" cy="1143000"/>
          </a:xfrm>
        </p:spPr>
        <p:txBody>
          <a:bodyPr>
            <a:no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What is the Actual State Space?</a:t>
            </a:r>
          </a:p>
        </p:txBody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592828C3-8C45-D719-A03F-EA8CFC6814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371600"/>
            <a:ext cx="8382000" cy="3733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80000"/>
              </a:lnSpc>
              <a:buClr>
                <a:srgbClr val="0033CC"/>
              </a:buClr>
              <a:buFontTx/>
              <a:buAutoNum type="alphaLcParenR"/>
            </a:pPr>
            <a:r>
              <a:rPr lang="en-US" altLang="en-US" sz="2800">
                <a:latin typeface="Comic Sans MS" panose="030F0702030302020204" pitchFamily="66" charset="0"/>
              </a:rPr>
              <a:t>The set of all states? </a:t>
            </a:r>
            <a:br>
              <a:rPr lang="en-US" altLang="en-US" sz="2800">
                <a:latin typeface="Comic Sans MS" panose="030F0702030302020204" pitchFamily="66" charset="0"/>
              </a:rPr>
            </a:br>
            <a:r>
              <a:rPr lang="en-US" altLang="en-US" sz="2400">
                <a:solidFill>
                  <a:schemeClr val="bg2"/>
                </a:solidFill>
                <a:latin typeface="Comic Sans MS" panose="030F0702030302020204" pitchFamily="66" charset="0"/>
              </a:rPr>
              <a:t>[e.g., a set of 16! states for the 15-puzzle]</a:t>
            </a:r>
            <a:br>
              <a:rPr lang="en-US" altLang="en-US" sz="2800">
                <a:latin typeface="Comic Sans MS" panose="030F0702030302020204" pitchFamily="66" charset="0"/>
              </a:rPr>
            </a:br>
            <a:endParaRPr lang="en-US" altLang="en-US" sz="240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0033CC"/>
              </a:buClr>
              <a:buFontTx/>
              <a:buAutoNum type="alphaLcParenR"/>
            </a:pPr>
            <a:r>
              <a:rPr lang="en-US" altLang="en-US" sz="2800">
                <a:latin typeface="Comic Sans MS" panose="030F0702030302020204" pitchFamily="66" charset="0"/>
              </a:rPr>
              <a:t>The set of all states reachable from a given initial state? </a:t>
            </a:r>
            <a:br>
              <a:rPr lang="en-US" altLang="en-US" sz="2800">
                <a:latin typeface="Comic Sans MS" panose="030F0702030302020204" pitchFamily="66" charset="0"/>
              </a:rPr>
            </a:br>
            <a:r>
              <a:rPr lang="en-US" altLang="en-US" sz="2400">
                <a:solidFill>
                  <a:schemeClr val="bg2"/>
                </a:solidFill>
                <a:latin typeface="Comic Sans MS" panose="030F0702030302020204" pitchFamily="66" charset="0"/>
              </a:rPr>
              <a:t>[e.g., a set of 16!/2 states for the 15-puzzle]</a:t>
            </a:r>
            <a:endParaRPr lang="en-US" altLang="en-US" sz="2800">
              <a:latin typeface="Comic Sans MS" panose="030F0702030302020204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0033CC"/>
              </a:buClr>
              <a:buNone/>
            </a:pPr>
            <a:r>
              <a:rPr lang="en-US" altLang="en-US" sz="1000">
                <a:latin typeface="Comic Sans MS" panose="030F0702030302020204" pitchFamily="66" charset="0"/>
              </a:rPr>
              <a:t>	</a:t>
            </a:r>
            <a:endParaRPr lang="en-US" altLang="en-US" sz="500">
              <a:latin typeface="Comic Sans MS" panose="030F0702030302020204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0033CC"/>
              </a:buClr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In general, the answer is </a:t>
            </a:r>
            <a:r>
              <a:rPr lang="en-US" altLang="en-US" sz="2800">
                <a:solidFill>
                  <a:srgbClr val="0033CC"/>
                </a:solidFill>
                <a:latin typeface="Comic Sans MS" panose="030F0702030302020204" pitchFamily="66" charset="0"/>
              </a:rPr>
              <a:t>a) </a:t>
            </a:r>
            <a:br>
              <a:rPr lang="en-US" altLang="en-US" sz="2800">
                <a:solidFill>
                  <a:srgbClr val="0033CC"/>
                </a:solidFill>
                <a:latin typeface="Comic Sans MS" panose="030F0702030302020204" pitchFamily="66" charset="0"/>
              </a:rPr>
            </a:br>
            <a:r>
              <a:rPr lang="en-US" altLang="en-US" sz="2400">
                <a:solidFill>
                  <a:srgbClr val="5F5F5F"/>
                </a:solidFill>
                <a:latin typeface="Comic Sans MS" panose="030F0702030302020204" pitchFamily="66" charset="0"/>
              </a:rPr>
              <a:t>[because one does not know in advance which states are reachable]</a:t>
            </a:r>
            <a:endParaRPr lang="en-US" altLang="en-US" sz="2000">
              <a:solidFill>
                <a:srgbClr val="5F5F5F"/>
              </a:solidFill>
              <a:latin typeface="Comic Sans MS" panose="030F0702030302020204" pitchFamily="66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0033CC"/>
              </a:buClr>
              <a:buNone/>
            </a:pPr>
            <a:r>
              <a:rPr lang="en-US" altLang="en-US" sz="2400">
                <a:solidFill>
                  <a:srgbClr val="0033CC"/>
                </a:solidFill>
                <a:latin typeface="Comic Sans MS" panose="030F0702030302020204" pitchFamily="66" charset="0"/>
              </a:rPr>
              <a:t>	</a:t>
            </a:r>
          </a:p>
        </p:txBody>
      </p:sp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99825EE2-B9D7-C439-6A00-FEFFE19E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845D1076-0CE5-4FB3-9ACA-EED4E86AAE4F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97989" name="Text Box 5">
            <a:extLst>
              <a:ext uri="{FF2B5EF4-FFF2-40B4-BE49-F238E27FC236}">
                <a16:creationId xmlns:a16="http://schemas.microsoft.com/office/drawing/2014/main" id="{11C87D76-04D7-A876-BD54-2FB98A819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800601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990000"/>
                </a:solidFill>
                <a:latin typeface="Comic Sans MS" panose="030F0702030302020204" pitchFamily="66" charset="0"/>
              </a:rPr>
              <a:t>But a fast test determining whether a state is reachable from another is very useful, as search techniques are often </a:t>
            </a:r>
            <a:r>
              <a:rPr lang="en-US" altLang="en-US" sz="2400" b="1">
                <a:solidFill>
                  <a:srgbClr val="990000"/>
                </a:solidFill>
                <a:latin typeface="Comic Sans MS" panose="030F0702030302020204" pitchFamily="66" charset="0"/>
              </a:rPr>
              <a:t>inefficient</a:t>
            </a:r>
            <a:r>
              <a:rPr lang="en-US" altLang="en-US" sz="2400">
                <a:solidFill>
                  <a:srgbClr val="990000"/>
                </a:solidFill>
                <a:latin typeface="Comic Sans MS" panose="030F0702030302020204" pitchFamily="66" charset="0"/>
              </a:rPr>
              <a:t> when a problem has no solution</a:t>
            </a:r>
          </a:p>
        </p:txBody>
      </p:sp>
    </p:spTree>
    <p:extLst>
      <p:ext uri="{BB962C8B-B14F-4D97-AF65-F5344CB8AC3E}">
        <p14:creationId xmlns:p14="http://schemas.microsoft.com/office/powerpoint/2010/main" val="19814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>
            <a:extLst>
              <a:ext uri="{FF2B5EF4-FFF2-40B4-BE49-F238E27FC236}">
                <a16:creationId xmlns:a16="http://schemas.microsoft.com/office/drawing/2014/main" id="{50DA60FD-A412-6EBB-34C2-C761ED8B2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2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Searching the State Space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23567C51-BFB1-8C53-ADEA-6FDF7D3604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67600" y="1600200"/>
            <a:ext cx="29718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omic Sans MS" panose="030F0702030302020204" pitchFamily="66" charset="0"/>
              </a:rPr>
              <a:t>It is often not feasible (or too expensive) to build a complete representation of the state graph</a:t>
            </a:r>
          </a:p>
          <a:p>
            <a:pPr eaLnBrk="1" hangingPunct="1">
              <a:lnSpc>
                <a:spcPct val="90000"/>
              </a:lnSpc>
              <a:buClr>
                <a:srgbClr val="0033CC"/>
              </a:buClr>
              <a:buFont typeface="Wingdings" panose="05000000000000000000" pitchFamily="2" charset="2"/>
              <a:buChar char="§"/>
            </a:pPr>
            <a:endParaRPr lang="en-US" altLang="en-US" sz="2400">
              <a:latin typeface="Comic Sans MS" panose="030F0702030302020204" pitchFamily="66" charset="0"/>
            </a:endParaRPr>
          </a:p>
        </p:txBody>
      </p:sp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18795FAF-E042-250C-3BE9-D1E7F348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7E382AED-631E-4C41-A46C-BD410FBD8644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23557" name="Group 4">
            <a:extLst>
              <a:ext uri="{FF2B5EF4-FFF2-40B4-BE49-F238E27FC236}">
                <a16:creationId xmlns:a16="http://schemas.microsoft.com/office/drawing/2014/main" id="{61B00168-86BF-0569-3F08-B9FC41BEC161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828800"/>
            <a:ext cx="5607050" cy="3962400"/>
            <a:chOff x="288" y="1392"/>
            <a:chExt cx="3532" cy="2496"/>
          </a:xfrm>
        </p:grpSpPr>
        <p:sp>
          <p:nvSpPr>
            <p:cNvPr id="23559" name="Oval 5">
              <a:extLst>
                <a:ext uri="{FF2B5EF4-FFF2-40B4-BE49-F238E27FC236}">
                  <a16:creationId xmlns:a16="http://schemas.microsoft.com/office/drawing/2014/main" id="{78008707-8657-575D-2FBC-21E37B578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12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60" name="Oval 6">
              <a:extLst>
                <a:ext uri="{FF2B5EF4-FFF2-40B4-BE49-F238E27FC236}">
                  <a16:creationId xmlns:a16="http://schemas.microsoft.com/office/drawing/2014/main" id="{25EF734E-D8D6-AAB1-E1D5-2FF70F5D4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31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61" name="Oval 7">
              <a:extLst>
                <a:ext uri="{FF2B5EF4-FFF2-40B4-BE49-F238E27FC236}">
                  <a16:creationId xmlns:a16="http://schemas.microsoft.com/office/drawing/2014/main" id="{575910D2-A6C3-2837-C5B3-FD29553346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177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62" name="Oval 8">
              <a:extLst>
                <a:ext uri="{FF2B5EF4-FFF2-40B4-BE49-F238E27FC236}">
                  <a16:creationId xmlns:a16="http://schemas.microsoft.com/office/drawing/2014/main" id="{B4EDA334-9B9E-1052-C639-1D2783CE96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278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63" name="Oval 9">
              <a:extLst>
                <a:ext uri="{FF2B5EF4-FFF2-40B4-BE49-F238E27FC236}">
                  <a16:creationId xmlns:a16="http://schemas.microsoft.com/office/drawing/2014/main" id="{546D4613-82AB-3375-3464-674DC1C59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369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64" name="Oval 10">
              <a:extLst>
                <a:ext uri="{FF2B5EF4-FFF2-40B4-BE49-F238E27FC236}">
                  <a16:creationId xmlns:a16="http://schemas.microsoft.com/office/drawing/2014/main" id="{A26E7A84-E04A-6259-D555-EF2FC8686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278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65" name="Oval 11">
              <a:extLst>
                <a:ext uri="{FF2B5EF4-FFF2-40B4-BE49-F238E27FC236}">
                  <a16:creationId xmlns:a16="http://schemas.microsoft.com/office/drawing/2014/main" id="{2DF9E920-26C0-BDB8-0D65-C2AA0A89E3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249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66" name="Oval 12">
              <a:extLst>
                <a:ext uri="{FF2B5EF4-FFF2-40B4-BE49-F238E27FC236}">
                  <a16:creationId xmlns:a16="http://schemas.microsoft.com/office/drawing/2014/main" id="{A4B1CF26-DC07-414F-AB50-940862514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35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67" name="Oval 13">
              <a:extLst>
                <a:ext uri="{FF2B5EF4-FFF2-40B4-BE49-F238E27FC236}">
                  <a16:creationId xmlns:a16="http://schemas.microsoft.com/office/drawing/2014/main" id="{345177C1-63DB-BF85-A041-A6AD1FB75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379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68" name="Oval 14">
              <a:extLst>
                <a:ext uri="{FF2B5EF4-FFF2-40B4-BE49-F238E27FC236}">
                  <a16:creationId xmlns:a16="http://schemas.microsoft.com/office/drawing/2014/main" id="{40BD10F2-E005-FCC0-A172-B58CA0424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" y="326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69" name="Oval 15">
              <a:extLst>
                <a:ext uri="{FF2B5EF4-FFF2-40B4-BE49-F238E27FC236}">
                  <a16:creationId xmlns:a16="http://schemas.microsoft.com/office/drawing/2014/main" id="{D42586AE-1678-F84D-93E5-9CF3CB2E6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" y="182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70" name="Oval 16">
              <a:extLst>
                <a:ext uri="{FF2B5EF4-FFF2-40B4-BE49-F238E27FC236}">
                  <a16:creationId xmlns:a16="http://schemas.microsoft.com/office/drawing/2014/main" id="{5FA6F2DC-B738-DE88-B83E-0436DA5122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26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71" name="Oval 17">
              <a:extLst>
                <a:ext uri="{FF2B5EF4-FFF2-40B4-BE49-F238E27FC236}">
                  <a16:creationId xmlns:a16="http://schemas.microsoft.com/office/drawing/2014/main" id="{C43A1842-040B-1F4F-90CC-1F5F505887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36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72" name="Oval 18">
              <a:extLst>
                <a:ext uri="{FF2B5EF4-FFF2-40B4-BE49-F238E27FC236}">
                  <a16:creationId xmlns:a16="http://schemas.microsoft.com/office/drawing/2014/main" id="{759892D2-0233-7D3D-D43F-05B8C6488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350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73" name="Oval 19">
              <a:extLst>
                <a:ext uri="{FF2B5EF4-FFF2-40B4-BE49-F238E27FC236}">
                  <a16:creationId xmlns:a16="http://schemas.microsoft.com/office/drawing/2014/main" id="{CD369A63-FAEE-5789-A7B5-5DBDFB12C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83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74" name="Oval 20">
              <a:extLst>
                <a:ext uri="{FF2B5EF4-FFF2-40B4-BE49-F238E27FC236}">
                  <a16:creationId xmlns:a16="http://schemas.microsoft.com/office/drawing/2014/main" id="{4023BD2D-D8C9-23B6-C0AE-7C6483B97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201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75" name="Oval 21">
              <a:extLst>
                <a:ext uri="{FF2B5EF4-FFF2-40B4-BE49-F238E27FC236}">
                  <a16:creationId xmlns:a16="http://schemas.microsoft.com/office/drawing/2014/main" id="{A729065B-A967-C023-3BBD-BD5721B6D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230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76" name="Oval 22">
              <a:extLst>
                <a:ext uri="{FF2B5EF4-FFF2-40B4-BE49-F238E27FC236}">
                  <a16:creationId xmlns:a16="http://schemas.microsoft.com/office/drawing/2014/main" id="{2709BA1C-4273-541C-E542-033A1A2C0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9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77" name="Oval 23">
              <a:extLst>
                <a:ext uri="{FF2B5EF4-FFF2-40B4-BE49-F238E27FC236}">
                  <a16:creationId xmlns:a16="http://schemas.microsoft.com/office/drawing/2014/main" id="{7D7591F0-0072-6DCF-C8EE-CCECDCB0F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39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78" name="Oval 24">
              <a:extLst>
                <a:ext uri="{FF2B5EF4-FFF2-40B4-BE49-F238E27FC236}">
                  <a16:creationId xmlns:a16="http://schemas.microsoft.com/office/drawing/2014/main" id="{6FD11859-8F14-F125-1341-028BACC71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340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79" name="Oval 25">
              <a:extLst>
                <a:ext uri="{FF2B5EF4-FFF2-40B4-BE49-F238E27FC236}">
                  <a16:creationId xmlns:a16="http://schemas.microsoft.com/office/drawing/2014/main" id="{DA583B12-FCD2-ED3B-5F5B-F3987EDC3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72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80" name="Oval 26">
              <a:extLst>
                <a:ext uri="{FF2B5EF4-FFF2-40B4-BE49-F238E27FC236}">
                  <a16:creationId xmlns:a16="http://schemas.microsoft.com/office/drawing/2014/main" id="{DB312B7A-944E-0BDD-F7D3-33DA5BDF28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9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81" name="Oval 27">
              <a:extLst>
                <a:ext uri="{FF2B5EF4-FFF2-40B4-BE49-F238E27FC236}">
                  <a16:creationId xmlns:a16="http://schemas.microsoft.com/office/drawing/2014/main" id="{10F40AD9-0807-2ABE-2387-F387754BD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187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82" name="Oval 28">
              <a:extLst>
                <a:ext uri="{FF2B5EF4-FFF2-40B4-BE49-F238E27FC236}">
                  <a16:creationId xmlns:a16="http://schemas.microsoft.com/office/drawing/2014/main" id="{7E0DA73D-E2A5-24F1-F183-64A7F2DFB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220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83" name="Oval 29">
              <a:extLst>
                <a:ext uri="{FF2B5EF4-FFF2-40B4-BE49-F238E27FC236}">
                  <a16:creationId xmlns:a16="http://schemas.microsoft.com/office/drawing/2014/main" id="{91ADB947-AC1C-E2B4-CB15-4EFACF5B0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32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84" name="Oval 30">
              <a:extLst>
                <a:ext uri="{FF2B5EF4-FFF2-40B4-BE49-F238E27FC236}">
                  <a16:creationId xmlns:a16="http://schemas.microsoft.com/office/drawing/2014/main" id="{DC2842A5-33F7-0543-5DF4-D974A4A2E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" y="259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85" name="Oval 31">
              <a:extLst>
                <a:ext uri="{FF2B5EF4-FFF2-40B4-BE49-F238E27FC236}">
                  <a16:creationId xmlns:a16="http://schemas.microsoft.com/office/drawing/2014/main" id="{FF4DC450-6ED2-F402-01AD-31F44828DF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640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586" name="Line 32">
              <a:extLst>
                <a:ext uri="{FF2B5EF4-FFF2-40B4-BE49-F238E27FC236}">
                  <a16:creationId xmlns:a16="http://schemas.microsoft.com/office/drawing/2014/main" id="{2F7E669A-F038-67EF-7EB6-6FC5FE8E02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" y="3260"/>
              <a:ext cx="92" cy="5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7" name="Line 33">
              <a:extLst>
                <a:ext uri="{FF2B5EF4-FFF2-40B4-BE49-F238E27FC236}">
                  <a16:creationId xmlns:a16="http://schemas.microsoft.com/office/drawing/2014/main" id="{98526676-BE22-952C-E1DF-08F87EBD9D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" y="3352"/>
              <a:ext cx="468" cy="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8" name="Line 34">
              <a:extLst>
                <a:ext uri="{FF2B5EF4-FFF2-40B4-BE49-F238E27FC236}">
                  <a16:creationId xmlns:a16="http://schemas.microsoft.com/office/drawing/2014/main" id="{A93D7168-7DD1-514E-289A-A7F6E5DCD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" y="3476"/>
              <a:ext cx="1012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89" name="Line 35">
              <a:extLst>
                <a:ext uri="{FF2B5EF4-FFF2-40B4-BE49-F238E27FC236}">
                  <a16:creationId xmlns:a16="http://schemas.microsoft.com/office/drawing/2014/main" id="{340B0A57-3A2C-1BA5-06D4-B6ED49BC01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2" y="3496"/>
              <a:ext cx="18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0" name="Line 36">
              <a:extLst>
                <a:ext uri="{FF2B5EF4-FFF2-40B4-BE49-F238E27FC236}">
                  <a16:creationId xmlns:a16="http://schemas.microsoft.com/office/drawing/2014/main" id="{7BB7F905-619E-AA7D-E85E-7F620AF2F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6" y="3488"/>
              <a:ext cx="13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1" name="Line 37">
              <a:extLst>
                <a:ext uri="{FF2B5EF4-FFF2-40B4-BE49-F238E27FC236}">
                  <a16:creationId xmlns:a16="http://schemas.microsoft.com/office/drawing/2014/main" id="{A77774DA-8347-0B29-7189-DBE7856C30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6" y="3564"/>
              <a:ext cx="636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2" name="Line 38">
              <a:extLst>
                <a:ext uri="{FF2B5EF4-FFF2-40B4-BE49-F238E27FC236}">
                  <a16:creationId xmlns:a16="http://schemas.microsoft.com/office/drawing/2014/main" id="{B34E3AFA-F40F-F87D-81F2-0AFD3D8B82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4" y="2876"/>
              <a:ext cx="176" cy="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3" name="Line 39">
              <a:extLst>
                <a:ext uri="{FF2B5EF4-FFF2-40B4-BE49-F238E27FC236}">
                  <a16:creationId xmlns:a16="http://schemas.microsoft.com/office/drawing/2014/main" id="{60A35AA3-BACF-51A6-CAEC-6CEDC59981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8" y="2880"/>
              <a:ext cx="4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4" name="Line 40">
              <a:extLst>
                <a:ext uri="{FF2B5EF4-FFF2-40B4-BE49-F238E27FC236}">
                  <a16:creationId xmlns:a16="http://schemas.microsoft.com/office/drawing/2014/main" id="{04FA1251-785E-E3D7-E9DF-F711B11D00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4" y="3336"/>
              <a:ext cx="44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5" name="Line 41">
              <a:extLst>
                <a:ext uri="{FF2B5EF4-FFF2-40B4-BE49-F238E27FC236}">
                  <a16:creationId xmlns:a16="http://schemas.microsoft.com/office/drawing/2014/main" id="{F9879D46-D37A-C692-443A-42EC7C1529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44" y="2592"/>
              <a:ext cx="40" cy="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6" name="Line 42">
              <a:extLst>
                <a:ext uri="{FF2B5EF4-FFF2-40B4-BE49-F238E27FC236}">
                  <a16:creationId xmlns:a16="http://schemas.microsoft.com/office/drawing/2014/main" id="{B54068CB-79E7-3E4B-B097-92D74FC8A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4" y="2920"/>
              <a:ext cx="32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7" name="Line 43">
              <a:extLst>
                <a:ext uri="{FF2B5EF4-FFF2-40B4-BE49-F238E27FC236}">
                  <a16:creationId xmlns:a16="http://schemas.microsoft.com/office/drawing/2014/main" id="{F73F50AD-AD8C-1563-64C5-64A39B5625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2924"/>
              <a:ext cx="164" cy="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8" name="Line 44">
              <a:extLst>
                <a:ext uri="{FF2B5EF4-FFF2-40B4-BE49-F238E27FC236}">
                  <a16:creationId xmlns:a16="http://schemas.microsoft.com/office/drawing/2014/main" id="{32D53E71-99AB-F497-B96E-EFCEAF003E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6" y="2836"/>
              <a:ext cx="48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99" name="Line 45">
              <a:extLst>
                <a:ext uri="{FF2B5EF4-FFF2-40B4-BE49-F238E27FC236}">
                  <a16:creationId xmlns:a16="http://schemas.microsoft.com/office/drawing/2014/main" id="{E9015369-34F8-D106-D781-5E94F1D0F8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0" y="1816"/>
              <a:ext cx="244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0" name="Line 46">
              <a:extLst>
                <a:ext uri="{FF2B5EF4-FFF2-40B4-BE49-F238E27FC236}">
                  <a16:creationId xmlns:a16="http://schemas.microsoft.com/office/drawing/2014/main" id="{C6E79D86-F473-3567-0716-39E0BA5B4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2" y="1780"/>
              <a:ext cx="432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1" name="Line 47">
              <a:extLst>
                <a:ext uri="{FF2B5EF4-FFF2-40B4-BE49-F238E27FC236}">
                  <a16:creationId xmlns:a16="http://schemas.microsoft.com/office/drawing/2014/main" id="{279C32E9-AE81-A135-9893-4286784628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80" y="1456"/>
              <a:ext cx="1548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2" name="Line 48">
              <a:extLst>
                <a:ext uri="{FF2B5EF4-FFF2-40B4-BE49-F238E27FC236}">
                  <a16:creationId xmlns:a16="http://schemas.microsoft.com/office/drawing/2014/main" id="{C334B46C-D9F8-F1EB-4916-224826C14C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4" y="23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3" name="Line 49">
              <a:extLst>
                <a:ext uri="{FF2B5EF4-FFF2-40B4-BE49-F238E27FC236}">
                  <a16:creationId xmlns:a16="http://schemas.microsoft.com/office/drawing/2014/main" id="{A7FB5D0E-9D90-F64D-EC92-374B7B7FE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6" y="2356"/>
              <a:ext cx="432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4" name="Line 50">
              <a:extLst>
                <a:ext uri="{FF2B5EF4-FFF2-40B4-BE49-F238E27FC236}">
                  <a16:creationId xmlns:a16="http://schemas.microsoft.com/office/drawing/2014/main" id="{7490B286-39A5-E0BE-9BCF-0B39B8C6C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0" y="2052"/>
              <a:ext cx="148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5" name="Line 51">
              <a:extLst>
                <a:ext uri="{FF2B5EF4-FFF2-40B4-BE49-F238E27FC236}">
                  <a16:creationId xmlns:a16="http://schemas.microsoft.com/office/drawing/2014/main" id="{FB4C78B4-D2BA-D31A-D7A7-D8D591BF26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8" y="1488"/>
              <a:ext cx="1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6" name="Line 52">
              <a:extLst>
                <a:ext uri="{FF2B5EF4-FFF2-40B4-BE49-F238E27FC236}">
                  <a16:creationId xmlns:a16="http://schemas.microsoft.com/office/drawing/2014/main" id="{A48F91A7-D011-BB4F-25F4-3E5C0F4C4D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4" y="1480"/>
              <a:ext cx="38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7" name="Line 53">
              <a:extLst>
                <a:ext uri="{FF2B5EF4-FFF2-40B4-BE49-F238E27FC236}">
                  <a16:creationId xmlns:a16="http://schemas.microsoft.com/office/drawing/2014/main" id="{0FF14959-4322-E2F4-7631-349449986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6" y="1488"/>
              <a:ext cx="308" cy="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8" name="Line 54">
              <a:extLst>
                <a:ext uri="{FF2B5EF4-FFF2-40B4-BE49-F238E27FC236}">
                  <a16:creationId xmlns:a16="http://schemas.microsoft.com/office/drawing/2014/main" id="{1B4E8CA9-A717-7A7E-756A-5C4725172C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2056"/>
              <a:ext cx="364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09" name="Line 55">
              <a:extLst>
                <a:ext uri="{FF2B5EF4-FFF2-40B4-BE49-F238E27FC236}">
                  <a16:creationId xmlns:a16="http://schemas.microsoft.com/office/drawing/2014/main" id="{8E7F833C-ADA7-A541-2F52-DB0B8A2571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88" y="2016"/>
              <a:ext cx="672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0" name="Line 56">
              <a:extLst>
                <a:ext uri="{FF2B5EF4-FFF2-40B4-BE49-F238E27FC236}">
                  <a16:creationId xmlns:a16="http://schemas.microsoft.com/office/drawing/2014/main" id="{3CD98095-169D-EAB6-2EDB-A2EB94F48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6" y="1888"/>
              <a:ext cx="252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1" name="Line 57">
              <a:extLst>
                <a:ext uri="{FF2B5EF4-FFF2-40B4-BE49-F238E27FC236}">
                  <a16:creationId xmlns:a16="http://schemas.microsoft.com/office/drawing/2014/main" id="{CB37CED8-BF34-A1E8-C124-67DF305B93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2" y="1856"/>
              <a:ext cx="584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2" name="Line 58">
              <a:extLst>
                <a:ext uri="{FF2B5EF4-FFF2-40B4-BE49-F238E27FC236}">
                  <a16:creationId xmlns:a16="http://schemas.microsoft.com/office/drawing/2014/main" id="{D8D48D88-F4AD-2B44-E837-FEC00F75B5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6" y="2288"/>
              <a:ext cx="308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3" name="Line 59">
              <a:extLst>
                <a:ext uri="{FF2B5EF4-FFF2-40B4-BE49-F238E27FC236}">
                  <a16:creationId xmlns:a16="http://schemas.microsoft.com/office/drawing/2014/main" id="{6D966809-3870-DE67-78E8-F3B6F09A22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6" y="1968"/>
              <a:ext cx="780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4" name="Line 60">
              <a:extLst>
                <a:ext uri="{FF2B5EF4-FFF2-40B4-BE49-F238E27FC236}">
                  <a16:creationId xmlns:a16="http://schemas.microsoft.com/office/drawing/2014/main" id="{8A126993-C8A7-BAA4-D4B4-A63FD5BA9E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4" y="1964"/>
              <a:ext cx="144" cy="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5" name="Line 61">
              <a:extLst>
                <a:ext uri="{FF2B5EF4-FFF2-40B4-BE49-F238E27FC236}">
                  <a16:creationId xmlns:a16="http://schemas.microsoft.com/office/drawing/2014/main" id="{DA7725F4-E96D-386C-74D5-BE49126E30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2" y="2688"/>
              <a:ext cx="72" cy="5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6" name="Line 62">
              <a:extLst>
                <a:ext uri="{FF2B5EF4-FFF2-40B4-BE49-F238E27FC236}">
                  <a16:creationId xmlns:a16="http://schemas.microsoft.com/office/drawing/2014/main" id="{6AF4719D-AD33-2166-FDBB-9474FF267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2672"/>
              <a:ext cx="36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7" name="Line 63">
              <a:extLst>
                <a:ext uri="{FF2B5EF4-FFF2-40B4-BE49-F238E27FC236}">
                  <a16:creationId xmlns:a16="http://schemas.microsoft.com/office/drawing/2014/main" id="{28AB04DE-91A5-5CB9-07DE-8DC2841F3B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8" y="2640"/>
              <a:ext cx="19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8" name="Line 64">
              <a:extLst>
                <a:ext uri="{FF2B5EF4-FFF2-40B4-BE49-F238E27FC236}">
                  <a16:creationId xmlns:a16="http://schemas.microsoft.com/office/drawing/2014/main" id="{8BC1F3BA-17E5-865A-97E3-B793B2DC1A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8" y="1872"/>
              <a:ext cx="48" cy="6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19" name="Line 65">
              <a:extLst>
                <a:ext uri="{FF2B5EF4-FFF2-40B4-BE49-F238E27FC236}">
                  <a16:creationId xmlns:a16="http://schemas.microsoft.com/office/drawing/2014/main" id="{A7502562-BABB-E1D8-FAB5-EDC2C78EC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" y="2200"/>
              <a:ext cx="524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0" name="Line 66">
              <a:extLst>
                <a:ext uri="{FF2B5EF4-FFF2-40B4-BE49-F238E27FC236}">
                  <a16:creationId xmlns:a16="http://schemas.microsoft.com/office/drawing/2014/main" id="{512CD680-CF35-FCA1-21AB-D66DBDD2B7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6" y="2096"/>
              <a:ext cx="500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1" name="Line 67">
              <a:extLst>
                <a:ext uri="{FF2B5EF4-FFF2-40B4-BE49-F238E27FC236}">
                  <a16:creationId xmlns:a16="http://schemas.microsoft.com/office/drawing/2014/main" id="{06241CEC-C66E-3C34-8D8E-66C47D06E8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2" y="1444"/>
              <a:ext cx="116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2" name="Line 68">
              <a:extLst>
                <a:ext uri="{FF2B5EF4-FFF2-40B4-BE49-F238E27FC236}">
                  <a16:creationId xmlns:a16="http://schemas.microsoft.com/office/drawing/2014/main" id="{53061B1A-38C6-E9D0-8F5B-44D2E91BB4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" y="1848"/>
              <a:ext cx="480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3" name="Line 69">
              <a:extLst>
                <a:ext uri="{FF2B5EF4-FFF2-40B4-BE49-F238E27FC236}">
                  <a16:creationId xmlns:a16="http://schemas.microsoft.com/office/drawing/2014/main" id="{DEC96FCA-45FD-9CD5-A26A-01EF69F40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2064"/>
              <a:ext cx="108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4" name="Line 70">
              <a:extLst>
                <a:ext uri="{FF2B5EF4-FFF2-40B4-BE49-F238E27FC236}">
                  <a16:creationId xmlns:a16="http://schemas.microsoft.com/office/drawing/2014/main" id="{1FBE25C5-FEF9-44CF-1E89-C7E4C75B6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216"/>
              <a:ext cx="200" cy="9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5" name="Line 71">
              <a:extLst>
                <a:ext uri="{FF2B5EF4-FFF2-40B4-BE49-F238E27FC236}">
                  <a16:creationId xmlns:a16="http://schemas.microsoft.com/office/drawing/2014/main" id="{DFE2809C-AE52-5D2C-C4E6-09EFC3526C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2096"/>
              <a:ext cx="36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6" name="Line 72">
              <a:extLst>
                <a:ext uri="{FF2B5EF4-FFF2-40B4-BE49-F238E27FC236}">
                  <a16:creationId xmlns:a16="http://schemas.microsoft.com/office/drawing/2014/main" id="{EDF0D29B-9739-27EB-7067-733E79450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2560"/>
              <a:ext cx="928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7" name="Line 73">
              <a:extLst>
                <a:ext uri="{FF2B5EF4-FFF2-40B4-BE49-F238E27FC236}">
                  <a16:creationId xmlns:a16="http://schemas.microsoft.com/office/drawing/2014/main" id="{05F7E5C4-5C5B-87A7-B678-69268397F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2" y="2824"/>
              <a:ext cx="388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8" name="Line 74">
              <a:extLst>
                <a:ext uri="{FF2B5EF4-FFF2-40B4-BE49-F238E27FC236}">
                  <a16:creationId xmlns:a16="http://schemas.microsoft.com/office/drawing/2014/main" id="{963D9569-CE68-970E-9F3D-C87754915A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2872"/>
              <a:ext cx="612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29" name="Line 75">
              <a:extLst>
                <a:ext uri="{FF2B5EF4-FFF2-40B4-BE49-F238E27FC236}">
                  <a16:creationId xmlns:a16="http://schemas.microsoft.com/office/drawing/2014/main" id="{41721C48-29EB-1A86-827F-FFE3170FDB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0" y="2848"/>
              <a:ext cx="1788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0" name="Line 76">
              <a:extLst>
                <a:ext uri="{FF2B5EF4-FFF2-40B4-BE49-F238E27FC236}">
                  <a16:creationId xmlns:a16="http://schemas.microsoft.com/office/drawing/2014/main" id="{C21C8E2A-DF00-6198-8988-1026BCA07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2440"/>
              <a:ext cx="468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31" name="Line 77">
              <a:extLst>
                <a:ext uri="{FF2B5EF4-FFF2-40B4-BE49-F238E27FC236}">
                  <a16:creationId xmlns:a16="http://schemas.microsoft.com/office/drawing/2014/main" id="{6E7F529B-A960-B8B1-EF81-0BB96A748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288"/>
              <a:ext cx="424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558" name="Line 78">
            <a:extLst>
              <a:ext uri="{FF2B5EF4-FFF2-40B4-BE49-F238E27FC236}">
                <a16:creationId xmlns:a16="http://schemas.microsoft.com/office/drawing/2014/main" id="{35F4C1EA-38CC-2694-A0BF-F9BEFB442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16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Rectangle 13">
            <a:extLst>
              <a:ext uri="{FF2B5EF4-FFF2-40B4-BE49-F238E27FC236}">
                <a16:creationId xmlns:a16="http://schemas.microsoft.com/office/drawing/2014/main" id="{0CB5D687-9BAA-811F-3B97-476E33BD3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16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8-, 15-, 24-Puzzles</a:t>
            </a:r>
          </a:p>
        </p:txBody>
      </p:sp>
      <p:sp>
        <p:nvSpPr>
          <p:cNvPr id="24578" name="Slide Number Placeholder 4">
            <a:extLst>
              <a:ext uri="{FF2B5EF4-FFF2-40B4-BE49-F238E27FC236}">
                <a16:creationId xmlns:a16="http://schemas.microsoft.com/office/drawing/2014/main" id="{C53CFB18-9016-3909-7E8E-53221CA4F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FE416B89-ECA1-4111-9977-BCFBCCD3BCBA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84674" name="Text Box 2">
            <a:extLst>
              <a:ext uri="{FF2B5EF4-FFF2-40B4-BE49-F238E27FC236}">
                <a16:creationId xmlns:a16="http://schemas.microsoft.com/office/drawing/2014/main" id="{4C00997B-0324-825C-7585-B9D5A8659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00200"/>
            <a:ext cx="687720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Comic Sans MS" panose="030F0702030302020204" pitchFamily="66" charset="0"/>
              </a:rPr>
              <a:t>	         		</a:t>
            </a:r>
            <a:r>
              <a:rPr lang="en-US" altLang="en-US" sz="2400">
                <a:solidFill>
                  <a:srgbClr val="0033CC"/>
                </a:solidFill>
                <a:latin typeface="Comic Sans MS" panose="030F0702030302020204" pitchFamily="66" charset="0"/>
              </a:rPr>
              <a:t>8-puzzle </a:t>
            </a:r>
            <a:r>
              <a:rPr lang="en-US" altLang="en-US" sz="2400">
                <a:solidFill>
                  <a:srgbClr val="0033CC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solidFill>
                  <a:srgbClr val="0033CC"/>
                </a:solidFill>
                <a:latin typeface="Comic Sans MS" panose="030F0702030302020204" pitchFamily="66" charset="0"/>
              </a:rPr>
              <a:t> 362,880 states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CC6600"/>
                </a:solidFill>
                <a:latin typeface="Comic Sans MS" panose="030F0702030302020204" pitchFamily="66" charset="0"/>
              </a:rPr>
              <a:t>            </a:t>
            </a:r>
            <a:r>
              <a:rPr lang="en-US" altLang="en-US" sz="2400">
                <a:solidFill>
                  <a:srgbClr val="990033"/>
                </a:solidFill>
                <a:latin typeface="Comic Sans MS" panose="030F0702030302020204" pitchFamily="66" charset="0"/>
              </a:rPr>
              <a:t>15-puzzle </a:t>
            </a:r>
            <a:r>
              <a:rPr lang="en-US" altLang="en-US" sz="2400">
                <a:solidFill>
                  <a:srgbClr val="990033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2.09 </a:t>
            </a:r>
            <a:r>
              <a:rPr lang="en-US" altLang="en-US" sz="2000">
                <a:solidFill>
                  <a:srgbClr val="990033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x</a:t>
            </a:r>
            <a:r>
              <a:rPr lang="en-US" altLang="en-US" sz="2400">
                <a:solidFill>
                  <a:srgbClr val="990033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en-US" altLang="en-US" sz="2400">
                <a:solidFill>
                  <a:srgbClr val="990033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lang="en-US" altLang="en-US" sz="2400" baseline="30000">
                <a:solidFill>
                  <a:srgbClr val="990033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13</a:t>
            </a:r>
            <a:r>
              <a:rPr lang="en-US" altLang="en-US" sz="2400">
                <a:solidFill>
                  <a:srgbClr val="990033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states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</a:rPr>
              <a:t>24-puzzle </a:t>
            </a: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10</a:t>
            </a:r>
            <a:r>
              <a:rPr lang="en-US" altLang="en-US" sz="2400" baseline="3000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25</a:t>
            </a:r>
            <a:r>
              <a:rPr lang="en-US" altLang="en-US" sz="240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  <a:sym typeface="Wingdings" panose="05000000000000000000" pitchFamily="2" charset="2"/>
              </a:rPr>
              <a:t> states</a:t>
            </a:r>
          </a:p>
        </p:txBody>
      </p:sp>
      <p:sp>
        <p:nvSpPr>
          <p:cNvPr id="24580" name="Text Box 3">
            <a:extLst>
              <a:ext uri="{FF2B5EF4-FFF2-40B4-BE49-F238E27FC236}">
                <a16:creationId xmlns:a16="http://schemas.microsoft.com/office/drawing/2014/main" id="{D78C140E-A0DF-1A60-55A7-D25A7EE4C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638800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100 millions states/sec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C7CF9A2E-7482-2770-9F65-BCB6737290EF}"/>
              </a:ext>
            </a:extLst>
          </p:cNvPr>
          <p:cNvGrpSpPr>
            <a:grpSpLocks/>
          </p:cNvGrpSpPr>
          <p:nvPr/>
        </p:nvGrpSpPr>
        <p:grpSpPr bwMode="auto">
          <a:xfrm>
            <a:off x="7407276" y="2163764"/>
            <a:ext cx="1476375" cy="3551237"/>
            <a:chOff x="3706" y="1363"/>
            <a:chExt cx="930" cy="2237"/>
          </a:xfrm>
        </p:grpSpPr>
        <p:sp>
          <p:nvSpPr>
            <p:cNvPr id="24589" name="Line 5">
              <a:extLst>
                <a:ext uri="{FF2B5EF4-FFF2-40B4-BE49-F238E27FC236}">
                  <a16:creationId xmlns:a16="http://schemas.microsoft.com/office/drawing/2014/main" id="{83DEC66E-F884-0B79-3BDD-5FCEB93645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706" y="1363"/>
              <a:ext cx="518" cy="2237"/>
            </a:xfrm>
            <a:prstGeom prst="line">
              <a:avLst/>
            </a:prstGeom>
            <a:noFill/>
            <a:ln w="9525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90" name="Text Box 6">
              <a:extLst>
                <a:ext uri="{FF2B5EF4-FFF2-40B4-BE49-F238E27FC236}">
                  <a16:creationId xmlns:a16="http://schemas.microsoft.com/office/drawing/2014/main" id="{3CB7D022-E848-FFB3-6873-029DE12E7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1536"/>
              <a:ext cx="84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33CC"/>
                  </a:solidFill>
                  <a:latin typeface="Comic Sans MS" panose="030F0702030302020204" pitchFamily="66" charset="0"/>
                </a:rPr>
                <a:t>0.036 sec</a:t>
              </a:r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:a16="http://schemas.microsoft.com/office/drawing/2014/main" id="{5A069564-7438-51A1-853E-07ACA38007E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3581400"/>
            <a:ext cx="2971800" cy="2133600"/>
            <a:chOff x="2352" y="2256"/>
            <a:chExt cx="1872" cy="1344"/>
          </a:xfrm>
        </p:grpSpPr>
        <p:sp>
          <p:nvSpPr>
            <p:cNvPr id="24587" name="Line 8">
              <a:extLst>
                <a:ext uri="{FF2B5EF4-FFF2-40B4-BE49-F238E27FC236}">
                  <a16:creationId xmlns:a16="http://schemas.microsoft.com/office/drawing/2014/main" id="{D95ED417-9B9B-3B7B-D039-4D40A66A91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352" y="2256"/>
              <a:ext cx="1872" cy="1344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88" name="Text Box 9">
              <a:extLst>
                <a:ext uri="{FF2B5EF4-FFF2-40B4-BE49-F238E27FC236}">
                  <a16:creationId xmlns:a16="http://schemas.microsoft.com/office/drawing/2014/main" id="{30AF9414-3026-1E71-6BEB-E525D73C3B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2400"/>
              <a:ext cx="9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990033"/>
                  </a:solidFill>
                  <a:latin typeface="Comic Sans MS" panose="030F0702030302020204" pitchFamily="66" charset="0"/>
                </a:rPr>
                <a:t>~ 55 hours</a:t>
              </a: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D29BD953-F841-511B-7380-837B1F23CF42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876800"/>
            <a:ext cx="4267200" cy="838200"/>
            <a:chOff x="1536" y="3072"/>
            <a:chExt cx="2688" cy="528"/>
          </a:xfrm>
        </p:grpSpPr>
        <p:sp>
          <p:nvSpPr>
            <p:cNvPr id="24585" name="Line 11">
              <a:extLst>
                <a:ext uri="{FF2B5EF4-FFF2-40B4-BE49-F238E27FC236}">
                  <a16:creationId xmlns:a16="http://schemas.microsoft.com/office/drawing/2014/main" id="{454D58E2-C637-62DA-8B92-1B146BF2A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536" y="3168"/>
              <a:ext cx="2688" cy="432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86" name="Text Box 12">
              <a:extLst>
                <a:ext uri="{FF2B5EF4-FFF2-40B4-BE49-F238E27FC236}">
                  <a16:creationId xmlns:a16="http://schemas.microsoft.com/office/drawing/2014/main" id="{88DA9204-925A-CC91-F079-06A80B89D9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" y="3072"/>
              <a:ext cx="92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FF0000"/>
                  </a:solidFill>
                  <a:latin typeface="Comic Sans MS" panose="030F0702030302020204" pitchFamily="66" charset="0"/>
                </a:rPr>
                <a:t>&gt; 10</a:t>
              </a:r>
              <a:r>
                <a:rPr lang="en-US" altLang="en-US" sz="2000" baseline="30000">
                  <a:solidFill>
                    <a:srgbClr val="FF0000"/>
                  </a:solidFill>
                  <a:latin typeface="Comic Sans MS" panose="030F0702030302020204" pitchFamily="66" charset="0"/>
                </a:rPr>
                <a:t>9</a:t>
              </a:r>
              <a:r>
                <a:rPr lang="en-US" altLang="en-US" sz="2000">
                  <a:solidFill>
                    <a:srgbClr val="FF0000"/>
                  </a:solidFill>
                  <a:latin typeface="Comic Sans MS" panose="030F0702030302020204" pitchFamily="66" charset="0"/>
                </a:rPr>
                <a:t>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56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>
            <a:extLst>
              <a:ext uri="{FF2B5EF4-FFF2-40B4-BE49-F238E27FC236}">
                <a16:creationId xmlns:a16="http://schemas.microsoft.com/office/drawing/2014/main" id="{0FEB64BD-F290-3153-A6E3-530F2B91A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3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Searching the State Space</a:t>
            </a: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459ACBB-43E6-928E-DCAD-D7489A1F47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467600" y="1600201"/>
            <a:ext cx="2971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chemeClr val="bg2"/>
                </a:solidFill>
                <a:latin typeface="Comic Sans MS" panose="030F0702030302020204" pitchFamily="66" charset="0"/>
              </a:rPr>
              <a:t>Often it is not feasible (or too expensive) to build a complete representation of the state graph</a:t>
            </a:r>
          </a:p>
          <a:p>
            <a:pPr eaLnBrk="1" hangingPunct="1">
              <a:lnSpc>
                <a:spcPct val="90000"/>
              </a:lnSpc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omic Sans MS" panose="030F0702030302020204" pitchFamily="66" charset="0"/>
              </a:rPr>
              <a:t>A problem solver must construct a solution by exploring a small portion of the graph </a:t>
            </a:r>
          </a:p>
        </p:txBody>
      </p:sp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E389B5E8-1151-4040-F1C4-D257D3D1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10423A12-7636-4855-8AAC-CE0FDFD7288C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grpSp>
        <p:nvGrpSpPr>
          <p:cNvPr id="25605" name="Group 4">
            <a:extLst>
              <a:ext uri="{FF2B5EF4-FFF2-40B4-BE49-F238E27FC236}">
                <a16:creationId xmlns:a16="http://schemas.microsoft.com/office/drawing/2014/main" id="{02688FAF-31A7-6D30-6555-31F23C7F5698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828800"/>
            <a:ext cx="5607050" cy="3962400"/>
            <a:chOff x="288" y="1392"/>
            <a:chExt cx="3532" cy="2496"/>
          </a:xfrm>
        </p:grpSpPr>
        <p:sp>
          <p:nvSpPr>
            <p:cNvPr id="25607" name="Oval 5">
              <a:extLst>
                <a:ext uri="{FF2B5EF4-FFF2-40B4-BE49-F238E27FC236}">
                  <a16:creationId xmlns:a16="http://schemas.microsoft.com/office/drawing/2014/main" id="{65D3F3C4-9830-15E8-0FA3-9D1DD7E3EC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12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08" name="Oval 6">
              <a:extLst>
                <a:ext uri="{FF2B5EF4-FFF2-40B4-BE49-F238E27FC236}">
                  <a16:creationId xmlns:a16="http://schemas.microsoft.com/office/drawing/2014/main" id="{A0E7F82F-8DF5-1AD5-954E-AC23F18EA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31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09" name="Oval 7">
              <a:extLst>
                <a:ext uri="{FF2B5EF4-FFF2-40B4-BE49-F238E27FC236}">
                  <a16:creationId xmlns:a16="http://schemas.microsoft.com/office/drawing/2014/main" id="{8BEBB3EC-80AA-869E-62A6-29F6524155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177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0" name="Oval 8">
              <a:extLst>
                <a:ext uri="{FF2B5EF4-FFF2-40B4-BE49-F238E27FC236}">
                  <a16:creationId xmlns:a16="http://schemas.microsoft.com/office/drawing/2014/main" id="{C2400160-635D-18AD-9B4E-05AF0ADFF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278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1" name="Oval 9">
              <a:extLst>
                <a:ext uri="{FF2B5EF4-FFF2-40B4-BE49-F238E27FC236}">
                  <a16:creationId xmlns:a16="http://schemas.microsoft.com/office/drawing/2014/main" id="{F53E0C59-FF37-930E-960E-A9AC59321F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369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2" name="Oval 10">
              <a:extLst>
                <a:ext uri="{FF2B5EF4-FFF2-40B4-BE49-F238E27FC236}">
                  <a16:creationId xmlns:a16="http://schemas.microsoft.com/office/drawing/2014/main" id="{0418164C-2545-3E31-9605-95ABA24D1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278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3" name="Oval 11">
              <a:extLst>
                <a:ext uri="{FF2B5EF4-FFF2-40B4-BE49-F238E27FC236}">
                  <a16:creationId xmlns:a16="http://schemas.microsoft.com/office/drawing/2014/main" id="{313E898B-E49D-189B-B16C-20EF91582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249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4" name="Oval 12">
              <a:extLst>
                <a:ext uri="{FF2B5EF4-FFF2-40B4-BE49-F238E27FC236}">
                  <a16:creationId xmlns:a16="http://schemas.microsoft.com/office/drawing/2014/main" id="{89B37C33-6BB5-97F5-C097-52A4DD317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35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5" name="Oval 13">
              <a:extLst>
                <a:ext uri="{FF2B5EF4-FFF2-40B4-BE49-F238E27FC236}">
                  <a16:creationId xmlns:a16="http://schemas.microsoft.com/office/drawing/2014/main" id="{98416412-FE58-17D8-30D5-76D306F04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379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6" name="Oval 14">
              <a:extLst>
                <a:ext uri="{FF2B5EF4-FFF2-40B4-BE49-F238E27FC236}">
                  <a16:creationId xmlns:a16="http://schemas.microsoft.com/office/drawing/2014/main" id="{D70327B5-FD0B-9333-04CA-922A8B18B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" y="326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7" name="Oval 15">
              <a:extLst>
                <a:ext uri="{FF2B5EF4-FFF2-40B4-BE49-F238E27FC236}">
                  <a16:creationId xmlns:a16="http://schemas.microsoft.com/office/drawing/2014/main" id="{9A5AF9D6-48CF-A7EC-6AC0-28208AA930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" y="182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8" name="Oval 16">
              <a:extLst>
                <a:ext uri="{FF2B5EF4-FFF2-40B4-BE49-F238E27FC236}">
                  <a16:creationId xmlns:a16="http://schemas.microsoft.com/office/drawing/2014/main" id="{9766AA3D-AB5C-AD51-36B0-905E10C57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26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19" name="Oval 17">
              <a:extLst>
                <a:ext uri="{FF2B5EF4-FFF2-40B4-BE49-F238E27FC236}">
                  <a16:creationId xmlns:a16="http://schemas.microsoft.com/office/drawing/2014/main" id="{02040F40-930D-1492-5020-599F5BFDC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36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0" name="Oval 18">
              <a:extLst>
                <a:ext uri="{FF2B5EF4-FFF2-40B4-BE49-F238E27FC236}">
                  <a16:creationId xmlns:a16="http://schemas.microsoft.com/office/drawing/2014/main" id="{9766AF03-39CF-A973-2ED3-060C18B78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350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1" name="Oval 19">
              <a:extLst>
                <a:ext uri="{FF2B5EF4-FFF2-40B4-BE49-F238E27FC236}">
                  <a16:creationId xmlns:a16="http://schemas.microsoft.com/office/drawing/2014/main" id="{9A36B37E-3432-0025-272D-5F96B771E7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83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2" name="Oval 20">
              <a:extLst>
                <a:ext uri="{FF2B5EF4-FFF2-40B4-BE49-F238E27FC236}">
                  <a16:creationId xmlns:a16="http://schemas.microsoft.com/office/drawing/2014/main" id="{2E8D7C1C-DBCD-784E-E690-DF24EC3E6A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201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3" name="Oval 21">
              <a:extLst>
                <a:ext uri="{FF2B5EF4-FFF2-40B4-BE49-F238E27FC236}">
                  <a16:creationId xmlns:a16="http://schemas.microsoft.com/office/drawing/2014/main" id="{7B05440B-84EE-7578-37D5-94BC2F9CF1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230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4" name="Oval 22">
              <a:extLst>
                <a:ext uri="{FF2B5EF4-FFF2-40B4-BE49-F238E27FC236}">
                  <a16:creationId xmlns:a16="http://schemas.microsoft.com/office/drawing/2014/main" id="{9FEA4D01-94ED-DE7F-F70A-7B6B63591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9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5" name="Oval 23">
              <a:extLst>
                <a:ext uri="{FF2B5EF4-FFF2-40B4-BE49-F238E27FC236}">
                  <a16:creationId xmlns:a16="http://schemas.microsoft.com/office/drawing/2014/main" id="{4FB735E2-E70F-108A-0C20-70D1EE442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39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6" name="Oval 24">
              <a:extLst>
                <a:ext uri="{FF2B5EF4-FFF2-40B4-BE49-F238E27FC236}">
                  <a16:creationId xmlns:a16="http://schemas.microsoft.com/office/drawing/2014/main" id="{43E95A3D-5D61-809A-2135-A1D2A8A58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340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7" name="Oval 25">
              <a:extLst>
                <a:ext uri="{FF2B5EF4-FFF2-40B4-BE49-F238E27FC236}">
                  <a16:creationId xmlns:a16="http://schemas.microsoft.com/office/drawing/2014/main" id="{423EF985-D83C-B969-754D-9653F5E02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72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8" name="Oval 26">
              <a:extLst>
                <a:ext uri="{FF2B5EF4-FFF2-40B4-BE49-F238E27FC236}">
                  <a16:creationId xmlns:a16="http://schemas.microsoft.com/office/drawing/2014/main" id="{A827FC31-BFA6-F983-3C07-62F67AF1C1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9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29" name="Oval 27">
              <a:extLst>
                <a:ext uri="{FF2B5EF4-FFF2-40B4-BE49-F238E27FC236}">
                  <a16:creationId xmlns:a16="http://schemas.microsoft.com/office/drawing/2014/main" id="{098D681B-6457-41CD-9B11-56F43297E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187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30" name="Oval 28">
              <a:extLst>
                <a:ext uri="{FF2B5EF4-FFF2-40B4-BE49-F238E27FC236}">
                  <a16:creationId xmlns:a16="http://schemas.microsoft.com/office/drawing/2014/main" id="{8DC0B91A-297C-4DA3-D5B6-F6C81B113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220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31" name="Oval 29">
              <a:extLst>
                <a:ext uri="{FF2B5EF4-FFF2-40B4-BE49-F238E27FC236}">
                  <a16:creationId xmlns:a16="http://schemas.microsoft.com/office/drawing/2014/main" id="{F092458B-227E-5D0B-93D5-D8BB59AFF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32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32" name="Oval 30">
              <a:extLst>
                <a:ext uri="{FF2B5EF4-FFF2-40B4-BE49-F238E27FC236}">
                  <a16:creationId xmlns:a16="http://schemas.microsoft.com/office/drawing/2014/main" id="{C6BBA553-041C-24E8-E6F3-C8B38DCC7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" y="259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33" name="Oval 31">
              <a:extLst>
                <a:ext uri="{FF2B5EF4-FFF2-40B4-BE49-F238E27FC236}">
                  <a16:creationId xmlns:a16="http://schemas.microsoft.com/office/drawing/2014/main" id="{9E8F57A0-46EC-4020-2A8C-CEE652B3E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640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634" name="Line 32">
              <a:extLst>
                <a:ext uri="{FF2B5EF4-FFF2-40B4-BE49-F238E27FC236}">
                  <a16:creationId xmlns:a16="http://schemas.microsoft.com/office/drawing/2014/main" id="{75059324-8C96-3D53-C52D-A8E57B89B0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" y="3260"/>
              <a:ext cx="92" cy="5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35" name="Line 33">
              <a:extLst>
                <a:ext uri="{FF2B5EF4-FFF2-40B4-BE49-F238E27FC236}">
                  <a16:creationId xmlns:a16="http://schemas.microsoft.com/office/drawing/2014/main" id="{29D9F575-43EA-10FA-BC4C-594321AD3C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" y="3352"/>
              <a:ext cx="468" cy="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36" name="Line 34">
              <a:extLst>
                <a:ext uri="{FF2B5EF4-FFF2-40B4-BE49-F238E27FC236}">
                  <a16:creationId xmlns:a16="http://schemas.microsoft.com/office/drawing/2014/main" id="{91BF193C-7B08-FD98-2B58-FEB94A9CCF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" y="3476"/>
              <a:ext cx="1012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37" name="Line 35">
              <a:extLst>
                <a:ext uri="{FF2B5EF4-FFF2-40B4-BE49-F238E27FC236}">
                  <a16:creationId xmlns:a16="http://schemas.microsoft.com/office/drawing/2014/main" id="{7740676E-DF86-EC56-58C7-A663944009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2" y="3496"/>
              <a:ext cx="18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38" name="Line 36">
              <a:extLst>
                <a:ext uri="{FF2B5EF4-FFF2-40B4-BE49-F238E27FC236}">
                  <a16:creationId xmlns:a16="http://schemas.microsoft.com/office/drawing/2014/main" id="{65E2336C-CC9E-FD46-C3CB-12555F06DA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6" y="3488"/>
              <a:ext cx="13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39" name="Line 37">
              <a:extLst>
                <a:ext uri="{FF2B5EF4-FFF2-40B4-BE49-F238E27FC236}">
                  <a16:creationId xmlns:a16="http://schemas.microsoft.com/office/drawing/2014/main" id="{BB2DACE0-8F3A-43CD-BD20-01912960C8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6" y="3564"/>
              <a:ext cx="636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40" name="Line 38">
              <a:extLst>
                <a:ext uri="{FF2B5EF4-FFF2-40B4-BE49-F238E27FC236}">
                  <a16:creationId xmlns:a16="http://schemas.microsoft.com/office/drawing/2014/main" id="{E6D967A9-8896-91DC-79E6-E488F6CBF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4" y="2876"/>
              <a:ext cx="176" cy="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41" name="Line 39">
              <a:extLst>
                <a:ext uri="{FF2B5EF4-FFF2-40B4-BE49-F238E27FC236}">
                  <a16:creationId xmlns:a16="http://schemas.microsoft.com/office/drawing/2014/main" id="{7ED6943F-CE65-0099-6233-1DA976317F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8" y="2880"/>
              <a:ext cx="4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42" name="Line 40">
              <a:extLst>
                <a:ext uri="{FF2B5EF4-FFF2-40B4-BE49-F238E27FC236}">
                  <a16:creationId xmlns:a16="http://schemas.microsoft.com/office/drawing/2014/main" id="{BE3F8926-3450-459D-0F0A-C0EBE3B5A6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4" y="3336"/>
              <a:ext cx="44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43" name="Line 41">
              <a:extLst>
                <a:ext uri="{FF2B5EF4-FFF2-40B4-BE49-F238E27FC236}">
                  <a16:creationId xmlns:a16="http://schemas.microsoft.com/office/drawing/2014/main" id="{30BB6F4D-5452-8AAD-152B-7C4E58395A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44" y="2592"/>
              <a:ext cx="40" cy="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44" name="Line 42">
              <a:extLst>
                <a:ext uri="{FF2B5EF4-FFF2-40B4-BE49-F238E27FC236}">
                  <a16:creationId xmlns:a16="http://schemas.microsoft.com/office/drawing/2014/main" id="{D9F15586-FBE7-4483-B814-07DE53B774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4" y="2920"/>
              <a:ext cx="32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45" name="Line 43">
              <a:extLst>
                <a:ext uri="{FF2B5EF4-FFF2-40B4-BE49-F238E27FC236}">
                  <a16:creationId xmlns:a16="http://schemas.microsoft.com/office/drawing/2014/main" id="{A501E7C3-5B26-67B0-5177-AF9BE5433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2924"/>
              <a:ext cx="164" cy="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46" name="Line 44">
              <a:extLst>
                <a:ext uri="{FF2B5EF4-FFF2-40B4-BE49-F238E27FC236}">
                  <a16:creationId xmlns:a16="http://schemas.microsoft.com/office/drawing/2014/main" id="{DE337F82-23AF-A3A4-6BF0-095C76E764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6" y="2836"/>
              <a:ext cx="48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47" name="Line 45">
              <a:extLst>
                <a:ext uri="{FF2B5EF4-FFF2-40B4-BE49-F238E27FC236}">
                  <a16:creationId xmlns:a16="http://schemas.microsoft.com/office/drawing/2014/main" id="{3A024F5B-03E0-1D5C-320A-5257DBDEE2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0" y="1816"/>
              <a:ext cx="244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48" name="Line 46">
              <a:extLst>
                <a:ext uri="{FF2B5EF4-FFF2-40B4-BE49-F238E27FC236}">
                  <a16:creationId xmlns:a16="http://schemas.microsoft.com/office/drawing/2014/main" id="{4ACED75F-0383-A0F5-E766-6824CD610F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2" y="1780"/>
              <a:ext cx="432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49" name="Line 47">
              <a:extLst>
                <a:ext uri="{FF2B5EF4-FFF2-40B4-BE49-F238E27FC236}">
                  <a16:creationId xmlns:a16="http://schemas.microsoft.com/office/drawing/2014/main" id="{92ED0F34-C363-272E-B261-F483D37BC2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80" y="1456"/>
              <a:ext cx="1548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50" name="Line 48">
              <a:extLst>
                <a:ext uri="{FF2B5EF4-FFF2-40B4-BE49-F238E27FC236}">
                  <a16:creationId xmlns:a16="http://schemas.microsoft.com/office/drawing/2014/main" id="{151BCD6E-C4BA-D927-641B-D1E840760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4" y="23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51" name="Line 49">
              <a:extLst>
                <a:ext uri="{FF2B5EF4-FFF2-40B4-BE49-F238E27FC236}">
                  <a16:creationId xmlns:a16="http://schemas.microsoft.com/office/drawing/2014/main" id="{89DF0D99-0065-EC91-D925-134DFDD63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6" y="2356"/>
              <a:ext cx="432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52" name="Line 50">
              <a:extLst>
                <a:ext uri="{FF2B5EF4-FFF2-40B4-BE49-F238E27FC236}">
                  <a16:creationId xmlns:a16="http://schemas.microsoft.com/office/drawing/2014/main" id="{B1B49A83-1182-9796-380B-D9BE1E5E09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0" y="2052"/>
              <a:ext cx="148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53" name="Line 51">
              <a:extLst>
                <a:ext uri="{FF2B5EF4-FFF2-40B4-BE49-F238E27FC236}">
                  <a16:creationId xmlns:a16="http://schemas.microsoft.com/office/drawing/2014/main" id="{95BE01A4-C8D5-C63F-C96D-B543E215FC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8" y="1488"/>
              <a:ext cx="1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54" name="Line 52">
              <a:extLst>
                <a:ext uri="{FF2B5EF4-FFF2-40B4-BE49-F238E27FC236}">
                  <a16:creationId xmlns:a16="http://schemas.microsoft.com/office/drawing/2014/main" id="{48763853-64CF-4AAD-E242-9C61192B72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4" y="1480"/>
              <a:ext cx="38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55" name="Line 53">
              <a:extLst>
                <a:ext uri="{FF2B5EF4-FFF2-40B4-BE49-F238E27FC236}">
                  <a16:creationId xmlns:a16="http://schemas.microsoft.com/office/drawing/2014/main" id="{6F0BCE71-EB92-CA99-1724-AF3139654B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6" y="1488"/>
              <a:ext cx="308" cy="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56" name="Line 54">
              <a:extLst>
                <a:ext uri="{FF2B5EF4-FFF2-40B4-BE49-F238E27FC236}">
                  <a16:creationId xmlns:a16="http://schemas.microsoft.com/office/drawing/2014/main" id="{DEEBB0B2-17E7-7226-0631-3D8ED1A250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2056"/>
              <a:ext cx="364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57" name="Line 55">
              <a:extLst>
                <a:ext uri="{FF2B5EF4-FFF2-40B4-BE49-F238E27FC236}">
                  <a16:creationId xmlns:a16="http://schemas.microsoft.com/office/drawing/2014/main" id="{62215D35-7246-46A2-9312-7ECA91F30D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88" y="2016"/>
              <a:ext cx="672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58" name="Line 56">
              <a:extLst>
                <a:ext uri="{FF2B5EF4-FFF2-40B4-BE49-F238E27FC236}">
                  <a16:creationId xmlns:a16="http://schemas.microsoft.com/office/drawing/2014/main" id="{4F982BE4-84A4-D78D-88DD-730A6E44F6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6" y="1888"/>
              <a:ext cx="252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59" name="Line 57">
              <a:extLst>
                <a:ext uri="{FF2B5EF4-FFF2-40B4-BE49-F238E27FC236}">
                  <a16:creationId xmlns:a16="http://schemas.microsoft.com/office/drawing/2014/main" id="{CA392816-2FF3-7580-85A5-246455154F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2" y="1856"/>
              <a:ext cx="584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60" name="Line 58">
              <a:extLst>
                <a:ext uri="{FF2B5EF4-FFF2-40B4-BE49-F238E27FC236}">
                  <a16:creationId xmlns:a16="http://schemas.microsoft.com/office/drawing/2014/main" id="{73116340-8299-FD3A-329F-10088F6E39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6" y="2288"/>
              <a:ext cx="308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61" name="Line 59">
              <a:extLst>
                <a:ext uri="{FF2B5EF4-FFF2-40B4-BE49-F238E27FC236}">
                  <a16:creationId xmlns:a16="http://schemas.microsoft.com/office/drawing/2014/main" id="{5CF7DC0A-8A5C-AE40-81FC-710239239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6" y="1968"/>
              <a:ext cx="780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62" name="Line 60">
              <a:extLst>
                <a:ext uri="{FF2B5EF4-FFF2-40B4-BE49-F238E27FC236}">
                  <a16:creationId xmlns:a16="http://schemas.microsoft.com/office/drawing/2014/main" id="{CC31D24D-0986-A17B-3048-E8CB3EBAC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4" y="1964"/>
              <a:ext cx="144" cy="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63" name="Line 61">
              <a:extLst>
                <a:ext uri="{FF2B5EF4-FFF2-40B4-BE49-F238E27FC236}">
                  <a16:creationId xmlns:a16="http://schemas.microsoft.com/office/drawing/2014/main" id="{371F0EAB-1E72-0D52-2C1B-9AFE246AC6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2" y="2688"/>
              <a:ext cx="72" cy="5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64" name="Line 62">
              <a:extLst>
                <a:ext uri="{FF2B5EF4-FFF2-40B4-BE49-F238E27FC236}">
                  <a16:creationId xmlns:a16="http://schemas.microsoft.com/office/drawing/2014/main" id="{4BED08D6-059A-67A8-A896-E01279D72B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2672"/>
              <a:ext cx="36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65" name="Line 63">
              <a:extLst>
                <a:ext uri="{FF2B5EF4-FFF2-40B4-BE49-F238E27FC236}">
                  <a16:creationId xmlns:a16="http://schemas.microsoft.com/office/drawing/2014/main" id="{3B1FCBCD-90E0-86AE-D4AA-20DC88B469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8" y="2640"/>
              <a:ext cx="19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66" name="Line 64">
              <a:extLst>
                <a:ext uri="{FF2B5EF4-FFF2-40B4-BE49-F238E27FC236}">
                  <a16:creationId xmlns:a16="http://schemas.microsoft.com/office/drawing/2014/main" id="{D8B55B73-6B17-36A1-5065-E887BB1D66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8" y="1872"/>
              <a:ext cx="48" cy="6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67" name="Line 65">
              <a:extLst>
                <a:ext uri="{FF2B5EF4-FFF2-40B4-BE49-F238E27FC236}">
                  <a16:creationId xmlns:a16="http://schemas.microsoft.com/office/drawing/2014/main" id="{46AA1BB2-E982-A909-6C34-C66FDBA1D8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" y="2200"/>
              <a:ext cx="524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68" name="Line 66">
              <a:extLst>
                <a:ext uri="{FF2B5EF4-FFF2-40B4-BE49-F238E27FC236}">
                  <a16:creationId xmlns:a16="http://schemas.microsoft.com/office/drawing/2014/main" id="{40C4BDF0-0705-8D00-A803-2AD49A4F73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6" y="2096"/>
              <a:ext cx="500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69" name="Line 67">
              <a:extLst>
                <a:ext uri="{FF2B5EF4-FFF2-40B4-BE49-F238E27FC236}">
                  <a16:creationId xmlns:a16="http://schemas.microsoft.com/office/drawing/2014/main" id="{665AEC9A-E03D-B0FC-47A0-7244F981B6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2" y="1444"/>
              <a:ext cx="116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70" name="Line 68">
              <a:extLst>
                <a:ext uri="{FF2B5EF4-FFF2-40B4-BE49-F238E27FC236}">
                  <a16:creationId xmlns:a16="http://schemas.microsoft.com/office/drawing/2014/main" id="{94E075B5-DFBC-3878-3685-6AADD7859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" y="1848"/>
              <a:ext cx="480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71" name="Line 69">
              <a:extLst>
                <a:ext uri="{FF2B5EF4-FFF2-40B4-BE49-F238E27FC236}">
                  <a16:creationId xmlns:a16="http://schemas.microsoft.com/office/drawing/2014/main" id="{AFC4728E-65E0-0265-3965-5478B85904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2064"/>
              <a:ext cx="108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72" name="Line 70">
              <a:extLst>
                <a:ext uri="{FF2B5EF4-FFF2-40B4-BE49-F238E27FC236}">
                  <a16:creationId xmlns:a16="http://schemas.microsoft.com/office/drawing/2014/main" id="{4B58ED79-600D-3EFC-BBD6-C6092F463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216"/>
              <a:ext cx="200" cy="9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73" name="Line 71">
              <a:extLst>
                <a:ext uri="{FF2B5EF4-FFF2-40B4-BE49-F238E27FC236}">
                  <a16:creationId xmlns:a16="http://schemas.microsoft.com/office/drawing/2014/main" id="{DA781987-56D9-E54F-E8B5-4A1A2878E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2096"/>
              <a:ext cx="36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74" name="Line 72">
              <a:extLst>
                <a:ext uri="{FF2B5EF4-FFF2-40B4-BE49-F238E27FC236}">
                  <a16:creationId xmlns:a16="http://schemas.microsoft.com/office/drawing/2014/main" id="{2537EEBB-3DC1-755F-3268-87E218ABDC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2560"/>
              <a:ext cx="928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75" name="Line 73">
              <a:extLst>
                <a:ext uri="{FF2B5EF4-FFF2-40B4-BE49-F238E27FC236}">
                  <a16:creationId xmlns:a16="http://schemas.microsoft.com/office/drawing/2014/main" id="{76F99327-901E-CF1C-6CB8-3E4ABE61E3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2" y="2824"/>
              <a:ext cx="388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76" name="Line 74">
              <a:extLst>
                <a:ext uri="{FF2B5EF4-FFF2-40B4-BE49-F238E27FC236}">
                  <a16:creationId xmlns:a16="http://schemas.microsoft.com/office/drawing/2014/main" id="{1A1E8754-CFC1-A18D-3D9A-C6D631E3C2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2872"/>
              <a:ext cx="612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77" name="Line 75">
              <a:extLst>
                <a:ext uri="{FF2B5EF4-FFF2-40B4-BE49-F238E27FC236}">
                  <a16:creationId xmlns:a16="http://schemas.microsoft.com/office/drawing/2014/main" id="{59ADBD54-5EC2-DE1B-60F7-CF3C6BE29C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0" y="2848"/>
              <a:ext cx="1788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78" name="Line 76">
              <a:extLst>
                <a:ext uri="{FF2B5EF4-FFF2-40B4-BE49-F238E27FC236}">
                  <a16:creationId xmlns:a16="http://schemas.microsoft.com/office/drawing/2014/main" id="{F340525F-A274-1875-F6E7-750368BE90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2440"/>
              <a:ext cx="468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79" name="Line 77">
              <a:extLst>
                <a:ext uri="{FF2B5EF4-FFF2-40B4-BE49-F238E27FC236}">
                  <a16:creationId xmlns:a16="http://schemas.microsoft.com/office/drawing/2014/main" id="{CD9652D3-28FA-D180-3D96-4645C95EB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288"/>
              <a:ext cx="424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606" name="Line 78">
            <a:extLst>
              <a:ext uri="{FF2B5EF4-FFF2-40B4-BE49-F238E27FC236}">
                <a16:creationId xmlns:a16="http://schemas.microsoft.com/office/drawing/2014/main" id="{7029B474-95F2-297A-9DD6-647512F72AD6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17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>
            <a:extLst>
              <a:ext uri="{FF2B5EF4-FFF2-40B4-BE49-F238E27FC236}">
                <a16:creationId xmlns:a16="http://schemas.microsoft.com/office/drawing/2014/main" id="{6791CDA3-9D21-57A2-84BD-8CCFE0CBD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16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Searching the State Space</a:t>
            </a:r>
          </a:p>
        </p:txBody>
      </p:sp>
      <p:sp>
        <p:nvSpPr>
          <p:cNvPr id="26626" name="Slide Number Placeholder 4">
            <a:extLst>
              <a:ext uri="{FF2B5EF4-FFF2-40B4-BE49-F238E27FC236}">
                <a16:creationId xmlns:a16="http://schemas.microsoft.com/office/drawing/2014/main" id="{137A6CCC-70D0-0879-3FC4-BB3E7A0B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96B63642-C058-4870-BC82-ECF4F1431A2E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CAD3083-237E-BAEF-BF6C-592479E61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524000"/>
            <a:ext cx="2362200" cy="3810000"/>
          </a:xfrm>
          <a:prstGeom prst="rect">
            <a:avLst/>
          </a:prstGeom>
          <a:solidFill>
            <a:srgbClr val="FFFF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6629" name="Group 4">
            <a:extLst>
              <a:ext uri="{FF2B5EF4-FFF2-40B4-BE49-F238E27FC236}">
                <a16:creationId xmlns:a16="http://schemas.microsoft.com/office/drawing/2014/main" id="{88C29E14-2D02-9CCC-359E-70584168FD8F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828800"/>
            <a:ext cx="5607050" cy="3962400"/>
            <a:chOff x="288" y="1392"/>
            <a:chExt cx="3532" cy="2496"/>
          </a:xfrm>
        </p:grpSpPr>
        <p:sp>
          <p:nvSpPr>
            <p:cNvPr id="26633" name="Oval 5">
              <a:extLst>
                <a:ext uri="{FF2B5EF4-FFF2-40B4-BE49-F238E27FC236}">
                  <a16:creationId xmlns:a16="http://schemas.microsoft.com/office/drawing/2014/main" id="{50325404-816C-A2AA-198A-2F3245161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12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34" name="Oval 6">
              <a:extLst>
                <a:ext uri="{FF2B5EF4-FFF2-40B4-BE49-F238E27FC236}">
                  <a16:creationId xmlns:a16="http://schemas.microsoft.com/office/drawing/2014/main" id="{D12A1307-43D9-4EA9-6099-F184066B73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31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35" name="Oval 7">
              <a:extLst>
                <a:ext uri="{FF2B5EF4-FFF2-40B4-BE49-F238E27FC236}">
                  <a16:creationId xmlns:a16="http://schemas.microsoft.com/office/drawing/2014/main" id="{4982EC09-7480-7F24-A924-CA48CD232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177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36" name="Oval 8">
              <a:extLst>
                <a:ext uri="{FF2B5EF4-FFF2-40B4-BE49-F238E27FC236}">
                  <a16:creationId xmlns:a16="http://schemas.microsoft.com/office/drawing/2014/main" id="{EA40471D-CC65-515F-ACBE-8CB47233F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278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37" name="Oval 9">
              <a:extLst>
                <a:ext uri="{FF2B5EF4-FFF2-40B4-BE49-F238E27FC236}">
                  <a16:creationId xmlns:a16="http://schemas.microsoft.com/office/drawing/2014/main" id="{A7FA94DD-EAC0-42E2-A808-D52309F4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369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38" name="Oval 10">
              <a:extLst>
                <a:ext uri="{FF2B5EF4-FFF2-40B4-BE49-F238E27FC236}">
                  <a16:creationId xmlns:a16="http://schemas.microsoft.com/office/drawing/2014/main" id="{816AAD5A-CA8B-4DD3-D33B-AD98FDD9A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278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39" name="Oval 11">
              <a:extLst>
                <a:ext uri="{FF2B5EF4-FFF2-40B4-BE49-F238E27FC236}">
                  <a16:creationId xmlns:a16="http://schemas.microsoft.com/office/drawing/2014/main" id="{FF1A6EDF-38E5-CC25-6463-9DBCEA125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249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40" name="Oval 12">
              <a:extLst>
                <a:ext uri="{FF2B5EF4-FFF2-40B4-BE49-F238E27FC236}">
                  <a16:creationId xmlns:a16="http://schemas.microsoft.com/office/drawing/2014/main" id="{993E1295-DA26-5985-EE79-35290FC286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35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41" name="Oval 13">
              <a:extLst>
                <a:ext uri="{FF2B5EF4-FFF2-40B4-BE49-F238E27FC236}">
                  <a16:creationId xmlns:a16="http://schemas.microsoft.com/office/drawing/2014/main" id="{73A26F6D-A7B0-7C3E-B1A8-EF5D906092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379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42" name="Oval 14">
              <a:extLst>
                <a:ext uri="{FF2B5EF4-FFF2-40B4-BE49-F238E27FC236}">
                  <a16:creationId xmlns:a16="http://schemas.microsoft.com/office/drawing/2014/main" id="{5CC223D6-64D8-E087-9816-EE3F288591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" y="326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43" name="Oval 15">
              <a:extLst>
                <a:ext uri="{FF2B5EF4-FFF2-40B4-BE49-F238E27FC236}">
                  <a16:creationId xmlns:a16="http://schemas.microsoft.com/office/drawing/2014/main" id="{6F8E8A77-FEF4-D3D0-A756-36440BFD4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" y="182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44" name="Oval 16">
              <a:extLst>
                <a:ext uri="{FF2B5EF4-FFF2-40B4-BE49-F238E27FC236}">
                  <a16:creationId xmlns:a16="http://schemas.microsoft.com/office/drawing/2014/main" id="{1518E92D-8935-280D-0410-0A8D28798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26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45" name="Oval 17">
              <a:extLst>
                <a:ext uri="{FF2B5EF4-FFF2-40B4-BE49-F238E27FC236}">
                  <a16:creationId xmlns:a16="http://schemas.microsoft.com/office/drawing/2014/main" id="{5187C7ED-CA96-5C92-B7D2-4DBA2F2FD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36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46" name="Oval 18">
              <a:extLst>
                <a:ext uri="{FF2B5EF4-FFF2-40B4-BE49-F238E27FC236}">
                  <a16:creationId xmlns:a16="http://schemas.microsoft.com/office/drawing/2014/main" id="{8F633B1E-A29C-6F22-623A-652C5616E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350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47" name="Oval 19">
              <a:extLst>
                <a:ext uri="{FF2B5EF4-FFF2-40B4-BE49-F238E27FC236}">
                  <a16:creationId xmlns:a16="http://schemas.microsoft.com/office/drawing/2014/main" id="{02C852AA-5D87-C702-D987-4B7985455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83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48" name="Oval 20">
              <a:extLst>
                <a:ext uri="{FF2B5EF4-FFF2-40B4-BE49-F238E27FC236}">
                  <a16:creationId xmlns:a16="http://schemas.microsoft.com/office/drawing/2014/main" id="{1D18AAEE-DE4F-61FD-940B-E7576F123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201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49" name="Oval 21">
              <a:extLst>
                <a:ext uri="{FF2B5EF4-FFF2-40B4-BE49-F238E27FC236}">
                  <a16:creationId xmlns:a16="http://schemas.microsoft.com/office/drawing/2014/main" id="{E8A1486F-F4E7-34F8-3ACF-34296106FE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230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50" name="Oval 22">
              <a:extLst>
                <a:ext uri="{FF2B5EF4-FFF2-40B4-BE49-F238E27FC236}">
                  <a16:creationId xmlns:a16="http://schemas.microsoft.com/office/drawing/2014/main" id="{B57F9A26-2594-3A96-80A7-BFE6DB5903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9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51" name="Oval 23">
              <a:extLst>
                <a:ext uri="{FF2B5EF4-FFF2-40B4-BE49-F238E27FC236}">
                  <a16:creationId xmlns:a16="http://schemas.microsoft.com/office/drawing/2014/main" id="{BCD5DAE9-D619-90AE-6C89-F7E2DAA09D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39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52" name="Oval 24">
              <a:extLst>
                <a:ext uri="{FF2B5EF4-FFF2-40B4-BE49-F238E27FC236}">
                  <a16:creationId xmlns:a16="http://schemas.microsoft.com/office/drawing/2014/main" id="{9E4E5F91-6D06-E8C6-1DAC-18326F439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340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53" name="Oval 25">
              <a:extLst>
                <a:ext uri="{FF2B5EF4-FFF2-40B4-BE49-F238E27FC236}">
                  <a16:creationId xmlns:a16="http://schemas.microsoft.com/office/drawing/2014/main" id="{C44127C2-9D67-2C37-68E9-43DE7825A9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72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54" name="Oval 26">
              <a:extLst>
                <a:ext uri="{FF2B5EF4-FFF2-40B4-BE49-F238E27FC236}">
                  <a16:creationId xmlns:a16="http://schemas.microsoft.com/office/drawing/2014/main" id="{47DAFA0F-C843-870D-7A36-CFBCE3838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9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55" name="Oval 27">
              <a:extLst>
                <a:ext uri="{FF2B5EF4-FFF2-40B4-BE49-F238E27FC236}">
                  <a16:creationId xmlns:a16="http://schemas.microsoft.com/office/drawing/2014/main" id="{882946D3-71FE-2AE7-7D52-3B01A3AF2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187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56" name="Oval 28">
              <a:extLst>
                <a:ext uri="{FF2B5EF4-FFF2-40B4-BE49-F238E27FC236}">
                  <a16:creationId xmlns:a16="http://schemas.microsoft.com/office/drawing/2014/main" id="{4809D425-0D1F-7CE1-0D3B-67669F7DE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220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57" name="Oval 29">
              <a:extLst>
                <a:ext uri="{FF2B5EF4-FFF2-40B4-BE49-F238E27FC236}">
                  <a16:creationId xmlns:a16="http://schemas.microsoft.com/office/drawing/2014/main" id="{D411AB8A-2158-BC2A-2DDA-887B12DB76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32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58" name="Oval 30">
              <a:extLst>
                <a:ext uri="{FF2B5EF4-FFF2-40B4-BE49-F238E27FC236}">
                  <a16:creationId xmlns:a16="http://schemas.microsoft.com/office/drawing/2014/main" id="{3656D8A1-4328-CCC3-A5E8-7A0B765C5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" y="259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59" name="Oval 31">
              <a:extLst>
                <a:ext uri="{FF2B5EF4-FFF2-40B4-BE49-F238E27FC236}">
                  <a16:creationId xmlns:a16="http://schemas.microsoft.com/office/drawing/2014/main" id="{2F9C650C-C07C-43F9-4816-B80909973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640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660" name="Line 32">
              <a:extLst>
                <a:ext uri="{FF2B5EF4-FFF2-40B4-BE49-F238E27FC236}">
                  <a16:creationId xmlns:a16="http://schemas.microsoft.com/office/drawing/2014/main" id="{357C9691-C008-B597-C5C9-861EE7DAC2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" y="3260"/>
              <a:ext cx="92" cy="5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1" name="Line 33">
              <a:extLst>
                <a:ext uri="{FF2B5EF4-FFF2-40B4-BE49-F238E27FC236}">
                  <a16:creationId xmlns:a16="http://schemas.microsoft.com/office/drawing/2014/main" id="{5EEFE217-AC55-1809-3304-68CB0D9AC8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" y="3352"/>
              <a:ext cx="468" cy="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2" name="Line 34">
              <a:extLst>
                <a:ext uri="{FF2B5EF4-FFF2-40B4-BE49-F238E27FC236}">
                  <a16:creationId xmlns:a16="http://schemas.microsoft.com/office/drawing/2014/main" id="{DCDF64D5-D482-D075-F940-CEBCC81C1F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" y="3476"/>
              <a:ext cx="1012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3" name="Line 35">
              <a:extLst>
                <a:ext uri="{FF2B5EF4-FFF2-40B4-BE49-F238E27FC236}">
                  <a16:creationId xmlns:a16="http://schemas.microsoft.com/office/drawing/2014/main" id="{25839244-DBFB-B3F8-C60D-5E21DBE41D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2" y="3496"/>
              <a:ext cx="18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4" name="Line 36">
              <a:extLst>
                <a:ext uri="{FF2B5EF4-FFF2-40B4-BE49-F238E27FC236}">
                  <a16:creationId xmlns:a16="http://schemas.microsoft.com/office/drawing/2014/main" id="{A7614C2F-82E9-8241-93EA-BA209F726C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6" y="3488"/>
              <a:ext cx="13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5" name="Line 37">
              <a:extLst>
                <a:ext uri="{FF2B5EF4-FFF2-40B4-BE49-F238E27FC236}">
                  <a16:creationId xmlns:a16="http://schemas.microsoft.com/office/drawing/2014/main" id="{26268F12-A246-D755-70CE-C557604C29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6" y="3564"/>
              <a:ext cx="636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6" name="Line 38">
              <a:extLst>
                <a:ext uri="{FF2B5EF4-FFF2-40B4-BE49-F238E27FC236}">
                  <a16:creationId xmlns:a16="http://schemas.microsoft.com/office/drawing/2014/main" id="{88B9A191-1225-8E27-90C7-3A55E52857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4" y="2876"/>
              <a:ext cx="176" cy="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7" name="Line 39">
              <a:extLst>
                <a:ext uri="{FF2B5EF4-FFF2-40B4-BE49-F238E27FC236}">
                  <a16:creationId xmlns:a16="http://schemas.microsoft.com/office/drawing/2014/main" id="{D1A28CAF-8F1D-409F-2278-529BD31474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8" y="2880"/>
              <a:ext cx="4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8" name="Line 40">
              <a:extLst>
                <a:ext uri="{FF2B5EF4-FFF2-40B4-BE49-F238E27FC236}">
                  <a16:creationId xmlns:a16="http://schemas.microsoft.com/office/drawing/2014/main" id="{0C9C541E-982A-1B34-CF55-BFDA7F9826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4" y="3336"/>
              <a:ext cx="44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69" name="Line 41">
              <a:extLst>
                <a:ext uri="{FF2B5EF4-FFF2-40B4-BE49-F238E27FC236}">
                  <a16:creationId xmlns:a16="http://schemas.microsoft.com/office/drawing/2014/main" id="{14843F45-C3AE-5008-EB9F-C01BFE1D9E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44" y="2592"/>
              <a:ext cx="40" cy="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0" name="Line 42">
              <a:extLst>
                <a:ext uri="{FF2B5EF4-FFF2-40B4-BE49-F238E27FC236}">
                  <a16:creationId xmlns:a16="http://schemas.microsoft.com/office/drawing/2014/main" id="{995E7951-F17A-C557-E28C-7BCC1D3017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4" y="2920"/>
              <a:ext cx="32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1" name="Line 43">
              <a:extLst>
                <a:ext uri="{FF2B5EF4-FFF2-40B4-BE49-F238E27FC236}">
                  <a16:creationId xmlns:a16="http://schemas.microsoft.com/office/drawing/2014/main" id="{1F2C7AAC-9C2D-537D-B138-D7566DE18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2924"/>
              <a:ext cx="164" cy="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2" name="Line 44">
              <a:extLst>
                <a:ext uri="{FF2B5EF4-FFF2-40B4-BE49-F238E27FC236}">
                  <a16:creationId xmlns:a16="http://schemas.microsoft.com/office/drawing/2014/main" id="{0C02CE43-4171-5711-A10E-65E69EF9E1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6" y="2836"/>
              <a:ext cx="48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3" name="Line 45">
              <a:extLst>
                <a:ext uri="{FF2B5EF4-FFF2-40B4-BE49-F238E27FC236}">
                  <a16:creationId xmlns:a16="http://schemas.microsoft.com/office/drawing/2014/main" id="{AF9CE439-5FA6-CBE4-1A40-16EBF0A69E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0" y="1816"/>
              <a:ext cx="244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4" name="Line 46">
              <a:extLst>
                <a:ext uri="{FF2B5EF4-FFF2-40B4-BE49-F238E27FC236}">
                  <a16:creationId xmlns:a16="http://schemas.microsoft.com/office/drawing/2014/main" id="{81021B70-DDFF-B341-2544-3FFD2BD41D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2" y="1780"/>
              <a:ext cx="432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5" name="Line 47">
              <a:extLst>
                <a:ext uri="{FF2B5EF4-FFF2-40B4-BE49-F238E27FC236}">
                  <a16:creationId xmlns:a16="http://schemas.microsoft.com/office/drawing/2014/main" id="{7F847FEA-0E66-C43F-5417-9E42231DA1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80" y="1456"/>
              <a:ext cx="1548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6" name="Line 48">
              <a:extLst>
                <a:ext uri="{FF2B5EF4-FFF2-40B4-BE49-F238E27FC236}">
                  <a16:creationId xmlns:a16="http://schemas.microsoft.com/office/drawing/2014/main" id="{92C8E2C8-877E-54E3-0608-31705F277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4" y="23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7" name="Line 49">
              <a:extLst>
                <a:ext uri="{FF2B5EF4-FFF2-40B4-BE49-F238E27FC236}">
                  <a16:creationId xmlns:a16="http://schemas.microsoft.com/office/drawing/2014/main" id="{ACBA4D36-1D52-6902-4FF5-F50156E5E3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6" y="2356"/>
              <a:ext cx="432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8" name="Line 50">
              <a:extLst>
                <a:ext uri="{FF2B5EF4-FFF2-40B4-BE49-F238E27FC236}">
                  <a16:creationId xmlns:a16="http://schemas.microsoft.com/office/drawing/2014/main" id="{5B79EBF0-94F4-803E-ACBB-39AC84AA10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0" y="2052"/>
              <a:ext cx="148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79" name="Line 51">
              <a:extLst>
                <a:ext uri="{FF2B5EF4-FFF2-40B4-BE49-F238E27FC236}">
                  <a16:creationId xmlns:a16="http://schemas.microsoft.com/office/drawing/2014/main" id="{B7896C2B-3074-7821-C9C2-7EABBAEE3D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8" y="1488"/>
              <a:ext cx="1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0" name="Line 52">
              <a:extLst>
                <a:ext uri="{FF2B5EF4-FFF2-40B4-BE49-F238E27FC236}">
                  <a16:creationId xmlns:a16="http://schemas.microsoft.com/office/drawing/2014/main" id="{1A475933-D00D-C53B-BCA7-F92F81500F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4" y="1480"/>
              <a:ext cx="38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1" name="Line 53">
              <a:extLst>
                <a:ext uri="{FF2B5EF4-FFF2-40B4-BE49-F238E27FC236}">
                  <a16:creationId xmlns:a16="http://schemas.microsoft.com/office/drawing/2014/main" id="{F3CEBED0-D429-E36B-BAC1-AC9EF8BE37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6" y="1488"/>
              <a:ext cx="308" cy="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2" name="Line 54">
              <a:extLst>
                <a:ext uri="{FF2B5EF4-FFF2-40B4-BE49-F238E27FC236}">
                  <a16:creationId xmlns:a16="http://schemas.microsoft.com/office/drawing/2014/main" id="{C6793215-8B80-FE43-9281-3788AE15DB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2056"/>
              <a:ext cx="364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3" name="Line 55">
              <a:extLst>
                <a:ext uri="{FF2B5EF4-FFF2-40B4-BE49-F238E27FC236}">
                  <a16:creationId xmlns:a16="http://schemas.microsoft.com/office/drawing/2014/main" id="{6FE5692F-28CC-9077-929B-FEE88C8BFF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88" y="2016"/>
              <a:ext cx="672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4" name="Line 56">
              <a:extLst>
                <a:ext uri="{FF2B5EF4-FFF2-40B4-BE49-F238E27FC236}">
                  <a16:creationId xmlns:a16="http://schemas.microsoft.com/office/drawing/2014/main" id="{D29068A6-1068-7D5D-C516-14B8B2ED6F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6" y="1888"/>
              <a:ext cx="252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5" name="Line 57">
              <a:extLst>
                <a:ext uri="{FF2B5EF4-FFF2-40B4-BE49-F238E27FC236}">
                  <a16:creationId xmlns:a16="http://schemas.microsoft.com/office/drawing/2014/main" id="{FC80C0EA-1E0D-F530-56F6-E6FC52D0B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2" y="1856"/>
              <a:ext cx="584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6" name="Line 58">
              <a:extLst>
                <a:ext uri="{FF2B5EF4-FFF2-40B4-BE49-F238E27FC236}">
                  <a16:creationId xmlns:a16="http://schemas.microsoft.com/office/drawing/2014/main" id="{406CAE1C-6561-E10D-A55E-C1F4375353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6" y="2288"/>
              <a:ext cx="308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7" name="Line 59">
              <a:extLst>
                <a:ext uri="{FF2B5EF4-FFF2-40B4-BE49-F238E27FC236}">
                  <a16:creationId xmlns:a16="http://schemas.microsoft.com/office/drawing/2014/main" id="{4A1506AC-F5D9-E9F5-376E-C0E66DBEB0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6" y="1968"/>
              <a:ext cx="780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8" name="Line 60">
              <a:extLst>
                <a:ext uri="{FF2B5EF4-FFF2-40B4-BE49-F238E27FC236}">
                  <a16:creationId xmlns:a16="http://schemas.microsoft.com/office/drawing/2014/main" id="{45D65A8A-AABC-6563-6EF2-0D207E3215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4" y="1964"/>
              <a:ext cx="144" cy="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89" name="Line 61">
              <a:extLst>
                <a:ext uri="{FF2B5EF4-FFF2-40B4-BE49-F238E27FC236}">
                  <a16:creationId xmlns:a16="http://schemas.microsoft.com/office/drawing/2014/main" id="{A025870D-27A3-1477-AD1A-C85F974525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2" y="2688"/>
              <a:ext cx="72" cy="5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90" name="Line 62">
              <a:extLst>
                <a:ext uri="{FF2B5EF4-FFF2-40B4-BE49-F238E27FC236}">
                  <a16:creationId xmlns:a16="http://schemas.microsoft.com/office/drawing/2014/main" id="{4F87C4B9-C09B-3B4C-2E5A-3C5ADC8642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2672"/>
              <a:ext cx="36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91" name="Line 63">
              <a:extLst>
                <a:ext uri="{FF2B5EF4-FFF2-40B4-BE49-F238E27FC236}">
                  <a16:creationId xmlns:a16="http://schemas.microsoft.com/office/drawing/2014/main" id="{15D7835E-4091-E881-1BD8-F2C6F13D5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8" y="2640"/>
              <a:ext cx="19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92" name="Line 64">
              <a:extLst>
                <a:ext uri="{FF2B5EF4-FFF2-40B4-BE49-F238E27FC236}">
                  <a16:creationId xmlns:a16="http://schemas.microsoft.com/office/drawing/2014/main" id="{073702EF-57A3-3888-4FCB-0AFBF7705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8" y="1872"/>
              <a:ext cx="48" cy="6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93" name="Line 65">
              <a:extLst>
                <a:ext uri="{FF2B5EF4-FFF2-40B4-BE49-F238E27FC236}">
                  <a16:creationId xmlns:a16="http://schemas.microsoft.com/office/drawing/2014/main" id="{A198FC12-0FCD-814A-E77D-1C6D4FC26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" y="2200"/>
              <a:ext cx="524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94" name="Line 66">
              <a:extLst>
                <a:ext uri="{FF2B5EF4-FFF2-40B4-BE49-F238E27FC236}">
                  <a16:creationId xmlns:a16="http://schemas.microsoft.com/office/drawing/2014/main" id="{22DFE9D3-0464-A9F0-6522-4DD8AAE21A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6" y="2096"/>
              <a:ext cx="500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95" name="Line 67">
              <a:extLst>
                <a:ext uri="{FF2B5EF4-FFF2-40B4-BE49-F238E27FC236}">
                  <a16:creationId xmlns:a16="http://schemas.microsoft.com/office/drawing/2014/main" id="{3D129548-B8AF-22FF-6053-2ECEF87C76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2" y="1444"/>
              <a:ext cx="116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96" name="Line 68">
              <a:extLst>
                <a:ext uri="{FF2B5EF4-FFF2-40B4-BE49-F238E27FC236}">
                  <a16:creationId xmlns:a16="http://schemas.microsoft.com/office/drawing/2014/main" id="{B852DB23-4AF8-6FE3-22BC-0D4521968E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" y="1848"/>
              <a:ext cx="480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97" name="Line 69">
              <a:extLst>
                <a:ext uri="{FF2B5EF4-FFF2-40B4-BE49-F238E27FC236}">
                  <a16:creationId xmlns:a16="http://schemas.microsoft.com/office/drawing/2014/main" id="{26B39792-017C-D96F-25BF-7DDA7D2091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2064"/>
              <a:ext cx="108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98" name="Line 70">
              <a:extLst>
                <a:ext uri="{FF2B5EF4-FFF2-40B4-BE49-F238E27FC236}">
                  <a16:creationId xmlns:a16="http://schemas.microsoft.com/office/drawing/2014/main" id="{D9A2B395-C8FF-5A33-1FF6-C3D76D2F5E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216"/>
              <a:ext cx="200" cy="9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99" name="Line 71">
              <a:extLst>
                <a:ext uri="{FF2B5EF4-FFF2-40B4-BE49-F238E27FC236}">
                  <a16:creationId xmlns:a16="http://schemas.microsoft.com/office/drawing/2014/main" id="{718A7E58-4844-65D1-37EE-B68ECDD8A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2096"/>
              <a:ext cx="36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00" name="Line 72">
              <a:extLst>
                <a:ext uri="{FF2B5EF4-FFF2-40B4-BE49-F238E27FC236}">
                  <a16:creationId xmlns:a16="http://schemas.microsoft.com/office/drawing/2014/main" id="{41253C78-1F47-83C4-3CE0-23CBAF0E6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2560"/>
              <a:ext cx="928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01" name="Line 73">
              <a:extLst>
                <a:ext uri="{FF2B5EF4-FFF2-40B4-BE49-F238E27FC236}">
                  <a16:creationId xmlns:a16="http://schemas.microsoft.com/office/drawing/2014/main" id="{BF8D8EE9-21AA-F846-2368-235DA84A7B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2" y="2824"/>
              <a:ext cx="388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02" name="Line 74">
              <a:extLst>
                <a:ext uri="{FF2B5EF4-FFF2-40B4-BE49-F238E27FC236}">
                  <a16:creationId xmlns:a16="http://schemas.microsoft.com/office/drawing/2014/main" id="{41A256E1-49E3-E34E-3EB2-16995DEE9A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2872"/>
              <a:ext cx="612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03" name="Line 75">
              <a:extLst>
                <a:ext uri="{FF2B5EF4-FFF2-40B4-BE49-F238E27FC236}">
                  <a16:creationId xmlns:a16="http://schemas.microsoft.com/office/drawing/2014/main" id="{59D473F9-5E0D-C2B7-A36C-4156B187A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0" y="2848"/>
              <a:ext cx="1788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04" name="Line 76">
              <a:extLst>
                <a:ext uri="{FF2B5EF4-FFF2-40B4-BE49-F238E27FC236}">
                  <a16:creationId xmlns:a16="http://schemas.microsoft.com/office/drawing/2014/main" id="{B7B7CE77-1B63-F243-55A2-F19EB925AD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2440"/>
              <a:ext cx="468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05" name="Line 77">
              <a:extLst>
                <a:ext uri="{FF2B5EF4-FFF2-40B4-BE49-F238E27FC236}">
                  <a16:creationId xmlns:a16="http://schemas.microsoft.com/office/drawing/2014/main" id="{411354FC-8918-2F15-A1B3-D828ACCF4F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288"/>
              <a:ext cx="424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630" name="Oval 78">
            <a:extLst>
              <a:ext uri="{FF2B5EF4-FFF2-40B4-BE49-F238E27FC236}">
                <a16:creationId xmlns:a16="http://schemas.microsoft.com/office/drawing/2014/main" id="{11FBB25F-CB92-E421-F97C-2BB339B08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2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6631" name="Line 79">
            <a:extLst>
              <a:ext uri="{FF2B5EF4-FFF2-40B4-BE49-F238E27FC236}">
                <a16:creationId xmlns:a16="http://schemas.microsoft.com/office/drawing/2014/main" id="{73EEDF56-BDB6-59CE-2E34-421EC31CCA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2" name="Text Box 80">
            <a:extLst>
              <a:ext uri="{FF2B5EF4-FFF2-40B4-BE49-F238E27FC236}">
                <a16:creationId xmlns:a16="http://schemas.microsoft.com/office/drawing/2014/main" id="{CEE73EE3-F6DD-BD5C-4F77-686BD63A8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953001"/>
            <a:ext cx="1481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Search tree</a:t>
            </a:r>
          </a:p>
        </p:txBody>
      </p:sp>
    </p:spTree>
    <p:extLst>
      <p:ext uri="{BB962C8B-B14F-4D97-AF65-F5344CB8AC3E}">
        <p14:creationId xmlns:p14="http://schemas.microsoft.com/office/powerpoint/2010/main" val="40179304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>
            <a:extLst>
              <a:ext uri="{FF2B5EF4-FFF2-40B4-BE49-F238E27FC236}">
                <a16:creationId xmlns:a16="http://schemas.microsoft.com/office/drawing/2014/main" id="{B912BAC7-4298-422A-B4BA-6925DB5363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2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Searching the State Space</a:t>
            </a:r>
          </a:p>
        </p:txBody>
      </p:sp>
      <p:sp>
        <p:nvSpPr>
          <p:cNvPr id="27650" name="Slide Number Placeholder 4">
            <a:extLst>
              <a:ext uri="{FF2B5EF4-FFF2-40B4-BE49-F238E27FC236}">
                <a16:creationId xmlns:a16="http://schemas.microsoft.com/office/drawing/2014/main" id="{068F33C6-DD82-6C2A-CFED-F4E4686D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E352D59E-78AE-4E7D-8299-AB72AE52B9DF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9337790-6EFC-7409-9573-65D14C86D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524000"/>
            <a:ext cx="2362200" cy="3810000"/>
          </a:xfrm>
          <a:prstGeom prst="rect">
            <a:avLst/>
          </a:prstGeom>
          <a:solidFill>
            <a:srgbClr val="FFFF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27653" name="Group 4">
            <a:extLst>
              <a:ext uri="{FF2B5EF4-FFF2-40B4-BE49-F238E27FC236}">
                <a16:creationId xmlns:a16="http://schemas.microsoft.com/office/drawing/2014/main" id="{873F5A21-1596-7CCA-057B-1CE7CBBB173E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828800"/>
            <a:ext cx="5607050" cy="3962400"/>
            <a:chOff x="288" y="1392"/>
            <a:chExt cx="3532" cy="2496"/>
          </a:xfrm>
        </p:grpSpPr>
        <p:sp>
          <p:nvSpPr>
            <p:cNvPr id="27662" name="Oval 5">
              <a:extLst>
                <a:ext uri="{FF2B5EF4-FFF2-40B4-BE49-F238E27FC236}">
                  <a16:creationId xmlns:a16="http://schemas.microsoft.com/office/drawing/2014/main" id="{A0AE8391-0D96-DBC2-1357-9DD2C555F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12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3" name="Oval 6">
              <a:extLst>
                <a:ext uri="{FF2B5EF4-FFF2-40B4-BE49-F238E27FC236}">
                  <a16:creationId xmlns:a16="http://schemas.microsoft.com/office/drawing/2014/main" id="{19ADB55E-14D6-DC43-63D3-7D27E735F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31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4" name="Oval 7">
              <a:extLst>
                <a:ext uri="{FF2B5EF4-FFF2-40B4-BE49-F238E27FC236}">
                  <a16:creationId xmlns:a16="http://schemas.microsoft.com/office/drawing/2014/main" id="{FD34CA63-79D8-6686-1B73-07AF8E652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177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5" name="Oval 8">
              <a:extLst>
                <a:ext uri="{FF2B5EF4-FFF2-40B4-BE49-F238E27FC236}">
                  <a16:creationId xmlns:a16="http://schemas.microsoft.com/office/drawing/2014/main" id="{3199E42A-3E48-0D5E-F9AC-7D761A7EC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2784"/>
              <a:ext cx="96" cy="96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6" name="Oval 9">
              <a:extLst>
                <a:ext uri="{FF2B5EF4-FFF2-40B4-BE49-F238E27FC236}">
                  <a16:creationId xmlns:a16="http://schemas.microsoft.com/office/drawing/2014/main" id="{ED3D7B72-4B0E-F64E-4F9E-D1CE27ED6B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369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7" name="Oval 10">
              <a:extLst>
                <a:ext uri="{FF2B5EF4-FFF2-40B4-BE49-F238E27FC236}">
                  <a16:creationId xmlns:a16="http://schemas.microsoft.com/office/drawing/2014/main" id="{F89A14EE-0523-134C-0E0E-1F3A7D509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278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8" name="Oval 11">
              <a:extLst>
                <a:ext uri="{FF2B5EF4-FFF2-40B4-BE49-F238E27FC236}">
                  <a16:creationId xmlns:a16="http://schemas.microsoft.com/office/drawing/2014/main" id="{A52BDE42-61F8-A22C-55FD-8FBA0743E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249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9" name="Oval 12">
              <a:extLst>
                <a:ext uri="{FF2B5EF4-FFF2-40B4-BE49-F238E27FC236}">
                  <a16:creationId xmlns:a16="http://schemas.microsoft.com/office/drawing/2014/main" id="{957EB817-FB4D-D8D2-08C2-ADA3E7E4C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35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70" name="Oval 13">
              <a:extLst>
                <a:ext uri="{FF2B5EF4-FFF2-40B4-BE49-F238E27FC236}">
                  <a16:creationId xmlns:a16="http://schemas.microsoft.com/office/drawing/2014/main" id="{A005170D-E605-CDB4-64A9-BB30D6C0B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379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71" name="Oval 14">
              <a:extLst>
                <a:ext uri="{FF2B5EF4-FFF2-40B4-BE49-F238E27FC236}">
                  <a16:creationId xmlns:a16="http://schemas.microsoft.com/office/drawing/2014/main" id="{890EF743-BE25-4592-4C7B-F3B0E4D3B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" y="326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72" name="Oval 15">
              <a:extLst>
                <a:ext uri="{FF2B5EF4-FFF2-40B4-BE49-F238E27FC236}">
                  <a16:creationId xmlns:a16="http://schemas.microsoft.com/office/drawing/2014/main" id="{BCF5EBEC-1203-84DD-F53A-122CDC0431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" y="182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73" name="Oval 16">
              <a:extLst>
                <a:ext uri="{FF2B5EF4-FFF2-40B4-BE49-F238E27FC236}">
                  <a16:creationId xmlns:a16="http://schemas.microsoft.com/office/drawing/2014/main" id="{EA25817B-FDB2-3AB0-8219-9ECE690D0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26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74" name="Oval 17">
              <a:extLst>
                <a:ext uri="{FF2B5EF4-FFF2-40B4-BE49-F238E27FC236}">
                  <a16:creationId xmlns:a16="http://schemas.microsoft.com/office/drawing/2014/main" id="{56B74877-D750-6C2C-7597-558C868EE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36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75" name="Oval 18">
              <a:extLst>
                <a:ext uri="{FF2B5EF4-FFF2-40B4-BE49-F238E27FC236}">
                  <a16:creationId xmlns:a16="http://schemas.microsoft.com/office/drawing/2014/main" id="{3D9E3590-6A7F-968B-76AD-85BD8F24F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3504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76" name="Oval 19">
              <a:extLst>
                <a:ext uri="{FF2B5EF4-FFF2-40B4-BE49-F238E27FC236}">
                  <a16:creationId xmlns:a16="http://schemas.microsoft.com/office/drawing/2014/main" id="{36010DBA-C7C6-19E3-CACA-B1BE8CB91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83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77" name="Oval 20">
              <a:extLst>
                <a:ext uri="{FF2B5EF4-FFF2-40B4-BE49-F238E27FC236}">
                  <a16:creationId xmlns:a16="http://schemas.microsoft.com/office/drawing/2014/main" id="{A8837CE1-AD2B-420B-BD5D-47234C4C0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201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78" name="Oval 21">
              <a:extLst>
                <a:ext uri="{FF2B5EF4-FFF2-40B4-BE49-F238E27FC236}">
                  <a16:creationId xmlns:a16="http://schemas.microsoft.com/office/drawing/2014/main" id="{0A616325-B0AB-8A94-BB33-E3ADBF0FB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230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79" name="Oval 22">
              <a:extLst>
                <a:ext uri="{FF2B5EF4-FFF2-40B4-BE49-F238E27FC236}">
                  <a16:creationId xmlns:a16="http://schemas.microsoft.com/office/drawing/2014/main" id="{DADE32ED-27CD-23A8-7364-52799DC3C9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9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80" name="Oval 23">
              <a:extLst>
                <a:ext uri="{FF2B5EF4-FFF2-40B4-BE49-F238E27FC236}">
                  <a16:creationId xmlns:a16="http://schemas.microsoft.com/office/drawing/2014/main" id="{84CAF257-A040-01F1-19EF-2413BB2A6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39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81" name="Oval 24">
              <a:extLst>
                <a:ext uri="{FF2B5EF4-FFF2-40B4-BE49-F238E27FC236}">
                  <a16:creationId xmlns:a16="http://schemas.microsoft.com/office/drawing/2014/main" id="{A0EE1146-AD3D-7FE3-3D44-9198C1BB0B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340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82" name="Oval 25">
              <a:extLst>
                <a:ext uri="{FF2B5EF4-FFF2-40B4-BE49-F238E27FC236}">
                  <a16:creationId xmlns:a16="http://schemas.microsoft.com/office/drawing/2014/main" id="{E7D53DEF-6A09-E4D8-5F26-510AA0BD8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72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83" name="Oval 26">
              <a:extLst>
                <a:ext uri="{FF2B5EF4-FFF2-40B4-BE49-F238E27FC236}">
                  <a16:creationId xmlns:a16="http://schemas.microsoft.com/office/drawing/2014/main" id="{26BBF0F9-9EBD-719A-A6D0-BED128640C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9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84" name="Oval 27">
              <a:extLst>
                <a:ext uri="{FF2B5EF4-FFF2-40B4-BE49-F238E27FC236}">
                  <a16:creationId xmlns:a16="http://schemas.microsoft.com/office/drawing/2014/main" id="{D5CE5C95-4447-51F9-8519-A4E38935C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187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85" name="Oval 28">
              <a:extLst>
                <a:ext uri="{FF2B5EF4-FFF2-40B4-BE49-F238E27FC236}">
                  <a16:creationId xmlns:a16="http://schemas.microsoft.com/office/drawing/2014/main" id="{B831597C-DCF5-64B2-DAC2-0F13A6576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220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86" name="Oval 29">
              <a:extLst>
                <a:ext uri="{FF2B5EF4-FFF2-40B4-BE49-F238E27FC236}">
                  <a16:creationId xmlns:a16="http://schemas.microsoft.com/office/drawing/2014/main" id="{B7A022AA-C068-3FFF-D930-CEF31AF885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32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87" name="Oval 30">
              <a:extLst>
                <a:ext uri="{FF2B5EF4-FFF2-40B4-BE49-F238E27FC236}">
                  <a16:creationId xmlns:a16="http://schemas.microsoft.com/office/drawing/2014/main" id="{C59CD7B7-60DA-58FE-D93D-14B9BD3BC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" y="259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88" name="Oval 31">
              <a:extLst>
                <a:ext uri="{FF2B5EF4-FFF2-40B4-BE49-F238E27FC236}">
                  <a16:creationId xmlns:a16="http://schemas.microsoft.com/office/drawing/2014/main" id="{B106012E-9065-E630-5FF6-5359B5D4D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640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89" name="Line 32">
              <a:extLst>
                <a:ext uri="{FF2B5EF4-FFF2-40B4-BE49-F238E27FC236}">
                  <a16:creationId xmlns:a16="http://schemas.microsoft.com/office/drawing/2014/main" id="{93E19B32-5FF7-5DC4-75C9-E87A23D23C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" y="3260"/>
              <a:ext cx="92" cy="5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90" name="Line 33">
              <a:extLst>
                <a:ext uri="{FF2B5EF4-FFF2-40B4-BE49-F238E27FC236}">
                  <a16:creationId xmlns:a16="http://schemas.microsoft.com/office/drawing/2014/main" id="{6BB0AB2E-5189-FF2D-774A-EC5DC8CC3F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" y="3352"/>
              <a:ext cx="468" cy="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91" name="Line 34">
              <a:extLst>
                <a:ext uri="{FF2B5EF4-FFF2-40B4-BE49-F238E27FC236}">
                  <a16:creationId xmlns:a16="http://schemas.microsoft.com/office/drawing/2014/main" id="{F49232E4-78F0-CF9A-2619-2883632417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" y="3476"/>
              <a:ext cx="1012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92" name="Line 35">
              <a:extLst>
                <a:ext uri="{FF2B5EF4-FFF2-40B4-BE49-F238E27FC236}">
                  <a16:creationId xmlns:a16="http://schemas.microsoft.com/office/drawing/2014/main" id="{7412C101-4131-9631-F6FD-FBE5056CB4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2" y="3496"/>
              <a:ext cx="18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93" name="Line 36">
              <a:extLst>
                <a:ext uri="{FF2B5EF4-FFF2-40B4-BE49-F238E27FC236}">
                  <a16:creationId xmlns:a16="http://schemas.microsoft.com/office/drawing/2014/main" id="{59179859-2ECF-A1FE-048A-5444ED976A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6" y="3488"/>
              <a:ext cx="13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94" name="Line 37">
              <a:extLst>
                <a:ext uri="{FF2B5EF4-FFF2-40B4-BE49-F238E27FC236}">
                  <a16:creationId xmlns:a16="http://schemas.microsoft.com/office/drawing/2014/main" id="{6476069B-51FE-F5B4-4DC8-004CED3F8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6" y="3564"/>
              <a:ext cx="636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95" name="Line 38">
              <a:extLst>
                <a:ext uri="{FF2B5EF4-FFF2-40B4-BE49-F238E27FC236}">
                  <a16:creationId xmlns:a16="http://schemas.microsoft.com/office/drawing/2014/main" id="{93802A8B-76A0-CE64-824F-3F342B9CC2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4" y="2876"/>
              <a:ext cx="176" cy="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96" name="Line 39">
              <a:extLst>
                <a:ext uri="{FF2B5EF4-FFF2-40B4-BE49-F238E27FC236}">
                  <a16:creationId xmlns:a16="http://schemas.microsoft.com/office/drawing/2014/main" id="{3736DAF4-CDAD-234E-FAE0-DFD60986B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8" y="2880"/>
              <a:ext cx="4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97" name="Line 40">
              <a:extLst>
                <a:ext uri="{FF2B5EF4-FFF2-40B4-BE49-F238E27FC236}">
                  <a16:creationId xmlns:a16="http://schemas.microsoft.com/office/drawing/2014/main" id="{6D6246A4-66B4-F8BA-CCF7-0F95C3DC4E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4" y="3336"/>
              <a:ext cx="44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98" name="Line 41">
              <a:extLst>
                <a:ext uri="{FF2B5EF4-FFF2-40B4-BE49-F238E27FC236}">
                  <a16:creationId xmlns:a16="http://schemas.microsoft.com/office/drawing/2014/main" id="{6F840D9B-7225-7D6A-8D93-B7FF0EBE19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44" y="2592"/>
              <a:ext cx="40" cy="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99" name="Line 42">
              <a:extLst>
                <a:ext uri="{FF2B5EF4-FFF2-40B4-BE49-F238E27FC236}">
                  <a16:creationId xmlns:a16="http://schemas.microsoft.com/office/drawing/2014/main" id="{268F7397-C79B-F307-7068-6551BC8C41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4" y="2920"/>
              <a:ext cx="32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00" name="Line 43">
              <a:extLst>
                <a:ext uri="{FF2B5EF4-FFF2-40B4-BE49-F238E27FC236}">
                  <a16:creationId xmlns:a16="http://schemas.microsoft.com/office/drawing/2014/main" id="{65C8F386-5D12-6EA2-895F-0C8697AE8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2924"/>
              <a:ext cx="164" cy="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01" name="Line 44">
              <a:extLst>
                <a:ext uri="{FF2B5EF4-FFF2-40B4-BE49-F238E27FC236}">
                  <a16:creationId xmlns:a16="http://schemas.microsoft.com/office/drawing/2014/main" id="{C84732E0-D446-E04B-5F60-9D567DAD57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6" y="2836"/>
              <a:ext cx="48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02" name="Line 45">
              <a:extLst>
                <a:ext uri="{FF2B5EF4-FFF2-40B4-BE49-F238E27FC236}">
                  <a16:creationId xmlns:a16="http://schemas.microsoft.com/office/drawing/2014/main" id="{24E940EA-3F1F-7AAB-D162-40DDFBEA8C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0" y="1816"/>
              <a:ext cx="244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03" name="Line 46">
              <a:extLst>
                <a:ext uri="{FF2B5EF4-FFF2-40B4-BE49-F238E27FC236}">
                  <a16:creationId xmlns:a16="http://schemas.microsoft.com/office/drawing/2014/main" id="{09DB064C-63BC-FD94-316E-3E5AA79A41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2" y="1780"/>
              <a:ext cx="432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04" name="Line 47">
              <a:extLst>
                <a:ext uri="{FF2B5EF4-FFF2-40B4-BE49-F238E27FC236}">
                  <a16:creationId xmlns:a16="http://schemas.microsoft.com/office/drawing/2014/main" id="{9AC48230-4A0E-A60A-AA2E-0C52D0FDDD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80" y="1456"/>
              <a:ext cx="1548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05" name="Line 48">
              <a:extLst>
                <a:ext uri="{FF2B5EF4-FFF2-40B4-BE49-F238E27FC236}">
                  <a16:creationId xmlns:a16="http://schemas.microsoft.com/office/drawing/2014/main" id="{0F6F1CB1-FEA6-5618-3D37-377F8B5057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4" y="23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06" name="Line 49">
              <a:extLst>
                <a:ext uri="{FF2B5EF4-FFF2-40B4-BE49-F238E27FC236}">
                  <a16:creationId xmlns:a16="http://schemas.microsoft.com/office/drawing/2014/main" id="{937B3D70-7D8E-6F90-FF42-93CC9630DB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6" y="2356"/>
              <a:ext cx="432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07" name="Line 50">
              <a:extLst>
                <a:ext uri="{FF2B5EF4-FFF2-40B4-BE49-F238E27FC236}">
                  <a16:creationId xmlns:a16="http://schemas.microsoft.com/office/drawing/2014/main" id="{FF0B46BC-0D84-FED1-2CDB-1E242752D7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0" y="2052"/>
              <a:ext cx="148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08" name="Line 51">
              <a:extLst>
                <a:ext uri="{FF2B5EF4-FFF2-40B4-BE49-F238E27FC236}">
                  <a16:creationId xmlns:a16="http://schemas.microsoft.com/office/drawing/2014/main" id="{6C8C3044-E80C-DE77-7FE7-C719FB47F9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8" y="1488"/>
              <a:ext cx="1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09" name="Line 52">
              <a:extLst>
                <a:ext uri="{FF2B5EF4-FFF2-40B4-BE49-F238E27FC236}">
                  <a16:creationId xmlns:a16="http://schemas.microsoft.com/office/drawing/2014/main" id="{4C3F90E1-8B54-0C93-B658-A5F7B275B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4" y="1480"/>
              <a:ext cx="38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10" name="Line 53">
              <a:extLst>
                <a:ext uri="{FF2B5EF4-FFF2-40B4-BE49-F238E27FC236}">
                  <a16:creationId xmlns:a16="http://schemas.microsoft.com/office/drawing/2014/main" id="{737A8435-D19A-EC8B-BB1D-789047662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6" y="1488"/>
              <a:ext cx="308" cy="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11" name="Line 54">
              <a:extLst>
                <a:ext uri="{FF2B5EF4-FFF2-40B4-BE49-F238E27FC236}">
                  <a16:creationId xmlns:a16="http://schemas.microsoft.com/office/drawing/2014/main" id="{0714D8AE-BFC7-4006-86AA-7817AF8DFA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2056"/>
              <a:ext cx="364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12" name="Line 55">
              <a:extLst>
                <a:ext uri="{FF2B5EF4-FFF2-40B4-BE49-F238E27FC236}">
                  <a16:creationId xmlns:a16="http://schemas.microsoft.com/office/drawing/2014/main" id="{07897238-8842-7869-3A96-512AFFB643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88" y="2016"/>
              <a:ext cx="672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13" name="Line 56">
              <a:extLst>
                <a:ext uri="{FF2B5EF4-FFF2-40B4-BE49-F238E27FC236}">
                  <a16:creationId xmlns:a16="http://schemas.microsoft.com/office/drawing/2014/main" id="{AF3B53CF-03D5-B2A3-F998-463CCD1B9E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6" y="1888"/>
              <a:ext cx="252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14" name="Line 57">
              <a:extLst>
                <a:ext uri="{FF2B5EF4-FFF2-40B4-BE49-F238E27FC236}">
                  <a16:creationId xmlns:a16="http://schemas.microsoft.com/office/drawing/2014/main" id="{BDABB215-5A8A-A3F4-8589-87D60F6A1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2" y="1856"/>
              <a:ext cx="584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15" name="Line 58">
              <a:extLst>
                <a:ext uri="{FF2B5EF4-FFF2-40B4-BE49-F238E27FC236}">
                  <a16:creationId xmlns:a16="http://schemas.microsoft.com/office/drawing/2014/main" id="{9CFF76F2-3A5D-BE4B-32D6-76EFE0138A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6" y="2288"/>
              <a:ext cx="308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16" name="Line 59">
              <a:extLst>
                <a:ext uri="{FF2B5EF4-FFF2-40B4-BE49-F238E27FC236}">
                  <a16:creationId xmlns:a16="http://schemas.microsoft.com/office/drawing/2014/main" id="{B2573F6C-C7D0-40EA-C576-D70B16C6B8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6" y="1968"/>
              <a:ext cx="780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17" name="Line 60">
              <a:extLst>
                <a:ext uri="{FF2B5EF4-FFF2-40B4-BE49-F238E27FC236}">
                  <a16:creationId xmlns:a16="http://schemas.microsoft.com/office/drawing/2014/main" id="{49C2009C-BA74-29ED-7139-A9B68C1C2C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4" y="1964"/>
              <a:ext cx="144" cy="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18" name="Line 61">
              <a:extLst>
                <a:ext uri="{FF2B5EF4-FFF2-40B4-BE49-F238E27FC236}">
                  <a16:creationId xmlns:a16="http://schemas.microsoft.com/office/drawing/2014/main" id="{FA98F601-3244-E858-0FD2-6DB18CF20B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2" y="2688"/>
              <a:ext cx="72" cy="5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19" name="Line 62">
              <a:extLst>
                <a:ext uri="{FF2B5EF4-FFF2-40B4-BE49-F238E27FC236}">
                  <a16:creationId xmlns:a16="http://schemas.microsoft.com/office/drawing/2014/main" id="{3E8214B0-9BF9-867C-4FAF-308D98DE98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2672"/>
              <a:ext cx="36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20" name="Line 63">
              <a:extLst>
                <a:ext uri="{FF2B5EF4-FFF2-40B4-BE49-F238E27FC236}">
                  <a16:creationId xmlns:a16="http://schemas.microsoft.com/office/drawing/2014/main" id="{E792CA0B-B1A3-13D8-2529-E0D196B392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8" y="2640"/>
              <a:ext cx="19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21" name="Line 64">
              <a:extLst>
                <a:ext uri="{FF2B5EF4-FFF2-40B4-BE49-F238E27FC236}">
                  <a16:creationId xmlns:a16="http://schemas.microsoft.com/office/drawing/2014/main" id="{03AB7412-E13F-BDF9-F6F7-425A75600D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8" y="1872"/>
              <a:ext cx="48" cy="6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22" name="Line 65">
              <a:extLst>
                <a:ext uri="{FF2B5EF4-FFF2-40B4-BE49-F238E27FC236}">
                  <a16:creationId xmlns:a16="http://schemas.microsoft.com/office/drawing/2014/main" id="{E231CDB4-4BD5-AEA4-134F-A39D81368B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" y="2200"/>
              <a:ext cx="524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23" name="Line 66">
              <a:extLst>
                <a:ext uri="{FF2B5EF4-FFF2-40B4-BE49-F238E27FC236}">
                  <a16:creationId xmlns:a16="http://schemas.microsoft.com/office/drawing/2014/main" id="{26BCB338-25AB-5292-557E-789EAF6FE0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6" y="2096"/>
              <a:ext cx="500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24" name="Line 67">
              <a:extLst>
                <a:ext uri="{FF2B5EF4-FFF2-40B4-BE49-F238E27FC236}">
                  <a16:creationId xmlns:a16="http://schemas.microsoft.com/office/drawing/2014/main" id="{4C45A8CA-EC2D-36C8-1700-CEB7B4ADB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2" y="1444"/>
              <a:ext cx="116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25" name="Line 68">
              <a:extLst>
                <a:ext uri="{FF2B5EF4-FFF2-40B4-BE49-F238E27FC236}">
                  <a16:creationId xmlns:a16="http://schemas.microsoft.com/office/drawing/2014/main" id="{8CBB3A67-0173-1603-22D8-F298B64253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" y="1848"/>
              <a:ext cx="480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26" name="Line 69">
              <a:extLst>
                <a:ext uri="{FF2B5EF4-FFF2-40B4-BE49-F238E27FC236}">
                  <a16:creationId xmlns:a16="http://schemas.microsoft.com/office/drawing/2014/main" id="{7EF38387-926F-0815-D23F-E6CA67BAD0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2064"/>
              <a:ext cx="108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27" name="Line 70">
              <a:extLst>
                <a:ext uri="{FF2B5EF4-FFF2-40B4-BE49-F238E27FC236}">
                  <a16:creationId xmlns:a16="http://schemas.microsoft.com/office/drawing/2014/main" id="{68DF7147-076C-D0F4-6851-25A5587ADA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216"/>
              <a:ext cx="200" cy="9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28" name="Line 71">
              <a:extLst>
                <a:ext uri="{FF2B5EF4-FFF2-40B4-BE49-F238E27FC236}">
                  <a16:creationId xmlns:a16="http://schemas.microsoft.com/office/drawing/2014/main" id="{CD6BB3CB-A5C7-9920-8011-E4CD18C083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2096"/>
              <a:ext cx="36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29" name="Line 72">
              <a:extLst>
                <a:ext uri="{FF2B5EF4-FFF2-40B4-BE49-F238E27FC236}">
                  <a16:creationId xmlns:a16="http://schemas.microsoft.com/office/drawing/2014/main" id="{4F05C5B8-07BE-14EF-1721-54CD5495CF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2560"/>
              <a:ext cx="928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30" name="Line 73">
              <a:extLst>
                <a:ext uri="{FF2B5EF4-FFF2-40B4-BE49-F238E27FC236}">
                  <a16:creationId xmlns:a16="http://schemas.microsoft.com/office/drawing/2014/main" id="{EFB715D3-588B-C6BB-10E5-D0905B83ED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2" y="2824"/>
              <a:ext cx="388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31" name="Line 74">
              <a:extLst>
                <a:ext uri="{FF2B5EF4-FFF2-40B4-BE49-F238E27FC236}">
                  <a16:creationId xmlns:a16="http://schemas.microsoft.com/office/drawing/2014/main" id="{A09D4135-5C05-56A3-3FEF-0A9A9EA295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2872"/>
              <a:ext cx="612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32" name="Line 75">
              <a:extLst>
                <a:ext uri="{FF2B5EF4-FFF2-40B4-BE49-F238E27FC236}">
                  <a16:creationId xmlns:a16="http://schemas.microsoft.com/office/drawing/2014/main" id="{9B2A530E-AC6C-9B41-68C5-1163AA5654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0" y="2848"/>
              <a:ext cx="1788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33" name="Line 76">
              <a:extLst>
                <a:ext uri="{FF2B5EF4-FFF2-40B4-BE49-F238E27FC236}">
                  <a16:creationId xmlns:a16="http://schemas.microsoft.com/office/drawing/2014/main" id="{860F0368-8B63-E271-20C8-659334D7AE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2440"/>
              <a:ext cx="468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34" name="Line 77">
              <a:extLst>
                <a:ext uri="{FF2B5EF4-FFF2-40B4-BE49-F238E27FC236}">
                  <a16:creationId xmlns:a16="http://schemas.microsoft.com/office/drawing/2014/main" id="{3B96866B-A49F-E271-F8DB-3A1A87CB69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288"/>
              <a:ext cx="424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654" name="Group 104">
            <a:extLst>
              <a:ext uri="{FF2B5EF4-FFF2-40B4-BE49-F238E27FC236}">
                <a16:creationId xmlns:a16="http://schemas.microsoft.com/office/drawing/2014/main" id="{B04DB016-E4D2-E70C-B678-905DA7B25EB4}"/>
              </a:ext>
            </a:extLst>
          </p:cNvPr>
          <p:cNvGrpSpPr>
            <a:grpSpLocks/>
          </p:cNvGrpSpPr>
          <p:nvPr/>
        </p:nvGrpSpPr>
        <p:grpSpPr bwMode="auto">
          <a:xfrm>
            <a:off x="8305800" y="1828800"/>
            <a:ext cx="1066800" cy="914400"/>
            <a:chOff x="4272" y="1152"/>
            <a:chExt cx="672" cy="576"/>
          </a:xfrm>
        </p:grpSpPr>
        <p:sp>
          <p:nvSpPr>
            <p:cNvPr id="27656" name="Oval 78">
              <a:extLst>
                <a:ext uri="{FF2B5EF4-FFF2-40B4-BE49-F238E27FC236}">
                  <a16:creationId xmlns:a16="http://schemas.microsoft.com/office/drawing/2014/main" id="{7FC022CC-9E20-9BF9-84E2-283B860F0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11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57" name="Line 79">
              <a:extLst>
                <a:ext uri="{FF2B5EF4-FFF2-40B4-BE49-F238E27FC236}">
                  <a16:creationId xmlns:a16="http://schemas.microsoft.com/office/drawing/2014/main" id="{ACE3470E-12BB-2C14-D958-CF4626296B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1152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8" name="Line 80">
              <a:extLst>
                <a:ext uri="{FF2B5EF4-FFF2-40B4-BE49-F238E27FC236}">
                  <a16:creationId xmlns:a16="http://schemas.microsoft.com/office/drawing/2014/main" id="{FB848EBD-3656-FAD5-E327-54A23C4EEF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20" y="1248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59" name="Line 81">
              <a:extLst>
                <a:ext uri="{FF2B5EF4-FFF2-40B4-BE49-F238E27FC236}">
                  <a16:creationId xmlns:a16="http://schemas.microsoft.com/office/drawing/2014/main" id="{C7DB0B6F-F5E4-42C1-5BF1-D9A53CE5FF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08" y="1248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60" name="Oval 82">
              <a:extLst>
                <a:ext uri="{FF2B5EF4-FFF2-40B4-BE49-F238E27FC236}">
                  <a16:creationId xmlns:a16="http://schemas.microsoft.com/office/drawing/2014/main" id="{741D0778-24FD-56C3-D93F-350DC1A7D6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96" cy="96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661" name="Oval 83">
              <a:extLst>
                <a:ext uri="{FF2B5EF4-FFF2-40B4-BE49-F238E27FC236}">
                  <a16:creationId xmlns:a16="http://schemas.microsoft.com/office/drawing/2014/main" id="{E4B939EA-166F-35AD-4CFE-D67C32AB8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1632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7655" name="Text Box 102">
            <a:extLst>
              <a:ext uri="{FF2B5EF4-FFF2-40B4-BE49-F238E27FC236}">
                <a16:creationId xmlns:a16="http://schemas.microsoft.com/office/drawing/2014/main" id="{853474C2-2D3D-67EE-91FA-A22DEE819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953001"/>
            <a:ext cx="1481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Search tree</a:t>
            </a:r>
          </a:p>
        </p:txBody>
      </p:sp>
    </p:spTree>
    <p:extLst>
      <p:ext uri="{BB962C8B-B14F-4D97-AF65-F5344CB8AC3E}">
        <p14:creationId xmlns:p14="http://schemas.microsoft.com/office/powerpoint/2010/main" val="21446593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3">
            <a:extLst>
              <a:ext uri="{FF2B5EF4-FFF2-40B4-BE49-F238E27FC236}">
                <a16:creationId xmlns:a16="http://schemas.microsoft.com/office/drawing/2014/main" id="{E5B55C0E-FFFC-966F-FDD2-2E4EDA601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2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Searching the State Space</a:t>
            </a:r>
          </a:p>
        </p:txBody>
      </p:sp>
      <p:sp>
        <p:nvSpPr>
          <p:cNvPr id="28674" name="Slide Number Placeholder 4">
            <a:extLst>
              <a:ext uri="{FF2B5EF4-FFF2-40B4-BE49-F238E27FC236}">
                <a16:creationId xmlns:a16="http://schemas.microsoft.com/office/drawing/2014/main" id="{013C7EBB-752D-98B5-3EE2-C39A58D5E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B42B8F26-E2DF-4E0F-A637-2ECF3FD8A881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7873492A-12C5-FCCB-B0A0-0C459F33F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524000"/>
            <a:ext cx="2362200" cy="3810000"/>
          </a:xfrm>
          <a:prstGeom prst="rect">
            <a:avLst/>
          </a:prstGeom>
          <a:solidFill>
            <a:srgbClr val="FFFF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28677" name="Group 4">
            <a:extLst>
              <a:ext uri="{FF2B5EF4-FFF2-40B4-BE49-F238E27FC236}">
                <a16:creationId xmlns:a16="http://schemas.microsoft.com/office/drawing/2014/main" id="{1CA281C7-BE99-133C-C9C2-D12DC5F4617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828800"/>
            <a:ext cx="5607050" cy="3962400"/>
            <a:chOff x="288" y="1392"/>
            <a:chExt cx="3532" cy="2496"/>
          </a:xfrm>
        </p:grpSpPr>
        <p:sp>
          <p:nvSpPr>
            <p:cNvPr id="28690" name="Oval 5">
              <a:extLst>
                <a:ext uri="{FF2B5EF4-FFF2-40B4-BE49-F238E27FC236}">
                  <a16:creationId xmlns:a16="http://schemas.microsoft.com/office/drawing/2014/main" id="{81EB4EE9-B1DE-2CBE-C1A0-A68A2F5AE9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12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691" name="Oval 6">
              <a:extLst>
                <a:ext uri="{FF2B5EF4-FFF2-40B4-BE49-F238E27FC236}">
                  <a16:creationId xmlns:a16="http://schemas.microsoft.com/office/drawing/2014/main" id="{E7E11F7B-D82E-3AE2-6173-9EC58BC0B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31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692" name="Oval 7">
              <a:extLst>
                <a:ext uri="{FF2B5EF4-FFF2-40B4-BE49-F238E27FC236}">
                  <a16:creationId xmlns:a16="http://schemas.microsoft.com/office/drawing/2014/main" id="{499E6EF6-3E9F-6AA4-454B-715E886EF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177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693" name="Oval 8">
              <a:extLst>
                <a:ext uri="{FF2B5EF4-FFF2-40B4-BE49-F238E27FC236}">
                  <a16:creationId xmlns:a16="http://schemas.microsoft.com/office/drawing/2014/main" id="{16B883A1-720E-CCB9-AFF5-0C8918316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2784"/>
              <a:ext cx="96" cy="96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694" name="Oval 9">
              <a:extLst>
                <a:ext uri="{FF2B5EF4-FFF2-40B4-BE49-F238E27FC236}">
                  <a16:creationId xmlns:a16="http://schemas.microsoft.com/office/drawing/2014/main" id="{81E2A5D4-97FA-26C8-25DF-456D1053C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369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695" name="Oval 10">
              <a:extLst>
                <a:ext uri="{FF2B5EF4-FFF2-40B4-BE49-F238E27FC236}">
                  <a16:creationId xmlns:a16="http://schemas.microsoft.com/office/drawing/2014/main" id="{35AB3EB4-33EF-DA75-59FE-4BD725783D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278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696" name="Oval 11">
              <a:extLst>
                <a:ext uri="{FF2B5EF4-FFF2-40B4-BE49-F238E27FC236}">
                  <a16:creationId xmlns:a16="http://schemas.microsoft.com/office/drawing/2014/main" id="{DD4B648B-3BC0-8119-F0F5-ACE424799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249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697" name="Oval 12">
              <a:extLst>
                <a:ext uri="{FF2B5EF4-FFF2-40B4-BE49-F238E27FC236}">
                  <a16:creationId xmlns:a16="http://schemas.microsoft.com/office/drawing/2014/main" id="{EE2D4FE6-CEDA-F224-043B-282B3EBB86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35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698" name="Oval 13">
              <a:extLst>
                <a:ext uri="{FF2B5EF4-FFF2-40B4-BE49-F238E27FC236}">
                  <a16:creationId xmlns:a16="http://schemas.microsoft.com/office/drawing/2014/main" id="{C46B30D8-4BEF-2C53-84E2-3B9AA3258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379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699" name="Oval 14">
              <a:extLst>
                <a:ext uri="{FF2B5EF4-FFF2-40B4-BE49-F238E27FC236}">
                  <a16:creationId xmlns:a16="http://schemas.microsoft.com/office/drawing/2014/main" id="{3EB8C7C5-9F7A-9E24-FB2E-11A4EA241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" y="326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700" name="Oval 15">
              <a:extLst>
                <a:ext uri="{FF2B5EF4-FFF2-40B4-BE49-F238E27FC236}">
                  <a16:creationId xmlns:a16="http://schemas.microsoft.com/office/drawing/2014/main" id="{F68CF327-62C3-91CD-19AF-5289F69668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" y="182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701" name="Oval 16">
              <a:extLst>
                <a:ext uri="{FF2B5EF4-FFF2-40B4-BE49-F238E27FC236}">
                  <a16:creationId xmlns:a16="http://schemas.microsoft.com/office/drawing/2014/main" id="{C2BE2ADA-E1B8-8983-ECC1-E0C03E3E20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26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702" name="Oval 17">
              <a:extLst>
                <a:ext uri="{FF2B5EF4-FFF2-40B4-BE49-F238E27FC236}">
                  <a16:creationId xmlns:a16="http://schemas.microsoft.com/office/drawing/2014/main" id="{4A3A4590-00DC-56BE-AB7C-D343FCB4C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36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703" name="Oval 18">
              <a:extLst>
                <a:ext uri="{FF2B5EF4-FFF2-40B4-BE49-F238E27FC236}">
                  <a16:creationId xmlns:a16="http://schemas.microsoft.com/office/drawing/2014/main" id="{83DA7094-D363-4A32-2CDD-1234C54BB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3504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704" name="Oval 19">
              <a:extLst>
                <a:ext uri="{FF2B5EF4-FFF2-40B4-BE49-F238E27FC236}">
                  <a16:creationId xmlns:a16="http://schemas.microsoft.com/office/drawing/2014/main" id="{89701EE2-8FD3-61A5-D6D5-DB249D7D28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83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705" name="Oval 20">
              <a:extLst>
                <a:ext uri="{FF2B5EF4-FFF2-40B4-BE49-F238E27FC236}">
                  <a16:creationId xmlns:a16="http://schemas.microsoft.com/office/drawing/2014/main" id="{BAECD692-876D-A808-6B3D-39E267AB1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201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706" name="Oval 21">
              <a:extLst>
                <a:ext uri="{FF2B5EF4-FFF2-40B4-BE49-F238E27FC236}">
                  <a16:creationId xmlns:a16="http://schemas.microsoft.com/office/drawing/2014/main" id="{14E2EC69-4D04-DE27-6584-350FE07A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230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707" name="Oval 22">
              <a:extLst>
                <a:ext uri="{FF2B5EF4-FFF2-40B4-BE49-F238E27FC236}">
                  <a16:creationId xmlns:a16="http://schemas.microsoft.com/office/drawing/2014/main" id="{5BBC6B6F-0DEB-C1A8-C1CA-F3074A514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9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708" name="Oval 23">
              <a:extLst>
                <a:ext uri="{FF2B5EF4-FFF2-40B4-BE49-F238E27FC236}">
                  <a16:creationId xmlns:a16="http://schemas.microsoft.com/office/drawing/2014/main" id="{EBAFDA0D-CE29-268A-E00F-A2103C3B9C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39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709" name="Oval 24">
              <a:extLst>
                <a:ext uri="{FF2B5EF4-FFF2-40B4-BE49-F238E27FC236}">
                  <a16:creationId xmlns:a16="http://schemas.microsoft.com/office/drawing/2014/main" id="{71936529-0F52-8711-25C6-FB64B5AA5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340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710" name="Oval 25">
              <a:extLst>
                <a:ext uri="{FF2B5EF4-FFF2-40B4-BE49-F238E27FC236}">
                  <a16:creationId xmlns:a16="http://schemas.microsoft.com/office/drawing/2014/main" id="{9B420468-DADC-AE57-5FBB-54967593E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72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711" name="Oval 26">
              <a:extLst>
                <a:ext uri="{FF2B5EF4-FFF2-40B4-BE49-F238E27FC236}">
                  <a16:creationId xmlns:a16="http://schemas.microsoft.com/office/drawing/2014/main" id="{8C332058-3F8C-6AB6-B9AB-8346AC08C8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9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712" name="Oval 27">
              <a:extLst>
                <a:ext uri="{FF2B5EF4-FFF2-40B4-BE49-F238E27FC236}">
                  <a16:creationId xmlns:a16="http://schemas.microsoft.com/office/drawing/2014/main" id="{70F3E656-7087-2472-C829-4A4B80524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187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713" name="Oval 28">
              <a:extLst>
                <a:ext uri="{FF2B5EF4-FFF2-40B4-BE49-F238E27FC236}">
                  <a16:creationId xmlns:a16="http://schemas.microsoft.com/office/drawing/2014/main" id="{326768FA-9EE2-90D9-95F6-76394EB5E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220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714" name="Oval 29">
              <a:extLst>
                <a:ext uri="{FF2B5EF4-FFF2-40B4-BE49-F238E27FC236}">
                  <a16:creationId xmlns:a16="http://schemas.microsoft.com/office/drawing/2014/main" id="{B496E0EC-CAA5-11D0-DA76-8A1EDA9CB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32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715" name="Oval 30">
              <a:extLst>
                <a:ext uri="{FF2B5EF4-FFF2-40B4-BE49-F238E27FC236}">
                  <a16:creationId xmlns:a16="http://schemas.microsoft.com/office/drawing/2014/main" id="{5047E982-B45C-3D53-E6F1-798D3B138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" y="259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716" name="Oval 31">
              <a:extLst>
                <a:ext uri="{FF2B5EF4-FFF2-40B4-BE49-F238E27FC236}">
                  <a16:creationId xmlns:a16="http://schemas.microsoft.com/office/drawing/2014/main" id="{792CBAE9-F259-63CB-B837-11A45C824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640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8717" name="Line 32">
              <a:extLst>
                <a:ext uri="{FF2B5EF4-FFF2-40B4-BE49-F238E27FC236}">
                  <a16:creationId xmlns:a16="http://schemas.microsoft.com/office/drawing/2014/main" id="{2D0CAC1C-8ABC-E92A-B0C8-E83725E143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" y="3260"/>
              <a:ext cx="92" cy="5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18" name="Line 33">
              <a:extLst>
                <a:ext uri="{FF2B5EF4-FFF2-40B4-BE49-F238E27FC236}">
                  <a16:creationId xmlns:a16="http://schemas.microsoft.com/office/drawing/2014/main" id="{CF37D8F1-A505-299D-80C1-1E8945AEBD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" y="3352"/>
              <a:ext cx="468" cy="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19" name="Line 34">
              <a:extLst>
                <a:ext uri="{FF2B5EF4-FFF2-40B4-BE49-F238E27FC236}">
                  <a16:creationId xmlns:a16="http://schemas.microsoft.com/office/drawing/2014/main" id="{D92FC5AB-934A-930E-1674-810DA9AF64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" y="3476"/>
              <a:ext cx="1012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20" name="Line 35">
              <a:extLst>
                <a:ext uri="{FF2B5EF4-FFF2-40B4-BE49-F238E27FC236}">
                  <a16:creationId xmlns:a16="http://schemas.microsoft.com/office/drawing/2014/main" id="{1524039E-7D2E-0D54-AEE4-0B0BC52CA1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2" y="3496"/>
              <a:ext cx="18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21" name="Line 36">
              <a:extLst>
                <a:ext uri="{FF2B5EF4-FFF2-40B4-BE49-F238E27FC236}">
                  <a16:creationId xmlns:a16="http://schemas.microsoft.com/office/drawing/2014/main" id="{BBA5264B-5897-E027-F3F4-7EC2FC003E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6" y="3488"/>
              <a:ext cx="13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22" name="Line 37">
              <a:extLst>
                <a:ext uri="{FF2B5EF4-FFF2-40B4-BE49-F238E27FC236}">
                  <a16:creationId xmlns:a16="http://schemas.microsoft.com/office/drawing/2014/main" id="{487F20C9-E541-7ACD-3852-812AB0EC48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6" y="3564"/>
              <a:ext cx="636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23" name="Line 38">
              <a:extLst>
                <a:ext uri="{FF2B5EF4-FFF2-40B4-BE49-F238E27FC236}">
                  <a16:creationId xmlns:a16="http://schemas.microsoft.com/office/drawing/2014/main" id="{A0A06823-5EB9-488D-A14B-CADBF60AB1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4" y="2876"/>
              <a:ext cx="176" cy="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24" name="Line 39">
              <a:extLst>
                <a:ext uri="{FF2B5EF4-FFF2-40B4-BE49-F238E27FC236}">
                  <a16:creationId xmlns:a16="http://schemas.microsoft.com/office/drawing/2014/main" id="{94526529-A217-249F-61E1-1B5F12D0E9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8" y="2880"/>
              <a:ext cx="4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25" name="Line 40">
              <a:extLst>
                <a:ext uri="{FF2B5EF4-FFF2-40B4-BE49-F238E27FC236}">
                  <a16:creationId xmlns:a16="http://schemas.microsoft.com/office/drawing/2014/main" id="{5B25E937-2C2B-E9AD-8924-86037496A1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4" y="3336"/>
              <a:ext cx="44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26" name="Line 41">
              <a:extLst>
                <a:ext uri="{FF2B5EF4-FFF2-40B4-BE49-F238E27FC236}">
                  <a16:creationId xmlns:a16="http://schemas.microsoft.com/office/drawing/2014/main" id="{CB969D31-07EA-BE86-3DFB-32C719E700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44" y="2592"/>
              <a:ext cx="40" cy="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27" name="Line 42">
              <a:extLst>
                <a:ext uri="{FF2B5EF4-FFF2-40B4-BE49-F238E27FC236}">
                  <a16:creationId xmlns:a16="http://schemas.microsoft.com/office/drawing/2014/main" id="{F69597AA-B8C3-7F16-9656-FBF56AA14D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4" y="2920"/>
              <a:ext cx="32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28" name="Line 43">
              <a:extLst>
                <a:ext uri="{FF2B5EF4-FFF2-40B4-BE49-F238E27FC236}">
                  <a16:creationId xmlns:a16="http://schemas.microsoft.com/office/drawing/2014/main" id="{8B24E2E0-7DA3-1B50-5EDB-A4B7921C32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2924"/>
              <a:ext cx="164" cy="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29" name="Line 44">
              <a:extLst>
                <a:ext uri="{FF2B5EF4-FFF2-40B4-BE49-F238E27FC236}">
                  <a16:creationId xmlns:a16="http://schemas.microsoft.com/office/drawing/2014/main" id="{BBCEAE4E-B2F9-C6DA-690D-EFE228F57F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6" y="2836"/>
              <a:ext cx="48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30" name="Line 45">
              <a:extLst>
                <a:ext uri="{FF2B5EF4-FFF2-40B4-BE49-F238E27FC236}">
                  <a16:creationId xmlns:a16="http://schemas.microsoft.com/office/drawing/2014/main" id="{21407ABF-FFF4-9F6B-29F0-B6A796FC83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0" y="1816"/>
              <a:ext cx="244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31" name="Line 46">
              <a:extLst>
                <a:ext uri="{FF2B5EF4-FFF2-40B4-BE49-F238E27FC236}">
                  <a16:creationId xmlns:a16="http://schemas.microsoft.com/office/drawing/2014/main" id="{9F7F0540-17DC-A82B-7769-EBF9829043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2" y="1780"/>
              <a:ext cx="432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32" name="Line 47">
              <a:extLst>
                <a:ext uri="{FF2B5EF4-FFF2-40B4-BE49-F238E27FC236}">
                  <a16:creationId xmlns:a16="http://schemas.microsoft.com/office/drawing/2014/main" id="{EC950653-545C-5C6F-9DEA-0D501B954A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80" y="1456"/>
              <a:ext cx="1548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33" name="Line 48">
              <a:extLst>
                <a:ext uri="{FF2B5EF4-FFF2-40B4-BE49-F238E27FC236}">
                  <a16:creationId xmlns:a16="http://schemas.microsoft.com/office/drawing/2014/main" id="{EB46E9DE-209E-6DEF-F648-E222C0E01A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4" y="23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34" name="Line 49">
              <a:extLst>
                <a:ext uri="{FF2B5EF4-FFF2-40B4-BE49-F238E27FC236}">
                  <a16:creationId xmlns:a16="http://schemas.microsoft.com/office/drawing/2014/main" id="{382C61CD-F035-50E7-2D06-631491C9D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6" y="2356"/>
              <a:ext cx="432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35" name="Line 50">
              <a:extLst>
                <a:ext uri="{FF2B5EF4-FFF2-40B4-BE49-F238E27FC236}">
                  <a16:creationId xmlns:a16="http://schemas.microsoft.com/office/drawing/2014/main" id="{E48624B6-E6B0-4DB7-7E0D-8556752CC6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0" y="2052"/>
              <a:ext cx="148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36" name="Line 51">
              <a:extLst>
                <a:ext uri="{FF2B5EF4-FFF2-40B4-BE49-F238E27FC236}">
                  <a16:creationId xmlns:a16="http://schemas.microsoft.com/office/drawing/2014/main" id="{32489C0C-2316-8599-3547-4C6F74B6D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8" y="1488"/>
              <a:ext cx="1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37" name="Line 52">
              <a:extLst>
                <a:ext uri="{FF2B5EF4-FFF2-40B4-BE49-F238E27FC236}">
                  <a16:creationId xmlns:a16="http://schemas.microsoft.com/office/drawing/2014/main" id="{CECA647B-CAEB-7EA1-2584-A4AA5A6AC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4" y="1480"/>
              <a:ext cx="38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38" name="Line 53">
              <a:extLst>
                <a:ext uri="{FF2B5EF4-FFF2-40B4-BE49-F238E27FC236}">
                  <a16:creationId xmlns:a16="http://schemas.microsoft.com/office/drawing/2014/main" id="{C9BE9CD7-E483-8449-30D8-236CAB0A29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6" y="1488"/>
              <a:ext cx="308" cy="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39" name="Line 54">
              <a:extLst>
                <a:ext uri="{FF2B5EF4-FFF2-40B4-BE49-F238E27FC236}">
                  <a16:creationId xmlns:a16="http://schemas.microsoft.com/office/drawing/2014/main" id="{A8053A0E-2267-D143-DC77-D39BAFC2DE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2056"/>
              <a:ext cx="364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40" name="Line 55">
              <a:extLst>
                <a:ext uri="{FF2B5EF4-FFF2-40B4-BE49-F238E27FC236}">
                  <a16:creationId xmlns:a16="http://schemas.microsoft.com/office/drawing/2014/main" id="{34AC0572-A9C8-68FD-61BE-EE4CBE9C5A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88" y="2016"/>
              <a:ext cx="672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41" name="Line 56">
              <a:extLst>
                <a:ext uri="{FF2B5EF4-FFF2-40B4-BE49-F238E27FC236}">
                  <a16:creationId xmlns:a16="http://schemas.microsoft.com/office/drawing/2014/main" id="{BDCDF1F3-17A7-4FCA-CBDB-3D6CFF92E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6" y="1888"/>
              <a:ext cx="252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42" name="Line 57">
              <a:extLst>
                <a:ext uri="{FF2B5EF4-FFF2-40B4-BE49-F238E27FC236}">
                  <a16:creationId xmlns:a16="http://schemas.microsoft.com/office/drawing/2014/main" id="{D8987490-2A63-2FDA-6325-6D2AA803C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2" y="1856"/>
              <a:ext cx="584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43" name="Line 58">
              <a:extLst>
                <a:ext uri="{FF2B5EF4-FFF2-40B4-BE49-F238E27FC236}">
                  <a16:creationId xmlns:a16="http://schemas.microsoft.com/office/drawing/2014/main" id="{17E2BF5E-D4F6-32C0-3762-080841E9B6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6" y="2288"/>
              <a:ext cx="308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44" name="Line 59">
              <a:extLst>
                <a:ext uri="{FF2B5EF4-FFF2-40B4-BE49-F238E27FC236}">
                  <a16:creationId xmlns:a16="http://schemas.microsoft.com/office/drawing/2014/main" id="{42A47E78-16E7-3903-652E-D5B6B6BE25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6" y="1968"/>
              <a:ext cx="780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45" name="Line 60">
              <a:extLst>
                <a:ext uri="{FF2B5EF4-FFF2-40B4-BE49-F238E27FC236}">
                  <a16:creationId xmlns:a16="http://schemas.microsoft.com/office/drawing/2014/main" id="{BF7B8D65-0C21-7351-7E7E-142187079C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4" y="1964"/>
              <a:ext cx="144" cy="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46" name="Line 61">
              <a:extLst>
                <a:ext uri="{FF2B5EF4-FFF2-40B4-BE49-F238E27FC236}">
                  <a16:creationId xmlns:a16="http://schemas.microsoft.com/office/drawing/2014/main" id="{E44CBB3B-577D-C564-6691-C1677A6058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2" y="2688"/>
              <a:ext cx="72" cy="5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47" name="Line 62">
              <a:extLst>
                <a:ext uri="{FF2B5EF4-FFF2-40B4-BE49-F238E27FC236}">
                  <a16:creationId xmlns:a16="http://schemas.microsoft.com/office/drawing/2014/main" id="{487CE9ED-C11F-8F16-F17E-C6A0DB8B66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2672"/>
              <a:ext cx="36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48" name="Line 63">
              <a:extLst>
                <a:ext uri="{FF2B5EF4-FFF2-40B4-BE49-F238E27FC236}">
                  <a16:creationId xmlns:a16="http://schemas.microsoft.com/office/drawing/2014/main" id="{19D66BC4-357F-8D49-EB1C-E7178ED3AC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8" y="2640"/>
              <a:ext cx="19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49" name="Line 64">
              <a:extLst>
                <a:ext uri="{FF2B5EF4-FFF2-40B4-BE49-F238E27FC236}">
                  <a16:creationId xmlns:a16="http://schemas.microsoft.com/office/drawing/2014/main" id="{077D15C6-9E20-73B6-862A-40415843AB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8" y="1872"/>
              <a:ext cx="48" cy="6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50" name="Line 65">
              <a:extLst>
                <a:ext uri="{FF2B5EF4-FFF2-40B4-BE49-F238E27FC236}">
                  <a16:creationId xmlns:a16="http://schemas.microsoft.com/office/drawing/2014/main" id="{AF005AA9-7F4A-2230-333E-135712D9BF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" y="2200"/>
              <a:ext cx="524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51" name="Line 66">
              <a:extLst>
                <a:ext uri="{FF2B5EF4-FFF2-40B4-BE49-F238E27FC236}">
                  <a16:creationId xmlns:a16="http://schemas.microsoft.com/office/drawing/2014/main" id="{E73D12FE-EAAB-4A19-42C1-A48010E888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6" y="2096"/>
              <a:ext cx="500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52" name="Line 67">
              <a:extLst>
                <a:ext uri="{FF2B5EF4-FFF2-40B4-BE49-F238E27FC236}">
                  <a16:creationId xmlns:a16="http://schemas.microsoft.com/office/drawing/2014/main" id="{254E8205-3060-991C-EC36-2209C0A096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2" y="1444"/>
              <a:ext cx="116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53" name="Line 68">
              <a:extLst>
                <a:ext uri="{FF2B5EF4-FFF2-40B4-BE49-F238E27FC236}">
                  <a16:creationId xmlns:a16="http://schemas.microsoft.com/office/drawing/2014/main" id="{B274FAA8-0151-1037-ED29-3492D39987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" y="1848"/>
              <a:ext cx="480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54" name="Line 69">
              <a:extLst>
                <a:ext uri="{FF2B5EF4-FFF2-40B4-BE49-F238E27FC236}">
                  <a16:creationId xmlns:a16="http://schemas.microsoft.com/office/drawing/2014/main" id="{2E79F519-96B3-E9E9-90B9-3980986AF5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2064"/>
              <a:ext cx="108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55" name="Line 70">
              <a:extLst>
                <a:ext uri="{FF2B5EF4-FFF2-40B4-BE49-F238E27FC236}">
                  <a16:creationId xmlns:a16="http://schemas.microsoft.com/office/drawing/2014/main" id="{ABDC1E13-F629-8231-831C-4009C1D99D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216"/>
              <a:ext cx="200" cy="9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56" name="Line 71">
              <a:extLst>
                <a:ext uri="{FF2B5EF4-FFF2-40B4-BE49-F238E27FC236}">
                  <a16:creationId xmlns:a16="http://schemas.microsoft.com/office/drawing/2014/main" id="{4A921342-090A-C310-B2A1-E1AC285EAB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2096"/>
              <a:ext cx="36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57" name="Line 72">
              <a:extLst>
                <a:ext uri="{FF2B5EF4-FFF2-40B4-BE49-F238E27FC236}">
                  <a16:creationId xmlns:a16="http://schemas.microsoft.com/office/drawing/2014/main" id="{86D8AD1E-2926-DA01-1AE8-DE5C9DF135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2560"/>
              <a:ext cx="928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58" name="Line 73">
              <a:extLst>
                <a:ext uri="{FF2B5EF4-FFF2-40B4-BE49-F238E27FC236}">
                  <a16:creationId xmlns:a16="http://schemas.microsoft.com/office/drawing/2014/main" id="{80F7CCF8-B8E4-2A2E-35A2-D40C82A1C7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2" y="2824"/>
              <a:ext cx="388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59" name="Line 74">
              <a:extLst>
                <a:ext uri="{FF2B5EF4-FFF2-40B4-BE49-F238E27FC236}">
                  <a16:creationId xmlns:a16="http://schemas.microsoft.com/office/drawing/2014/main" id="{58DB4B9D-2F78-D3BF-55E0-BC5C06A7C1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2872"/>
              <a:ext cx="612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60" name="Line 75">
              <a:extLst>
                <a:ext uri="{FF2B5EF4-FFF2-40B4-BE49-F238E27FC236}">
                  <a16:creationId xmlns:a16="http://schemas.microsoft.com/office/drawing/2014/main" id="{43000A04-3E01-314A-71D7-BFDE112650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0" y="2848"/>
              <a:ext cx="1788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61" name="Line 76">
              <a:extLst>
                <a:ext uri="{FF2B5EF4-FFF2-40B4-BE49-F238E27FC236}">
                  <a16:creationId xmlns:a16="http://schemas.microsoft.com/office/drawing/2014/main" id="{B3E71FB2-5D19-2815-C98F-083E169645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2440"/>
              <a:ext cx="468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62" name="Line 77">
              <a:extLst>
                <a:ext uri="{FF2B5EF4-FFF2-40B4-BE49-F238E27FC236}">
                  <a16:creationId xmlns:a16="http://schemas.microsoft.com/office/drawing/2014/main" id="{733216B7-B072-DBC6-0777-2A3BAC80E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288"/>
              <a:ext cx="424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678" name="Oval 78">
            <a:extLst>
              <a:ext uri="{FF2B5EF4-FFF2-40B4-BE49-F238E27FC236}">
                <a16:creationId xmlns:a16="http://schemas.microsoft.com/office/drawing/2014/main" id="{A9A90DB3-CD0C-35D2-B6B2-EBD6AF4CF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2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79" name="Line 79">
            <a:extLst>
              <a:ext uri="{FF2B5EF4-FFF2-40B4-BE49-F238E27FC236}">
                <a16:creationId xmlns:a16="http://schemas.microsoft.com/office/drawing/2014/main" id="{73AFE006-0ACD-EBBC-6C89-6DF661BD4FCC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0" name="Line 80">
            <a:extLst>
              <a:ext uri="{FF2B5EF4-FFF2-40B4-BE49-F238E27FC236}">
                <a16:creationId xmlns:a16="http://schemas.microsoft.com/office/drawing/2014/main" id="{836DFE4C-38BB-E01C-439A-9C4FA1162B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0" y="1981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1" name="Line 81">
            <a:extLst>
              <a:ext uri="{FF2B5EF4-FFF2-40B4-BE49-F238E27FC236}">
                <a16:creationId xmlns:a16="http://schemas.microsoft.com/office/drawing/2014/main" id="{DB1920E2-270C-B4BA-9C1F-B4B374D6F872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1981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2" name="Oval 82">
            <a:extLst>
              <a:ext uri="{FF2B5EF4-FFF2-40B4-BE49-F238E27FC236}">
                <a16:creationId xmlns:a16="http://schemas.microsoft.com/office/drawing/2014/main" id="{9BDB0E44-38DF-06CA-1ECD-85094A561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590800"/>
            <a:ext cx="152400" cy="1524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83" name="Oval 83">
            <a:extLst>
              <a:ext uri="{FF2B5EF4-FFF2-40B4-BE49-F238E27FC236}">
                <a16:creationId xmlns:a16="http://schemas.microsoft.com/office/drawing/2014/main" id="{C1F4E960-4782-C449-DA0C-38EE397B3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2590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8684" name="Group 84">
            <a:extLst>
              <a:ext uri="{FF2B5EF4-FFF2-40B4-BE49-F238E27FC236}">
                <a16:creationId xmlns:a16="http://schemas.microsoft.com/office/drawing/2014/main" id="{043D9EFE-1C04-B715-1C3A-DDA921AE2152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2743200"/>
            <a:ext cx="457200" cy="609600"/>
            <a:chOff x="4176" y="1728"/>
            <a:chExt cx="288" cy="384"/>
          </a:xfrm>
        </p:grpSpPr>
        <p:sp>
          <p:nvSpPr>
            <p:cNvPr id="28688" name="Line 85">
              <a:extLst>
                <a:ext uri="{FF2B5EF4-FFF2-40B4-BE49-F238E27FC236}">
                  <a16:creationId xmlns:a16="http://schemas.microsoft.com/office/drawing/2014/main" id="{41102A4C-F10C-35F9-AEB7-6F9CF5DE48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6" y="1728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89" name="Line 86">
              <a:extLst>
                <a:ext uri="{FF2B5EF4-FFF2-40B4-BE49-F238E27FC236}">
                  <a16:creationId xmlns:a16="http://schemas.microsoft.com/office/drawing/2014/main" id="{A9485C2E-1BA8-0AC3-69D8-06B550F28A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728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685" name="Oval 89">
            <a:extLst>
              <a:ext uri="{FF2B5EF4-FFF2-40B4-BE49-F238E27FC236}">
                <a16:creationId xmlns:a16="http://schemas.microsoft.com/office/drawing/2014/main" id="{BA86B8DE-ABAB-A052-63BD-2D8E4349E8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352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86" name="Oval 90">
            <a:extLst>
              <a:ext uri="{FF2B5EF4-FFF2-40B4-BE49-F238E27FC236}">
                <a16:creationId xmlns:a16="http://schemas.microsoft.com/office/drawing/2014/main" id="{DC023410-6BE7-ACD7-C70F-4C2F0EA8E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352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8687" name="Text Box 102">
            <a:extLst>
              <a:ext uri="{FF2B5EF4-FFF2-40B4-BE49-F238E27FC236}">
                <a16:creationId xmlns:a16="http://schemas.microsoft.com/office/drawing/2014/main" id="{BA0C07A5-5B25-C6E3-2ED4-70524EA43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953001"/>
            <a:ext cx="1481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Search tree</a:t>
            </a:r>
          </a:p>
        </p:txBody>
      </p:sp>
    </p:spTree>
    <p:extLst>
      <p:ext uri="{BB962C8B-B14F-4D97-AF65-F5344CB8AC3E}">
        <p14:creationId xmlns:p14="http://schemas.microsoft.com/office/powerpoint/2010/main" val="3377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9">
            <a:extLst>
              <a:ext uri="{FF2B5EF4-FFF2-40B4-BE49-F238E27FC236}">
                <a16:creationId xmlns:a16="http://schemas.microsoft.com/office/drawing/2014/main" id="{02D94091-640C-FFC0-A2C9-142A4918C3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867400" y="1447801"/>
            <a:ext cx="4343400" cy="4525963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latin typeface="Comic Sans MS" panose="030F0702030302020204" pitchFamily="66" charset="0"/>
              </a:rPr>
              <a:t>Declarative knowledge creates alternatives:</a:t>
            </a:r>
            <a:br>
              <a:rPr lang="en-US" altLang="en-US" sz="2400">
                <a:latin typeface="Comic Sans MS" panose="030F0702030302020204" pitchFamily="66" charset="0"/>
              </a:rPr>
            </a:br>
            <a:r>
              <a:rPr lang="en-US" altLang="en-US" sz="1400">
                <a:solidFill>
                  <a:srgbClr val="0033CC"/>
                </a:solidFill>
                <a:latin typeface="Comic Sans MS" panose="030F0702030302020204" pitchFamily="66" charset="0"/>
              </a:rPr>
              <a:t>●</a:t>
            </a:r>
            <a:r>
              <a:rPr lang="en-US" altLang="en-US" sz="2400">
                <a:latin typeface="Comic Sans MS" panose="030F0702030302020204" pitchFamily="66" charset="0"/>
              </a:rPr>
              <a:t> Which pieces of </a:t>
            </a:r>
            <a:br>
              <a:rPr lang="en-US" altLang="en-US" sz="2400">
                <a:latin typeface="Comic Sans MS" panose="030F0702030302020204" pitchFamily="66" charset="0"/>
              </a:rPr>
            </a:br>
            <a:r>
              <a:rPr lang="en-US" altLang="en-US" sz="2400">
                <a:latin typeface="Comic Sans MS" panose="030F0702030302020204" pitchFamily="66" charset="0"/>
              </a:rPr>
              <a:t>   knowledge to use?</a:t>
            </a:r>
            <a:br>
              <a:rPr lang="en-US" altLang="en-US" sz="2400">
                <a:latin typeface="Comic Sans MS" panose="030F0702030302020204" pitchFamily="66" charset="0"/>
              </a:rPr>
            </a:br>
            <a:r>
              <a:rPr lang="en-US" altLang="en-US" sz="1400">
                <a:solidFill>
                  <a:srgbClr val="0033CC"/>
                </a:solidFill>
                <a:latin typeface="Comic Sans MS" panose="030F0702030302020204" pitchFamily="66" charset="0"/>
              </a:rPr>
              <a:t>●</a:t>
            </a:r>
            <a:r>
              <a:rPr lang="en-US" altLang="en-US" sz="2400">
                <a:latin typeface="Comic Sans MS" panose="030F0702030302020204" pitchFamily="66" charset="0"/>
              </a:rPr>
              <a:t>  How to use them?</a:t>
            </a:r>
            <a:br>
              <a:rPr lang="en-US" altLang="en-US" sz="2400">
                <a:latin typeface="Comic Sans MS" panose="030F0702030302020204" pitchFamily="66" charset="0"/>
              </a:rPr>
            </a:br>
            <a:endParaRPr lang="en-US" altLang="en-US" sz="240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5000"/>
              </a:lnSpc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sz="2400">
                <a:solidFill>
                  <a:srgbClr val="0033CC"/>
                </a:solidFill>
                <a:latin typeface="Comic Sans MS" panose="030F0702030302020204" pitchFamily="66" charset="0"/>
              </a:rPr>
              <a:t>Search is a about exploring alternatives</a:t>
            </a:r>
            <a:r>
              <a:rPr lang="en-US" altLang="en-US" sz="2400">
                <a:latin typeface="Comic Sans MS" panose="030F0702030302020204" pitchFamily="66" charset="0"/>
              </a:rPr>
              <a:t>. </a:t>
            </a:r>
            <a:br>
              <a:rPr lang="en-US" altLang="en-US" sz="2400">
                <a:latin typeface="Comic Sans MS" panose="030F0702030302020204" pitchFamily="66" charset="0"/>
              </a:rPr>
            </a:br>
            <a:r>
              <a:rPr lang="en-US" altLang="en-US" sz="2400">
                <a:latin typeface="Comic Sans MS" panose="030F0702030302020204" pitchFamily="66" charset="0"/>
              </a:rPr>
              <a:t>It is a major approach</a:t>
            </a:r>
            <a:br>
              <a:rPr lang="en-US" altLang="en-US" sz="2400">
                <a:latin typeface="Comic Sans MS" panose="030F0702030302020204" pitchFamily="66" charset="0"/>
              </a:rPr>
            </a:br>
            <a:r>
              <a:rPr lang="en-US" altLang="en-US" sz="2400">
                <a:latin typeface="Comic Sans MS" panose="030F0702030302020204" pitchFamily="66" charset="0"/>
              </a:rPr>
              <a:t>to exploit knowledge</a:t>
            </a:r>
          </a:p>
        </p:txBody>
      </p:sp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9904C187-E841-BEF1-00ED-819DB68C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20D6B38-EA3A-4324-8FF2-800A26DCDC30}" type="slidenum">
              <a:rPr lang="en-US" altLang="en-US" sz="1400"/>
              <a:pPr eaLnBrk="1" hangingPunct="1"/>
              <a:t>3</a:t>
            </a:fld>
            <a:endParaRPr lang="en-US" altLang="en-US" sz="1400"/>
          </a:p>
        </p:txBody>
      </p:sp>
      <p:grpSp>
        <p:nvGrpSpPr>
          <p:cNvPr id="3076" name="Group 21">
            <a:extLst>
              <a:ext uri="{FF2B5EF4-FFF2-40B4-BE49-F238E27FC236}">
                <a16:creationId xmlns:a16="http://schemas.microsoft.com/office/drawing/2014/main" id="{9E670A44-A974-F992-B4DA-B3FF7041EBEF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143000"/>
            <a:ext cx="3924300" cy="4876800"/>
            <a:chOff x="144" y="720"/>
            <a:chExt cx="2472" cy="3072"/>
          </a:xfrm>
        </p:grpSpPr>
        <p:grpSp>
          <p:nvGrpSpPr>
            <p:cNvPr id="3077" name="Group 17">
              <a:extLst>
                <a:ext uri="{FF2B5EF4-FFF2-40B4-BE49-F238E27FC236}">
                  <a16:creationId xmlns:a16="http://schemas.microsoft.com/office/drawing/2014/main" id="{9E745E64-1460-234B-D61B-25FC7DC690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720"/>
              <a:ext cx="2472" cy="3072"/>
              <a:chOff x="3024" y="1008"/>
              <a:chExt cx="2472" cy="3072"/>
            </a:xfrm>
          </p:grpSpPr>
          <p:pic>
            <p:nvPicPr>
              <p:cNvPr id="3079" name="Picture 4" descr="jigsaw-1">
                <a:extLst>
                  <a:ext uri="{FF2B5EF4-FFF2-40B4-BE49-F238E27FC236}">
                    <a16:creationId xmlns:a16="http://schemas.microsoft.com/office/drawing/2014/main" id="{D7D63398-B09E-7042-956F-13DCE8B844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4" y="1008"/>
                <a:ext cx="2312" cy="3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0" name="Text Box 5">
                <a:extLst>
                  <a:ext uri="{FF2B5EF4-FFF2-40B4-BE49-F238E27FC236}">
                    <a16:creationId xmlns:a16="http://schemas.microsoft.com/office/drawing/2014/main" id="{46484FE4-50B9-34CB-0881-4DCA28EB40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2067"/>
                <a:ext cx="5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solidFill>
                      <a:srgbClr val="3333CC"/>
                    </a:solidFill>
                    <a:latin typeface="Comic Sans MS" panose="030F0702030302020204" pitchFamily="66" charset="0"/>
                  </a:rPr>
                  <a:t>Search</a:t>
                </a:r>
              </a:p>
            </p:txBody>
          </p:sp>
          <p:sp>
            <p:nvSpPr>
              <p:cNvPr id="3081" name="Text Box 6">
                <a:extLst>
                  <a:ext uri="{FF2B5EF4-FFF2-40B4-BE49-F238E27FC236}">
                    <a16:creationId xmlns:a16="http://schemas.microsoft.com/office/drawing/2014/main" id="{D7CED10D-6178-B1FF-0617-7028001F1F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4" y="2592"/>
                <a:ext cx="812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solidFill>
                      <a:srgbClr val="990000"/>
                    </a:solidFill>
                    <a:latin typeface="Comic Sans MS" panose="030F0702030302020204" pitchFamily="66" charset="0"/>
                  </a:rPr>
                  <a:t>Knowledge</a:t>
                </a:r>
                <a:br>
                  <a:rPr lang="en-US" altLang="en-US" sz="1800">
                    <a:solidFill>
                      <a:srgbClr val="990000"/>
                    </a:solidFill>
                    <a:latin typeface="Comic Sans MS" panose="030F0702030302020204" pitchFamily="66" charset="0"/>
                  </a:rPr>
                </a:br>
                <a:r>
                  <a:rPr lang="en-US" altLang="en-US" sz="1800">
                    <a:solidFill>
                      <a:srgbClr val="990000"/>
                    </a:solidFill>
                    <a:latin typeface="Comic Sans MS" panose="030F0702030302020204" pitchFamily="66" charset="0"/>
                  </a:rPr>
                  <a:t>rep.</a:t>
                </a:r>
              </a:p>
            </p:txBody>
          </p:sp>
          <p:sp>
            <p:nvSpPr>
              <p:cNvPr id="3082" name="Text Box 7">
                <a:extLst>
                  <a:ext uri="{FF2B5EF4-FFF2-40B4-BE49-F238E27FC236}">
                    <a16:creationId xmlns:a16="http://schemas.microsoft.com/office/drawing/2014/main" id="{3EADB086-0339-F9B2-5397-0F4EA98870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72" y="2835"/>
                <a:ext cx="64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702030302020204" pitchFamily="66" charset="0"/>
                  </a:rPr>
                  <a:t>Planning</a:t>
                </a:r>
              </a:p>
            </p:txBody>
          </p:sp>
          <p:sp>
            <p:nvSpPr>
              <p:cNvPr id="3083" name="Text Box 8">
                <a:extLst>
                  <a:ext uri="{FF2B5EF4-FFF2-40B4-BE49-F238E27FC236}">
                    <a16:creationId xmlns:a16="http://schemas.microsoft.com/office/drawing/2014/main" id="{A2414058-987B-199B-1420-12CDE690EF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1872"/>
                <a:ext cx="771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702030302020204" pitchFamily="66" charset="0"/>
                  </a:rPr>
                  <a:t>Reasoning</a:t>
                </a:r>
              </a:p>
            </p:txBody>
          </p:sp>
          <p:sp>
            <p:nvSpPr>
              <p:cNvPr id="3084" name="Text Box 9">
                <a:extLst>
                  <a:ext uri="{FF2B5EF4-FFF2-40B4-BE49-F238E27FC236}">
                    <a16:creationId xmlns:a16="http://schemas.microsoft.com/office/drawing/2014/main" id="{9C07C3DD-8FE3-EA6F-73E9-D93707C514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56" y="2208"/>
                <a:ext cx="68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702030302020204" pitchFamily="66" charset="0"/>
                  </a:rPr>
                  <a:t>Learning</a:t>
                </a:r>
              </a:p>
            </p:txBody>
          </p:sp>
          <p:sp>
            <p:nvSpPr>
              <p:cNvPr id="3085" name="Text Box 10">
                <a:extLst>
                  <a:ext uri="{FF2B5EF4-FFF2-40B4-BE49-F238E27FC236}">
                    <a16:creationId xmlns:a16="http://schemas.microsoft.com/office/drawing/2014/main" id="{E7A0F60B-0812-3888-388D-727B193393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0" y="1226"/>
                <a:ext cx="51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702030302020204" pitchFamily="66" charset="0"/>
                  </a:rPr>
                  <a:t>Agent</a:t>
                </a:r>
              </a:p>
            </p:txBody>
          </p:sp>
          <p:sp>
            <p:nvSpPr>
              <p:cNvPr id="3086" name="Text Box 11">
                <a:extLst>
                  <a:ext uri="{FF2B5EF4-FFF2-40B4-BE49-F238E27FC236}">
                    <a16:creationId xmlns:a16="http://schemas.microsoft.com/office/drawing/2014/main" id="{F1BD4734-726E-BC12-810D-2696C05885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40" y="1488"/>
                <a:ext cx="69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702030302020204" pitchFamily="66" charset="0"/>
                  </a:rPr>
                  <a:t>Robotics</a:t>
                </a:r>
              </a:p>
            </p:txBody>
          </p:sp>
          <p:sp>
            <p:nvSpPr>
              <p:cNvPr id="3087" name="Text Box 12">
                <a:extLst>
                  <a:ext uri="{FF2B5EF4-FFF2-40B4-BE49-F238E27FC236}">
                    <a16:creationId xmlns:a16="http://schemas.microsoft.com/office/drawing/2014/main" id="{A057D066-04FC-173D-5076-3C664F5BED0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12" y="1296"/>
                <a:ext cx="82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702030302020204" pitchFamily="66" charset="0"/>
                  </a:rPr>
                  <a:t>Perception</a:t>
                </a:r>
              </a:p>
            </p:txBody>
          </p:sp>
          <p:sp>
            <p:nvSpPr>
              <p:cNvPr id="3088" name="Text Box 13">
                <a:extLst>
                  <a:ext uri="{FF2B5EF4-FFF2-40B4-BE49-F238E27FC236}">
                    <a16:creationId xmlns:a16="http://schemas.microsoft.com/office/drawing/2014/main" id="{B5821F50-F170-185F-9CFB-F10C097CA7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4" y="3504"/>
                <a:ext cx="68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702030302020204" pitchFamily="66" charset="0"/>
                  </a:rPr>
                  <a:t>Natural</a:t>
                </a:r>
                <a:br>
                  <a:rPr lang="en-US" altLang="en-US" sz="1800">
                    <a:latin typeface="Comic Sans MS" panose="030F0702030302020204" pitchFamily="66" charset="0"/>
                  </a:rPr>
                </a:br>
                <a:r>
                  <a:rPr lang="en-US" altLang="en-US" sz="1800">
                    <a:latin typeface="Comic Sans MS" panose="030F0702030302020204" pitchFamily="66" charset="0"/>
                  </a:rPr>
                  <a:t>language</a:t>
                </a:r>
              </a:p>
            </p:txBody>
          </p:sp>
          <p:sp>
            <p:nvSpPr>
              <p:cNvPr id="3089" name="Text Box 14">
                <a:extLst>
                  <a:ext uri="{FF2B5EF4-FFF2-40B4-BE49-F238E27FC236}">
                    <a16:creationId xmlns:a16="http://schemas.microsoft.com/office/drawing/2014/main" id="{59BB325E-AE17-D1DE-35C5-0746F6D79E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70" y="3578"/>
                <a:ext cx="22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Comic Sans MS" panose="030F0702030302020204" pitchFamily="66" charset="0"/>
                  </a:rPr>
                  <a:t>...</a:t>
                </a:r>
              </a:p>
            </p:txBody>
          </p:sp>
          <p:sp>
            <p:nvSpPr>
              <p:cNvPr id="3090" name="Text Box 15">
                <a:extLst>
                  <a:ext uri="{FF2B5EF4-FFF2-40B4-BE49-F238E27FC236}">
                    <a16:creationId xmlns:a16="http://schemas.microsoft.com/office/drawing/2014/main" id="{722CA84E-928A-7E4E-61C3-696FDC08AA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8" y="3600"/>
                <a:ext cx="69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702030302020204" pitchFamily="66" charset="0"/>
                  </a:rPr>
                  <a:t>Expert</a:t>
                </a:r>
              </a:p>
              <a:p>
                <a:pPr algn="ctr" eaLnBrk="1" hangingPunct="1"/>
                <a:r>
                  <a:rPr lang="en-US" altLang="en-US" sz="1800">
                    <a:latin typeface="Comic Sans MS" panose="030F0702030302020204" pitchFamily="66" charset="0"/>
                  </a:rPr>
                  <a:t>Systems</a:t>
                </a:r>
              </a:p>
            </p:txBody>
          </p:sp>
          <p:sp>
            <p:nvSpPr>
              <p:cNvPr id="3091" name="Text Box 16">
                <a:extLst>
                  <a:ext uri="{FF2B5EF4-FFF2-40B4-BE49-F238E27FC236}">
                    <a16:creationId xmlns:a16="http://schemas.microsoft.com/office/drawing/2014/main" id="{5A2578BC-1EE8-1F4E-C568-45402119FF0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9" y="2640"/>
                <a:ext cx="1047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9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Comic Sans MS" panose="030F0702030302020204" pitchFamily="66" charset="0"/>
                  </a:rPr>
                  <a:t>Constraint</a:t>
                </a:r>
                <a:br>
                  <a:rPr lang="en-US" altLang="en-US" sz="1800">
                    <a:latin typeface="Comic Sans MS" panose="030F0702030302020204" pitchFamily="66" charset="0"/>
                  </a:rPr>
                </a:br>
                <a:r>
                  <a:rPr lang="en-US" altLang="en-US" sz="1800">
                    <a:latin typeface="Comic Sans MS" panose="030F0702030302020204" pitchFamily="66" charset="0"/>
                  </a:rPr>
                  <a:t>satisfaction   </a:t>
                </a:r>
              </a:p>
            </p:txBody>
          </p:sp>
        </p:grpSp>
        <p:sp>
          <p:nvSpPr>
            <p:cNvPr id="3078" name="Rectangle 20">
              <a:extLst>
                <a:ext uri="{FF2B5EF4-FFF2-40B4-BE49-F238E27FC236}">
                  <a16:creationId xmlns:a16="http://schemas.microsoft.com/office/drawing/2014/main" id="{35070436-34A5-D520-9AAD-24B5D9A8B6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748"/>
              <a:ext cx="2276" cy="3026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">
            <a:extLst>
              <a:ext uri="{FF2B5EF4-FFF2-40B4-BE49-F238E27FC236}">
                <a16:creationId xmlns:a16="http://schemas.microsoft.com/office/drawing/2014/main" id="{733FD3A6-468D-D2EC-6A18-D5E54DF8C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3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Searching the State Space</a:t>
            </a:r>
          </a:p>
        </p:txBody>
      </p:sp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id="{41E09EFE-9CA1-D81D-E730-EDFC1EC0D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D4C9954F-DF85-4A62-BE30-451205AD58B6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8D32CFC5-C2F2-C4E4-2B8D-B1673A796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524000"/>
            <a:ext cx="2362200" cy="3810000"/>
          </a:xfrm>
          <a:prstGeom prst="rect">
            <a:avLst/>
          </a:prstGeom>
          <a:solidFill>
            <a:srgbClr val="FFFF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29701" name="Group 4">
            <a:extLst>
              <a:ext uri="{FF2B5EF4-FFF2-40B4-BE49-F238E27FC236}">
                <a16:creationId xmlns:a16="http://schemas.microsoft.com/office/drawing/2014/main" id="{423883A1-6849-759D-7403-96A3786370D7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828800"/>
            <a:ext cx="5607050" cy="3962400"/>
            <a:chOff x="288" y="1392"/>
            <a:chExt cx="3532" cy="2496"/>
          </a:xfrm>
        </p:grpSpPr>
        <p:sp>
          <p:nvSpPr>
            <p:cNvPr id="29724" name="Oval 5">
              <a:extLst>
                <a:ext uri="{FF2B5EF4-FFF2-40B4-BE49-F238E27FC236}">
                  <a16:creationId xmlns:a16="http://schemas.microsoft.com/office/drawing/2014/main" id="{8A9041C8-ECE4-9CF5-2609-4018F1AE3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12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25" name="Oval 6">
              <a:extLst>
                <a:ext uri="{FF2B5EF4-FFF2-40B4-BE49-F238E27FC236}">
                  <a16:creationId xmlns:a16="http://schemas.microsoft.com/office/drawing/2014/main" id="{E12456BD-97E8-E2B4-EDFD-443CF058B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3168"/>
              <a:ext cx="96" cy="96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26" name="Oval 7">
              <a:extLst>
                <a:ext uri="{FF2B5EF4-FFF2-40B4-BE49-F238E27FC236}">
                  <a16:creationId xmlns:a16="http://schemas.microsoft.com/office/drawing/2014/main" id="{AC455527-D191-FDA8-72AA-19963EA99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177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27" name="Oval 8">
              <a:extLst>
                <a:ext uri="{FF2B5EF4-FFF2-40B4-BE49-F238E27FC236}">
                  <a16:creationId xmlns:a16="http://schemas.microsoft.com/office/drawing/2014/main" id="{FA423338-5BF2-A53A-E5B5-C8E563F06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2784"/>
              <a:ext cx="96" cy="96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28" name="Oval 9">
              <a:extLst>
                <a:ext uri="{FF2B5EF4-FFF2-40B4-BE49-F238E27FC236}">
                  <a16:creationId xmlns:a16="http://schemas.microsoft.com/office/drawing/2014/main" id="{CADFF5C4-4803-5926-7E72-CEF773616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369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29" name="Oval 10">
              <a:extLst>
                <a:ext uri="{FF2B5EF4-FFF2-40B4-BE49-F238E27FC236}">
                  <a16:creationId xmlns:a16="http://schemas.microsoft.com/office/drawing/2014/main" id="{184197DA-D2D7-7936-A61A-3542F7981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278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30" name="Oval 11">
              <a:extLst>
                <a:ext uri="{FF2B5EF4-FFF2-40B4-BE49-F238E27FC236}">
                  <a16:creationId xmlns:a16="http://schemas.microsoft.com/office/drawing/2014/main" id="{4F4478C2-9AFF-16E4-3C1D-250A1CDED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249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31" name="Oval 12">
              <a:extLst>
                <a:ext uri="{FF2B5EF4-FFF2-40B4-BE49-F238E27FC236}">
                  <a16:creationId xmlns:a16="http://schemas.microsoft.com/office/drawing/2014/main" id="{06CC80BE-8950-E40D-0B49-9A2E84905A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35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32" name="Oval 13">
              <a:extLst>
                <a:ext uri="{FF2B5EF4-FFF2-40B4-BE49-F238E27FC236}">
                  <a16:creationId xmlns:a16="http://schemas.microsoft.com/office/drawing/2014/main" id="{68DA4343-FA98-5182-C472-AB75140AD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379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33" name="Oval 14">
              <a:extLst>
                <a:ext uri="{FF2B5EF4-FFF2-40B4-BE49-F238E27FC236}">
                  <a16:creationId xmlns:a16="http://schemas.microsoft.com/office/drawing/2014/main" id="{B5935D38-4C5C-2BCA-B7D8-9F10FBFAA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" y="326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34" name="Oval 15">
              <a:extLst>
                <a:ext uri="{FF2B5EF4-FFF2-40B4-BE49-F238E27FC236}">
                  <a16:creationId xmlns:a16="http://schemas.microsoft.com/office/drawing/2014/main" id="{B3B6768B-2373-7EC7-D70D-57CA0AA86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" y="182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35" name="Oval 16">
              <a:extLst>
                <a:ext uri="{FF2B5EF4-FFF2-40B4-BE49-F238E27FC236}">
                  <a16:creationId xmlns:a16="http://schemas.microsoft.com/office/drawing/2014/main" id="{2AF3B854-4F25-978A-30AB-09F7B0DE9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264"/>
              <a:ext cx="96" cy="9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36" name="Oval 17">
              <a:extLst>
                <a:ext uri="{FF2B5EF4-FFF2-40B4-BE49-F238E27FC236}">
                  <a16:creationId xmlns:a16="http://schemas.microsoft.com/office/drawing/2014/main" id="{9E5A3627-6FF8-1B57-B239-3391D0B288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36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37" name="Oval 18">
              <a:extLst>
                <a:ext uri="{FF2B5EF4-FFF2-40B4-BE49-F238E27FC236}">
                  <a16:creationId xmlns:a16="http://schemas.microsoft.com/office/drawing/2014/main" id="{8EDD3FAB-49F9-EF63-4482-2C5B957D3A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3504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38" name="Oval 19">
              <a:extLst>
                <a:ext uri="{FF2B5EF4-FFF2-40B4-BE49-F238E27FC236}">
                  <a16:creationId xmlns:a16="http://schemas.microsoft.com/office/drawing/2014/main" id="{547D42FC-8E1F-4E3C-014A-D7D305573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83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39" name="Oval 20">
              <a:extLst>
                <a:ext uri="{FF2B5EF4-FFF2-40B4-BE49-F238E27FC236}">
                  <a16:creationId xmlns:a16="http://schemas.microsoft.com/office/drawing/2014/main" id="{C1091257-A3E5-A1E0-431F-5DAD62DF4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201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40" name="Oval 21">
              <a:extLst>
                <a:ext uri="{FF2B5EF4-FFF2-40B4-BE49-F238E27FC236}">
                  <a16:creationId xmlns:a16="http://schemas.microsoft.com/office/drawing/2014/main" id="{1DB57FB0-634E-F460-D642-01200CF2F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230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41" name="Oval 22">
              <a:extLst>
                <a:ext uri="{FF2B5EF4-FFF2-40B4-BE49-F238E27FC236}">
                  <a16:creationId xmlns:a16="http://schemas.microsoft.com/office/drawing/2014/main" id="{C438BA6B-8DDE-6256-1170-CC31FE8A2E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9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42" name="Oval 23">
              <a:extLst>
                <a:ext uri="{FF2B5EF4-FFF2-40B4-BE49-F238E27FC236}">
                  <a16:creationId xmlns:a16="http://schemas.microsoft.com/office/drawing/2014/main" id="{F8F9D9F5-6137-B00B-CC98-5E8137F65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39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43" name="Oval 24">
              <a:extLst>
                <a:ext uri="{FF2B5EF4-FFF2-40B4-BE49-F238E27FC236}">
                  <a16:creationId xmlns:a16="http://schemas.microsoft.com/office/drawing/2014/main" id="{A488750A-01B2-13AA-FA2F-4774FF21C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340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44" name="Oval 25">
              <a:extLst>
                <a:ext uri="{FF2B5EF4-FFF2-40B4-BE49-F238E27FC236}">
                  <a16:creationId xmlns:a16="http://schemas.microsoft.com/office/drawing/2014/main" id="{6C8427F2-ACCA-C95C-FA92-4669BDDEB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72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45" name="Oval 26">
              <a:extLst>
                <a:ext uri="{FF2B5EF4-FFF2-40B4-BE49-F238E27FC236}">
                  <a16:creationId xmlns:a16="http://schemas.microsoft.com/office/drawing/2014/main" id="{AB49B5F2-B579-D566-E5B4-35CBF801A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9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46" name="Oval 27">
              <a:extLst>
                <a:ext uri="{FF2B5EF4-FFF2-40B4-BE49-F238E27FC236}">
                  <a16:creationId xmlns:a16="http://schemas.microsoft.com/office/drawing/2014/main" id="{DB9D1472-313E-0113-1723-0094C3BD9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187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47" name="Oval 28">
              <a:extLst>
                <a:ext uri="{FF2B5EF4-FFF2-40B4-BE49-F238E27FC236}">
                  <a16:creationId xmlns:a16="http://schemas.microsoft.com/office/drawing/2014/main" id="{C3B58A56-C124-D84B-5B3B-14AD5F8C7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220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48" name="Oval 29">
              <a:extLst>
                <a:ext uri="{FF2B5EF4-FFF2-40B4-BE49-F238E27FC236}">
                  <a16:creationId xmlns:a16="http://schemas.microsoft.com/office/drawing/2014/main" id="{08C7D9AE-FA25-F9DE-C3EA-5E092F277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32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49" name="Oval 30">
              <a:extLst>
                <a:ext uri="{FF2B5EF4-FFF2-40B4-BE49-F238E27FC236}">
                  <a16:creationId xmlns:a16="http://schemas.microsoft.com/office/drawing/2014/main" id="{8BE2ACD5-F648-25C1-9E3D-76732BE2F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" y="259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50" name="Oval 31">
              <a:extLst>
                <a:ext uri="{FF2B5EF4-FFF2-40B4-BE49-F238E27FC236}">
                  <a16:creationId xmlns:a16="http://schemas.microsoft.com/office/drawing/2014/main" id="{F8C30947-C106-F77F-1B78-EAD69C693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640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51" name="Line 32">
              <a:extLst>
                <a:ext uri="{FF2B5EF4-FFF2-40B4-BE49-F238E27FC236}">
                  <a16:creationId xmlns:a16="http://schemas.microsoft.com/office/drawing/2014/main" id="{2AF60F5B-6CC9-EDAF-8EC0-F43FD9498F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" y="3260"/>
              <a:ext cx="92" cy="5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52" name="Line 33">
              <a:extLst>
                <a:ext uri="{FF2B5EF4-FFF2-40B4-BE49-F238E27FC236}">
                  <a16:creationId xmlns:a16="http://schemas.microsoft.com/office/drawing/2014/main" id="{02EC213C-8C40-A60E-0A1F-709785D3F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" y="3352"/>
              <a:ext cx="468" cy="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53" name="Line 34">
              <a:extLst>
                <a:ext uri="{FF2B5EF4-FFF2-40B4-BE49-F238E27FC236}">
                  <a16:creationId xmlns:a16="http://schemas.microsoft.com/office/drawing/2014/main" id="{C99F8E15-0B11-20C4-6C3A-F6293D2CAF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" y="3476"/>
              <a:ext cx="1012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54" name="Line 35">
              <a:extLst>
                <a:ext uri="{FF2B5EF4-FFF2-40B4-BE49-F238E27FC236}">
                  <a16:creationId xmlns:a16="http://schemas.microsoft.com/office/drawing/2014/main" id="{A1AB0D7E-EEB9-D75E-ECD6-2647D5C5B1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2" y="3496"/>
              <a:ext cx="18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55" name="Line 36">
              <a:extLst>
                <a:ext uri="{FF2B5EF4-FFF2-40B4-BE49-F238E27FC236}">
                  <a16:creationId xmlns:a16="http://schemas.microsoft.com/office/drawing/2014/main" id="{11EF014F-C279-7423-5525-3F8FB998F5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6" y="3488"/>
              <a:ext cx="13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56" name="Line 37">
              <a:extLst>
                <a:ext uri="{FF2B5EF4-FFF2-40B4-BE49-F238E27FC236}">
                  <a16:creationId xmlns:a16="http://schemas.microsoft.com/office/drawing/2014/main" id="{B5016883-7C48-F956-817E-D60130AD6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6" y="3564"/>
              <a:ext cx="636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57" name="Line 38">
              <a:extLst>
                <a:ext uri="{FF2B5EF4-FFF2-40B4-BE49-F238E27FC236}">
                  <a16:creationId xmlns:a16="http://schemas.microsoft.com/office/drawing/2014/main" id="{121AFA57-1974-194C-F923-D2D63B0D80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4" y="2876"/>
              <a:ext cx="176" cy="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58" name="Line 39">
              <a:extLst>
                <a:ext uri="{FF2B5EF4-FFF2-40B4-BE49-F238E27FC236}">
                  <a16:creationId xmlns:a16="http://schemas.microsoft.com/office/drawing/2014/main" id="{899A9E56-4B0B-2785-CF86-B35EF9B67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8" y="2880"/>
              <a:ext cx="4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59" name="Line 40">
              <a:extLst>
                <a:ext uri="{FF2B5EF4-FFF2-40B4-BE49-F238E27FC236}">
                  <a16:creationId xmlns:a16="http://schemas.microsoft.com/office/drawing/2014/main" id="{8E9B4288-2478-72A5-5364-89B15F91E4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4" y="3336"/>
              <a:ext cx="44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60" name="Line 41">
              <a:extLst>
                <a:ext uri="{FF2B5EF4-FFF2-40B4-BE49-F238E27FC236}">
                  <a16:creationId xmlns:a16="http://schemas.microsoft.com/office/drawing/2014/main" id="{A5A3846A-93BF-453E-0257-BF353DB870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44" y="2592"/>
              <a:ext cx="40" cy="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61" name="Line 42">
              <a:extLst>
                <a:ext uri="{FF2B5EF4-FFF2-40B4-BE49-F238E27FC236}">
                  <a16:creationId xmlns:a16="http://schemas.microsoft.com/office/drawing/2014/main" id="{06E0B1FB-A425-4486-4B79-8381745FDD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4" y="2920"/>
              <a:ext cx="32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62" name="Line 43">
              <a:extLst>
                <a:ext uri="{FF2B5EF4-FFF2-40B4-BE49-F238E27FC236}">
                  <a16:creationId xmlns:a16="http://schemas.microsoft.com/office/drawing/2014/main" id="{CABDCA63-122E-1EFF-A90F-BF884C1970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2924"/>
              <a:ext cx="164" cy="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63" name="Line 44">
              <a:extLst>
                <a:ext uri="{FF2B5EF4-FFF2-40B4-BE49-F238E27FC236}">
                  <a16:creationId xmlns:a16="http://schemas.microsoft.com/office/drawing/2014/main" id="{285EE3BC-FE85-F666-0249-836651E6D1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6" y="2836"/>
              <a:ext cx="48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64" name="Line 45">
              <a:extLst>
                <a:ext uri="{FF2B5EF4-FFF2-40B4-BE49-F238E27FC236}">
                  <a16:creationId xmlns:a16="http://schemas.microsoft.com/office/drawing/2014/main" id="{CA000A68-60E1-A403-6D46-2DCE7521E9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0" y="1816"/>
              <a:ext cx="244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65" name="Line 46">
              <a:extLst>
                <a:ext uri="{FF2B5EF4-FFF2-40B4-BE49-F238E27FC236}">
                  <a16:creationId xmlns:a16="http://schemas.microsoft.com/office/drawing/2014/main" id="{758B0F05-BB81-6112-71E9-8557AB7C72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2" y="1780"/>
              <a:ext cx="432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66" name="Line 47">
              <a:extLst>
                <a:ext uri="{FF2B5EF4-FFF2-40B4-BE49-F238E27FC236}">
                  <a16:creationId xmlns:a16="http://schemas.microsoft.com/office/drawing/2014/main" id="{E68E2F5A-E082-55A4-8A8A-71EB01E38F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80" y="1456"/>
              <a:ext cx="1548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67" name="Line 48">
              <a:extLst>
                <a:ext uri="{FF2B5EF4-FFF2-40B4-BE49-F238E27FC236}">
                  <a16:creationId xmlns:a16="http://schemas.microsoft.com/office/drawing/2014/main" id="{CDFF229B-D3EB-3E41-B305-71DDE3CCB7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4" y="23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68" name="Line 49">
              <a:extLst>
                <a:ext uri="{FF2B5EF4-FFF2-40B4-BE49-F238E27FC236}">
                  <a16:creationId xmlns:a16="http://schemas.microsoft.com/office/drawing/2014/main" id="{1E0771EA-5A8A-181F-399A-A7CB2B1602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6" y="2356"/>
              <a:ext cx="432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69" name="Line 50">
              <a:extLst>
                <a:ext uri="{FF2B5EF4-FFF2-40B4-BE49-F238E27FC236}">
                  <a16:creationId xmlns:a16="http://schemas.microsoft.com/office/drawing/2014/main" id="{ADC540F5-0AAF-5457-E88F-E2489062E3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0" y="2052"/>
              <a:ext cx="148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70" name="Line 51">
              <a:extLst>
                <a:ext uri="{FF2B5EF4-FFF2-40B4-BE49-F238E27FC236}">
                  <a16:creationId xmlns:a16="http://schemas.microsoft.com/office/drawing/2014/main" id="{9CCE46DE-32FC-B820-6154-178FBFBB29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8" y="1488"/>
              <a:ext cx="1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71" name="Line 52">
              <a:extLst>
                <a:ext uri="{FF2B5EF4-FFF2-40B4-BE49-F238E27FC236}">
                  <a16:creationId xmlns:a16="http://schemas.microsoft.com/office/drawing/2014/main" id="{A6BDF1B1-35F2-FB29-2915-BA28B5D82E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4" y="1480"/>
              <a:ext cx="38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72" name="Line 53">
              <a:extLst>
                <a:ext uri="{FF2B5EF4-FFF2-40B4-BE49-F238E27FC236}">
                  <a16:creationId xmlns:a16="http://schemas.microsoft.com/office/drawing/2014/main" id="{FF3439C4-C901-414D-C3C1-B7D2D19FFE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6" y="1488"/>
              <a:ext cx="308" cy="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73" name="Line 54">
              <a:extLst>
                <a:ext uri="{FF2B5EF4-FFF2-40B4-BE49-F238E27FC236}">
                  <a16:creationId xmlns:a16="http://schemas.microsoft.com/office/drawing/2014/main" id="{052B7039-A638-6336-D2D7-C68E6DB1DD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2056"/>
              <a:ext cx="364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74" name="Line 55">
              <a:extLst>
                <a:ext uri="{FF2B5EF4-FFF2-40B4-BE49-F238E27FC236}">
                  <a16:creationId xmlns:a16="http://schemas.microsoft.com/office/drawing/2014/main" id="{0A84B570-C39E-43F8-634D-59661166B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88" y="2016"/>
              <a:ext cx="672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75" name="Line 56">
              <a:extLst>
                <a:ext uri="{FF2B5EF4-FFF2-40B4-BE49-F238E27FC236}">
                  <a16:creationId xmlns:a16="http://schemas.microsoft.com/office/drawing/2014/main" id="{6DE8EB2E-720A-6A3B-00ED-F5C9BAF3C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6" y="1888"/>
              <a:ext cx="252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76" name="Line 57">
              <a:extLst>
                <a:ext uri="{FF2B5EF4-FFF2-40B4-BE49-F238E27FC236}">
                  <a16:creationId xmlns:a16="http://schemas.microsoft.com/office/drawing/2014/main" id="{C9019BCD-18F7-CA25-4FEF-FEE9887D3F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2" y="1856"/>
              <a:ext cx="584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77" name="Line 58">
              <a:extLst>
                <a:ext uri="{FF2B5EF4-FFF2-40B4-BE49-F238E27FC236}">
                  <a16:creationId xmlns:a16="http://schemas.microsoft.com/office/drawing/2014/main" id="{19A876BC-B7F2-F308-36AB-C52A3C5393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6" y="2288"/>
              <a:ext cx="308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78" name="Line 59">
              <a:extLst>
                <a:ext uri="{FF2B5EF4-FFF2-40B4-BE49-F238E27FC236}">
                  <a16:creationId xmlns:a16="http://schemas.microsoft.com/office/drawing/2014/main" id="{C218A434-6D9F-C828-60D4-343748B25F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6" y="1968"/>
              <a:ext cx="780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79" name="Line 60">
              <a:extLst>
                <a:ext uri="{FF2B5EF4-FFF2-40B4-BE49-F238E27FC236}">
                  <a16:creationId xmlns:a16="http://schemas.microsoft.com/office/drawing/2014/main" id="{25A22402-8716-A24C-1C3B-B7C93CC1AC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4" y="1964"/>
              <a:ext cx="144" cy="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80" name="Line 61">
              <a:extLst>
                <a:ext uri="{FF2B5EF4-FFF2-40B4-BE49-F238E27FC236}">
                  <a16:creationId xmlns:a16="http://schemas.microsoft.com/office/drawing/2014/main" id="{BFBFDB21-6D59-9068-9902-46B0F22FAD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2" y="2688"/>
              <a:ext cx="72" cy="5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81" name="Line 62">
              <a:extLst>
                <a:ext uri="{FF2B5EF4-FFF2-40B4-BE49-F238E27FC236}">
                  <a16:creationId xmlns:a16="http://schemas.microsoft.com/office/drawing/2014/main" id="{C6133E44-CA7A-C45F-8B10-4F9E1EC5C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2672"/>
              <a:ext cx="36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82" name="Line 63">
              <a:extLst>
                <a:ext uri="{FF2B5EF4-FFF2-40B4-BE49-F238E27FC236}">
                  <a16:creationId xmlns:a16="http://schemas.microsoft.com/office/drawing/2014/main" id="{9B793A6D-4B3C-A9BE-8CCD-4687B22CF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8" y="2640"/>
              <a:ext cx="19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83" name="Line 64">
              <a:extLst>
                <a:ext uri="{FF2B5EF4-FFF2-40B4-BE49-F238E27FC236}">
                  <a16:creationId xmlns:a16="http://schemas.microsoft.com/office/drawing/2014/main" id="{A2B1189B-1248-CE07-1FA8-4AECD99EC0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8" y="1872"/>
              <a:ext cx="48" cy="6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84" name="Line 65">
              <a:extLst>
                <a:ext uri="{FF2B5EF4-FFF2-40B4-BE49-F238E27FC236}">
                  <a16:creationId xmlns:a16="http://schemas.microsoft.com/office/drawing/2014/main" id="{5DF56AE9-BBB6-13FA-F1E0-11296272DD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" y="2200"/>
              <a:ext cx="524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85" name="Line 66">
              <a:extLst>
                <a:ext uri="{FF2B5EF4-FFF2-40B4-BE49-F238E27FC236}">
                  <a16:creationId xmlns:a16="http://schemas.microsoft.com/office/drawing/2014/main" id="{C7E894AC-6325-F37F-D19E-FD722E71DA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6" y="2096"/>
              <a:ext cx="500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86" name="Line 67">
              <a:extLst>
                <a:ext uri="{FF2B5EF4-FFF2-40B4-BE49-F238E27FC236}">
                  <a16:creationId xmlns:a16="http://schemas.microsoft.com/office/drawing/2014/main" id="{B55E01EE-F96A-06E5-EC35-DA89AE2FFA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2" y="1444"/>
              <a:ext cx="116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87" name="Line 68">
              <a:extLst>
                <a:ext uri="{FF2B5EF4-FFF2-40B4-BE49-F238E27FC236}">
                  <a16:creationId xmlns:a16="http://schemas.microsoft.com/office/drawing/2014/main" id="{838411BB-503E-9791-AFE6-D4C62C2A24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" y="1848"/>
              <a:ext cx="480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88" name="Line 69">
              <a:extLst>
                <a:ext uri="{FF2B5EF4-FFF2-40B4-BE49-F238E27FC236}">
                  <a16:creationId xmlns:a16="http://schemas.microsoft.com/office/drawing/2014/main" id="{5E860465-3FFD-AFAE-09B9-C0AE76D3BF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2064"/>
              <a:ext cx="108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89" name="Line 70">
              <a:extLst>
                <a:ext uri="{FF2B5EF4-FFF2-40B4-BE49-F238E27FC236}">
                  <a16:creationId xmlns:a16="http://schemas.microsoft.com/office/drawing/2014/main" id="{64AE8A9B-124A-E9CE-7B22-FFFA5176C9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216"/>
              <a:ext cx="200" cy="9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90" name="Line 71">
              <a:extLst>
                <a:ext uri="{FF2B5EF4-FFF2-40B4-BE49-F238E27FC236}">
                  <a16:creationId xmlns:a16="http://schemas.microsoft.com/office/drawing/2014/main" id="{95B73E79-D250-820D-FEE5-C6327583B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2096"/>
              <a:ext cx="36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91" name="Line 72">
              <a:extLst>
                <a:ext uri="{FF2B5EF4-FFF2-40B4-BE49-F238E27FC236}">
                  <a16:creationId xmlns:a16="http://schemas.microsoft.com/office/drawing/2014/main" id="{1F865D56-9B47-58D7-E84E-8C63C8DDC2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2560"/>
              <a:ext cx="928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92" name="Line 73">
              <a:extLst>
                <a:ext uri="{FF2B5EF4-FFF2-40B4-BE49-F238E27FC236}">
                  <a16:creationId xmlns:a16="http://schemas.microsoft.com/office/drawing/2014/main" id="{18A90614-F28E-0DD6-D8FB-064AAD9075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2" y="2824"/>
              <a:ext cx="388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93" name="Line 74">
              <a:extLst>
                <a:ext uri="{FF2B5EF4-FFF2-40B4-BE49-F238E27FC236}">
                  <a16:creationId xmlns:a16="http://schemas.microsoft.com/office/drawing/2014/main" id="{DC0F8156-947F-14F7-F3DB-5553D7AEDD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2872"/>
              <a:ext cx="612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94" name="Line 75">
              <a:extLst>
                <a:ext uri="{FF2B5EF4-FFF2-40B4-BE49-F238E27FC236}">
                  <a16:creationId xmlns:a16="http://schemas.microsoft.com/office/drawing/2014/main" id="{6EF17209-2F27-A9E7-C70E-7CA7A9CD77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0" y="2848"/>
              <a:ext cx="1788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95" name="Line 76">
              <a:extLst>
                <a:ext uri="{FF2B5EF4-FFF2-40B4-BE49-F238E27FC236}">
                  <a16:creationId xmlns:a16="http://schemas.microsoft.com/office/drawing/2014/main" id="{52643853-E2CC-0073-F521-9E44AA8D89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2440"/>
              <a:ext cx="468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96" name="Line 77">
              <a:extLst>
                <a:ext uri="{FF2B5EF4-FFF2-40B4-BE49-F238E27FC236}">
                  <a16:creationId xmlns:a16="http://schemas.microsoft.com/office/drawing/2014/main" id="{E26CD009-E5DD-37AF-E99B-047B32042A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288"/>
              <a:ext cx="424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702" name="Oval 78">
            <a:extLst>
              <a:ext uri="{FF2B5EF4-FFF2-40B4-BE49-F238E27FC236}">
                <a16:creationId xmlns:a16="http://schemas.microsoft.com/office/drawing/2014/main" id="{5DAADBC9-0F8C-13A9-1EF3-0AB081002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2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03" name="Line 79">
            <a:extLst>
              <a:ext uri="{FF2B5EF4-FFF2-40B4-BE49-F238E27FC236}">
                <a16:creationId xmlns:a16="http://schemas.microsoft.com/office/drawing/2014/main" id="{E6898106-AC09-75DE-C824-7916E5D448F9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4" name="Line 80">
            <a:extLst>
              <a:ext uri="{FF2B5EF4-FFF2-40B4-BE49-F238E27FC236}">
                <a16:creationId xmlns:a16="http://schemas.microsoft.com/office/drawing/2014/main" id="{455E253C-5EA9-3A8A-35D4-C1A5D90094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0" y="1981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5" name="Line 81">
            <a:extLst>
              <a:ext uri="{FF2B5EF4-FFF2-40B4-BE49-F238E27FC236}">
                <a16:creationId xmlns:a16="http://schemas.microsoft.com/office/drawing/2014/main" id="{C9974007-01C1-E04C-093E-065CF7B13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1981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6" name="Oval 82">
            <a:extLst>
              <a:ext uri="{FF2B5EF4-FFF2-40B4-BE49-F238E27FC236}">
                <a16:creationId xmlns:a16="http://schemas.microsoft.com/office/drawing/2014/main" id="{BACEC037-AA0A-EA73-FEBB-9B87D967A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590800"/>
            <a:ext cx="152400" cy="1524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07" name="Oval 83">
            <a:extLst>
              <a:ext uri="{FF2B5EF4-FFF2-40B4-BE49-F238E27FC236}">
                <a16:creationId xmlns:a16="http://schemas.microsoft.com/office/drawing/2014/main" id="{5A6CE82C-6057-0470-6209-CF790C75D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2590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9708" name="Group 84">
            <a:extLst>
              <a:ext uri="{FF2B5EF4-FFF2-40B4-BE49-F238E27FC236}">
                <a16:creationId xmlns:a16="http://schemas.microsoft.com/office/drawing/2014/main" id="{98736857-771C-A0F5-98D9-BAD117D4F9C4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2743200"/>
            <a:ext cx="457200" cy="609600"/>
            <a:chOff x="4176" y="1728"/>
            <a:chExt cx="288" cy="384"/>
          </a:xfrm>
        </p:grpSpPr>
        <p:sp>
          <p:nvSpPr>
            <p:cNvPr id="29722" name="Line 85">
              <a:extLst>
                <a:ext uri="{FF2B5EF4-FFF2-40B4-BE49-F238E27FC236}">
                  <a16:creationId xmlns:a16="http://schemas.microsoft.com/office/drawing/2014/main" id="{7C53552D-9F18-FB54-72DF-E7CDB24C73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6" y="1728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23" name="Line 86">
              <a:extLst>
                <a:ext uri="{FF2B5EF4-FFF2-40B4-BE49-F238E27FC236}">
                  <a16:creationId xmlns:a16="http://schemas.microsoft.com/office/drawing/2014/main" id="{95FB4720-C9F9-F62B-AC4A-551836F2B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728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709" name="Line 87">
            <a:extLst>
              <a:ext uri="{FF2B5EF4-FFF2-40B4-BE49-F238E27FC236}">
                <a16:creationId xmlns:a16="http://schemas.microsoft.com/office/drawing/2014/main" id="{024DD5DB-5D0E-520B-E108-CF3B51ACB2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2743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10" name="Line 88">
            <a:extLst>
              <a:ext uri="{FF2B5EF4-FFF2-40B4-BE49-F238E27FC236}">
                <a16:creationId xmlns:a16="http://schemas.microsoft.com/office/drawing/2014/main" id="{3229BDE8-36F9-6EED-6D29-8778C17874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2743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11" name="Oval 89">
            <a:extLst>
              <a:ext uri="{FF2B5EF4-FFF2-40B4-BE49-F238E27FC236}">
                <a16:creationId xmlns:a16="http://schemas.microsoft.com/office/drawing/2014/main" id="{60FC6903-76A2-1087-FD1B-5478FDD6B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352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12" name="Oval 90">
            <a:extLst>
              <a:ext uri="{FF2B5EF4-FFF2-40B4-BE49-F238E27FC236}">
                <a16:creationId xmlns:a16="http://schemas.microsoft.com/office/drawing/2014/main" id="{8A4AC0FE-2978-0769-85DC-D8846CCB6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352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13" name="Oval 91">
            <a:extLst>
              <a:ext uri="{FF2B5EF4-FFF2-40B4-BE49-F238E27FC236}">
                <a16:creationId xmlns:a16="http://schemas.microsoft.com/office/drawing/2014/main" id="{B8E65C00-8B93-DC68-AF43-E83D0D40C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3352800"/>
            <a:ext cx="152400" cy="1524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714" name="Oval 92">
            <a:extLst>
              <a:ext uri="{FF2B5EF4-FFF2-40B4-BE49-F238E27FC236}">
                <a16:creationId xmlns:a16="http://schemas.microsoft.com/office/drawing/2014/main" id="{D99CE1F8-E8FD-E8BD-BF67-571D9793D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3352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4" name="Group 103">
            <a:extLst>
              <a:ext uri="{FF2B5EF4-FFF2-40B4-BE49-F238E27FC236}">
                <a16:creationId xmlns:a16="http://schemas.microsoft.com/office/drawing/2014/main" id="{1A34B3C6-E64E-7888-95A4-F538A2BCF448}"/>
              </a:ext>
            </a:extLst>
          </p:cNvPr>
          <p:cNvGrpSpPr>
            <a:grpSpLocks/>
          </p:cNvGrpSpPr>
          <p:nvPr/>
        </p:nvGrpSpPr>
        <p:grpSpPr bwMode="auto">
          <a:xfrm>
            <a:off x="8305800" y="3505200"/>
            <a:ext cx="609600" cy="762000"/>
            <a:chOff x="4272" y="2208"/>
            <a:chExt cx="384" cy="480"/>
          </a:xfrm>
        </p:grpSpPr>
        <p:grpSp>
          <p:nvGrpSpPr>
            <p:cNvPr id="29717" name="Group 93">
              <a:extLst>
                <a:ext uri="{FF2B5EF4-FFF2-40B4-BE49-F238E27FC236}">
                  <a16:creationId xmlns:a16="http://schemas.microsoft.com/office/drawing/2014/main" id="{EC96B6F1-DEEF-DF48-4EAC-22C6796052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20" y="2208"/>
              <a:ext cx="288" cy="384"/>
              <a:chOff x="4176" y="1728"/>
              <a:chExt cx="288" cy="384"/>
            </a:xfrm>
          </p:grpSpPr>
          <p:sp>
            <p:nvSpPr>
              <p:cNvPr id="29720" name="Line 94">
                <a:extLst>
                  <a:ext uri="{FF2B5EF4-FFF2-40B4-BE49-F238E27FC236}">
                    <a16:creationId xmlns:a16="http://schemas.microsoft.com/office/drawing/2014/main" id="{1EC2197E-333B-CEC8-3CDF-47455B830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76" y="1728"/>
                <a:ext cx="14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21" name="Line 95">
                <a:extLst>
                  <a:ext uri="{FF2B5EF4-FFF2-40B4-BE49-F238E27FC236}">
                    <a16:creationId xmlns:a16="http://schemas.microsoft.com/office/drawing/2014/main" id="{EC8488D6-06D6-C099-BDF8-793984D38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1728"/>
                <a:ext cx="14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718" name="Oval 97">
              <a:extLst>
                <a:ext uri="{FF2B5EF4-FFF2-40B4-BE49-F238E27FC236}">
                  <a16:creationId xmlns:a16="http://schemas.microsoft.com/office/drawing/2014/main" id="{F1D4526E-5F3A-9C28-2541-65D551821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59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9719" name="Oval 98">
              <a:extLst>
                <a:ext uri="{FF2B5EF4-FFF2-40B4-BE49-F238E27FC236}">
                  <a16:creationId xmlns:a16="http://schemas.microsoft.com/office/drawing/2014/main" id="{9DEA1D69-A3A8-C411-58F0-EE648463B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592"/>
              <a:ext cx="96" cy="96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29716" name="Text Box 102">
            <a:extLst>
              <a:ext uri="{FF2B5EF4-FFF2-40B4-BE49-F238E27FC236}">
                <a16:creationId xmlns:a16="http://schemas.microsoft.com/office/drawing/2014/main" id="{23D3FBB7-3993-3B7B-6B14-A06DD54CD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953001"/>
            <a:ext cx="1481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Search tree</a:t>
            </a:r>
          </a:p>
        </p:txBody>
      </p:sp>
    </p:spTree>
    <p:extLst>
      <p:ext uri="{BB962C8B-B14F-4D97-AF65-F5344CB8AC3E}">
        <p14:creationId xmlns:p14="http://schemas.microsoft.com/office/powerpoint/2010/main" val="238279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3">
            <a:extLst>
              <a:ext uri="{FF2B5EF4-FFF2-40B4-BE49-F238E27FC236}">
                <a16:creationId xmlns:a16="http://schemas.microsoft.com/office/drawing/2014/main" id="{9D602AC2-31E8-56F7-DBA7-4D04EADA93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291" y="127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Searching the State Space</a:t>
            </a:r>
          </a:p>
        </p:txBody>
      </p:sp>
      <p:sp>
        <p:nvSpPr>
          <p:cNvPr id="30722" name="Slide Number Placeholder 4">
            <a:extLst>
              <a:ext uri="{FF2B5EF4-FFF2-40B4-BE49-F238E27FC236}">
                <a16:creationId xmlns:a16="http://schemas.microsoft.com/office/drawing/2014/main" id="{6069B1FF-E5DF-A09D-36F0-893AFA2B0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F2851D32-C54B-40DF-8A87-C9FF7860FADF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474230A9-3E96-3C1E-575E-CFF0A95BA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524000"/>
            <a:ext cx="2362200" cy="3810000"/>
          </a:xfrm>
          <a:prstGeom prst="rect">
            <a:avLst/>
          </a:prstGeom>
          <a:solidFill>
            <a:srgbClr val="FFFF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30725" name="Group 4">
            <a:extLst>
              <a:ext uri="{FF2B5EF4-FFF2-40B4-BE49-F238E27FC236}">
                <a16:creationId xmlns:a16="http://schemas.microsoft.com/office/drawing/2014/main" id="{95545777-FE32-D33F-4EE8-0CB2CAF8A05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828800"/>
            <a:ext cx="5607050" cy="3962400"/>
            <a:chOff x="288" y="1392"/>
            <a:chExt cx="3532" cy="2496"/>
          </a:xfrm>
        </p:grpSpPr>
        <p:sp>
          <p:nvSpPr>
            <p:cNvPr id="30752" name="Oval 5">
              <a:extLst>
                <a:ext uri="{FF2B5EF4-FFF2-40B4-BE49-F238E27FC236}">
                  <a16:creationId xmlns:a16="http://schemas.microsoft.com/office/drawing/2014/main" id="{70255FE3-38C5-01FE-7978-B28D4C233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12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53" name="Oval 6">
              <a:extLst>
                <a:ext uri="{FF2B5EF4-FFF2-40B4-BE49-F238E27FC236}">
                  <a16:creationId xmlns:a16="http://schemas.microsoft.com/office/drawing/2014/main" id="{A03FF1CF-45B9-9133-BAB3-BAE17A4A3A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3168"/>
              <a:ext cx="96" cy="96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54" name="Oval 7">
              <a:extLst>
                <a:ext uri="{FF2B5EF4-FFF2-40B4-BE49-F238E27FC236}">
                  <a16:creationId xmlns:a16="http://schemas.microsoft.com/office/drawing/2014/main" id="{52F206C3-7D41-79D1-7AF6-0D49F7C8B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177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55" name="Oval 8">
              <a:extLst>
                <a:ext uri="{FF2B5EF4-FFF2-40B4-BE49-F238E27FC236}">
                  <a16:creationId xmlns:a16="http://schemas.microsoft.com/office/drawing/2014/main" id="{98A2214A-246D-48D4-7FAF-2D4255574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2784"/>
              <a:ext cx="96" cy="96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56" name="Oval 9">
              <a:extLst>
                <a:ext uri="{FF2B5EF4-FFF2-40B4-BE49-F238E27FC236}">
                  <a16:creationId xmlns:a16="http://schemas.microsoft.com/office/drawing/2014/main" id="{63D709DA-41B4-BB84-0EDC-5AC0C0595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369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57" name="Oval 10">
              <a:extLst>
                <a:ext uri="{FF2B5EF4-FFF2-40B4-BE49-F238E27FC236}">
                  <a16:creationId xmlns:a16="http://schemas.microsoft.com/office/drawing/2014/main" id="{341F7DA0-B86C-C70C-B6F6-542696C66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278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58" name="Oval 11">
              <a:extLst>
                <a:ext uri="{FF2B5EF4-FFF2-40B4-BE49-F238E27FC236}">
                  <a16:creationId xmlns:a16="http://schemas.microsoft.com/office/drawing/2014/main" id="{37BE785D-6E4A-5474-2DCC-5A40B1844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249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59" name="Oval 12">
              <a:extLst>
                <a:ext uri="{FF2B5EF4-FFF2-40B4-BE49-F238E27FC236}">
                  <a16:creationId xmlns:a16="http://schemas.microsoft.com/office/drawing/2014/main" id="{F82C5FD0-EECE-124C-2C10-8997E1B89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35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60" name="Oval 13">
              <a:extLst>
                <a:ext uri="{FF2B5EF4-FFF2-40B4-BE49-F238E27FC236}">
                  <a16:creationId xmlns:a16="http://schemas.microsoft.com/office/drawing/2014/main" id="{9787EDFF-FBB6-4163-F1C6-0A800C8BD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379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61" name="Oval 14">
              <a:extLst>
                <a:ext uri="{FF2B5EF4-FFF2-40B4-BE49-F238E27FC236}">
                  <a16:creationId xmlns:a16="http://schemas.microsoft.com/office/drawing/2014/main" id="{A154EA8D-89A4-E871-0FCD-D05454845D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" y="326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62" name="Oval 15">
              <a:extLst>
                <a:ext uri="{FF2B5EF4-FFF2-40B4-BE49-F238E27FC236}">
                  <a16:creationId xmlns:a16="http://schemas.microsoft.com/office/drawing/2014/main" id="{1B04D44D-EF53-D296-6221-86FB43171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" y="182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63" name="Oval 16">
              <a:extLst>
                <a:ext uri="{FF2B5EF4-FFF2-40B4-BE49-F238E27FC236}">
                  <a16:creationId xmlns:a16="http://schemas.microsoft.com/office/drawing/2014/main" id="{98B65785-0558-EC72-DC8F-5904149B2A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264"/>
              <a:ext cx="96" cy="9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64" name="Oval 17">
              <a:extLst>
                <a:ext uri="{FF2B5EF4-FFF2-40B4-BE49-F238E27FC236}">
                  <a16:creationId xmlns:a16="http://schemas.microsoft.com/office/drawing/2014/main" id="{C3EA8AEF-390E-781E-D3F7-7CBB60AAE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36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65" name="Oval 18">
              <a:extLst>
                <a:ext uri="{FF2B5EF4-FFF2-40B4-BE49-F238E27FC236}">
                  <a16:creationId xmlns:a16="http://schemas.microsoft.com/office/drawing/2014/main" id="{D73A91C1-9BF1-BFC0-3C67-658DF4D31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3504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66" name="Oval 19">
              <a:extLst>
                <a:ext uri="{FF2B5EF4-FFF2-40B4-BE49-F238E27FC236}">
                  <a16:creationId xmlns:a16="http://schemas.microsoft.com/office/drawing/2014/main" id="{7BCC99EB-6FFD-DB0E-8546-21EF00A3A3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83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67" name="Oval 20">
              <a:extLst>
                <a:ext uri="{FF2B5EF4-FFF2-40B4-BE49-F238E27FC236}">
                  <a16:creationId xmlns:a16="http://schemas.microsoft.com/office/drawing/2014/main" id="{BAD624FA-5707-BBAD-B78C-BB6F9E9C4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201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68" name="Oval 21">
              <a:extLst>
                <a:ext uri="{FF2B5EF4-FFF2-40B4-BE49-F238E27FC236}">
                  <a16:creationId xmlns:a16="http://schemas.microsoft.com/office/drawing/2014/main" id="{C66ED773-F9D4-8FC6-8CBA-B69F31782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230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69" name="Oval 22">
              <a:extLst>
                <a:ext uri="{FF2B5EF4-FFF2-40B4-BE49-F238E27FC236}">
                  <a16:creationId xmlns:a16="http://schemas.microsoft.com/office/drawing/2014/main" id="{55D271CC-CC31-6943-11C3-7348C8E95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9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70" name="Oval 23">
              <a:extLst>
                <a:ext uri="{FF2B5EF4-FFF2-40B4-BE49-F238E27FC236}">
                  <a16:creationId xmlns:a16="http://schemas.microsoft.com/office/drawing/2014/main" id="{8EBB0649-F0E5-611D-564E-0A038DCB0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39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71" name="Oval 24">
              <a:extLst>
                <a:ext uri="{FF2B5EF4-FFF2-40B4-BE49-F238E27FC236}">
                  <a16:creationId xmlns:a16="http://schemas.microsoft.com/office/drawing/2014/main" id="{877C92FA-6C2A-A01B-8F44-91BA0AAC13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340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72" name="Oval 25">
              <a:extLst>
                <a:ext uri="{FF2B5EF4-FFF2-40B4-BE49-F238E27FC236}">
                  <a16:creationId xmlns:a16="http://schemas.microsoft.com/office/drawing/2014/main" id="{3AF6210C-B715-74B1-C06E-F1092C7D2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72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73" name="Oval 26">
              <a:extLst>
                <a:ext uri="{FF2B5EF4-FFF2-40B4-BE49-F238E27FC236}">
                  <a16:creationId xmlns:a16="http://schemas.microsoft.com/office/drawing/2014/main" id="{E39EA219-DCA6-06E5-65E1-78342FCBF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9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74" name="Oval 27">
              <a:extLst>
                <a:ext uri="{FF2B5EF4-FFF2-40B4-BE49-F238E27FC236}">
                  <a16:creationId xmlns:a16="http://schemas.microsoft.com/office/drawing/2014/main" id="{ECAD981E-7388-39E2-0893-1AC52E91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187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75" name="Oval 28">
              <a:extLst>
                <a:ext uri="{FF2B5EF4-FFF2-40B4-BE49-F238E27FC236}">
                  <a16:creationId xmlns:a16="http://schemas.microsoft.com/office/drawing/2014/main" id="{8B8DC9FB-6C62-02E8-1485-A705D5D1C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220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76" name="Oval 29">
              <a:extLst>
                <a:ext uri="{FF2B5EF4-FFF2-40B4-BE49-F238E27FC236}">
                  <a16:creationId xmlns:a16="http://schemas.microsoft.com/office/drawing/2014/main" id="{2FBEB898-94A8-6CEB-DCD9-FBC550FDD0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3268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77" name="Oval 30">
              <a:extLst>
                <a:ext uri="{FF2B5EF4-FFF2-40B4-BE49-F238E27FC236}">
                  <a16:creationId xmlns:a16="http://schemas.microsoft.com/office/drawing/2014/main" id="{4E3B54E0-07ED-CBFA-20F5-FF6B36582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" y="259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78" name="Oval 31">
              <a:extLst>
                <a:ext uri="{FF2B5EF4-FFF2-40B4-BE49-F238E27FC236}">
                  <a16:creationId xmlns:a16="http://schemas.microsoft.com/office/drawing/2014/main" id="{4AB468C3-28FF-4A61-BD19-A8AC65DBC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640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779" name="Line 32">
              <a:extLst>
                <a:ext uri="{FF2B5EF4-FFF2-40B4-BE49-F238E27FC236}">
                  <a16:creationId xmlns:a16="http://schemas.microsoft.com/office/drawing/2014/main" id="{AFC99CFC-6108-958D-380A-17574EAE43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" y="3260"/>
              <a:ext cx="92" cy="5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80" name="Line 33">
              <a:extLst>
                <a:ext uri="{FF2B5EF4-FFF2-40B4-BE49-F238E27FC236}">
                  <a16:creationId xmlns:a16="http://schemas.microsoft.com/office/drawing/2014/main" id="{66A4641C-D654-AC32-4C45-3D8766EE11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" y="3352"/>
              <a:ext cx="468" cy="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81" name="Line 34">
              <a:extLst>
                <a:ext uri="{FF2B5EF4-FFF2-40B4-BE49-F238E27FC236}">
                  <a16:creationId xmlns:a16="http://schemas.microsoft.com/office/drawing/2014/main" id="{570F5087-1553-F489-7A53-9BA7F6A893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" y="3476"/>
              <a:ext cx="1012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82" name="Line 35">
              <a:extLst>
                <a:ext uri="{FF2B5EF4-FFF2-40B4-BE49-F238E27FC236}">
                  <a16:creationId xmlns:a16="http://schemas.microsoft.com/office/drawing/2014/main" id="{F3FE8CAC-A790-6D7E-FBE3-D96FD410E0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2" y="3496"/>
              <a:ext cx="18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83" name="Line 36">
              <a:extLst>
                <a:ext uri="{FF2B5EF4-FFF2-40B4-BE49-F238E27FC236}">
                  <a16:creationId xmlns:a16="http://schemas.microsoft.com/office/drawing/2014/main" id="{B7D535FB-3202-DC88-A9EC-8A73F333A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6" y="3488"/>
              <a:ext cx="13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84" name="Line 37">
              <a:extLst>
                <a:ext uri="{FF2B5EF4-FFF2-40B4-BE49-F238E27FC236}">
                  <a16:creationId xmlns:a16="http://schemas.microsoft.com/office/drawing/2014/main" id="{CA29C97B-FE71-E485-E19A-4143DE009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6" y="3564"/>
              <a:ext cx="636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85" name="Line 38">
              <a:extLst>
                <a:ext uri="{FF2B5EF4-FFF2-40B4-BE49-F238E27FC236}">
                  <a16:creationId xmlns:a16="http://schemas.microsoft.com/office/drawing/2014/main" id="{AACB3516-671C-3CA2-5E01-892C163CF1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4" y="2876"/>
              <a:ext cx="176" cy="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86" name="Line 39">
              <a:extLst>
                <a:ext uri="{FF2B5EF4-FFF2-40B4-BE49-F238E27FC236}">
                  <a16:creationId xmlns:a16="http://schemas.microsoft.com/office/drawing/2014/main" id="{450CB2E5-7F9A-D207-478E-D04BCBEE61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8" y="2880"/>
              <a:ext cx="4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87" name="Line 40">
              <a:extLst>
                <a:ext uri="{FF2B5EF4-FFF2-40B4-BE49-F238E27FC236}">
                  <a16:creationId xmlns:a16="http://schemas.microsoft.com/office/drawing/2014/main" id="{24281137-830A-00AC-FDAC-8DFAF79BB9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4" y="3336"/>
              <a:ext cx="44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88" name="Line 41">
              <a:extLst>
                <a:ext uri="{FF2B5EF4-FFF2-40B4-BE49-F238E27FC236}">
                  <a16:creationId xmlns:a16="http://schemas.microsoft.com/office/drawing/2014/main" id="{6ADE4155-569A-8306-F1BA-BD5DB9A8F4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44" y="2592"/>
              <a:ext cx="40" cy="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89" name="Line 42">
              <a:extLst>
                <a:ext uri="{FF2B5EF4-FFF2-40B4-BE49-F238E27FC236}">
                  <a16:creationId xmlns:a16="http://schemas.microsoft.com/office/drawing/2014/main" id="{AAECD8EA-4E11-32BA-00FF-34DCA2DC99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4" y="2920"/>
              <a:ext cx="32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90" name="Line 43">
              <a:extLst>
                <a:ext uri="{FF2B5EF4-FFF2-40B4-BE49-F238E27FC236}">
                  <a16:creationId xmlns:a16="http://schemas.microsoft.com/office/drawing/2014/main" id="{E034C446-34C4-4041-14D2-4271C8508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2924"/>
              <a:ext cx="164" cy="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91" name="Line 44">
              <a:extLst>
                <a:ext uri="{FF2B5EF4-FFF2-40B4-BE49-F238E27FC236}">
                  <a16:creationId xmlns:a16="http://schemas.microsoft.com/office/drawing/2014/main" id="{0D684F47-7936-BB68-52FC-1FA311FA63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6" y="2836"/>
              <a:ext cx="48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92" name="Line 45">
              <a:extLst>
                <a:ext uri="{FF2B5EF4-FFF2-40B4-BE49-F238E27FC236}">
                  <a16:creationId xmlns:a16="http://schemas.microsoft.com/office/drawing/2014/main" id="{952176AF-5DEC-0AC7-4BD3-88ACA273E8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0" y="1816"/>
              <a:ext cx="244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93" name="Line 46">
              <a:extLst>
                <a:ext uri="{FF2B5EF4-FFF2-40B4-BE49-F238E27FC236}">
                  <a16:creationId xmlns:a16="http://schemas.microsoft.com/office/drawing/2014/main" id="{E7806F9E-2FF4-CF7C-6CF9-0F08B4C668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2" y="1780"/>
              <a:ext cx="432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94" name="Line 47">
              <a:extLst>
                <a:ext uri="{FF2B5EF4-FFF2-40B4-BE49-F238E27FC236}">
                  <a16:creationId xmlns:a16="http://schemas.microsoft.com/office/drawing/2014/main" id="{E038A290-DF79-56F2-28AB-9A2DE1ED0E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80" y="1456"/>
              <a:ext cx="1548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95" name="Line 48">
              <a:extLst>
                <a:ext uri="{FF2B5EF4-FFF2-40B4-BE49-F238E27FC236}">
                  <a16:creationId xmlns:a16="http://schemas.microsoft.com/office/drawing/2014/main" id="{B10A86E0-AD98-5805-E3B2-34CB34B273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4" y="23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96" name="Line 49">
              <a:extLst>
                <a:ext uri="{FF2B5EF4-FFF2-40B4-BE49-F238E27FC236}">
                  <a16:creationId xmlns:a16="http://schemas.microsoft.com/office/drawing/2014/main" id="{B63DE74B-9310-E026-7C4C-78AEF0EBA8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6" y="2356"/>
              <a:ext cx="432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97" name="Line 50">
              <a:extLst>
                <a:ext uri="{FF2B5EF4-FFF2-40B4-BE49-F238E27FC236}">
                  <a16:creationId xmlns:a16="http://schemas.microsoft.com/office/drawing/2014/main" id="{72FBCA10-D000-BD95-61F5-8AD11E3477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0" y="2052"/>
              <a:ext cx="148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98" name="Line 51">
              <a:extLst>
                <a:ext uri="{FF2B5EF4-FFF2-40B4-BE49-F238E27FC236}">
                  <a16:creationId xmlns:a16="http://schemas.microsoft.com/office/drawing/2014/main" id="{C937C02B-C782-54C2-C102-766D874066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8" y="1488"/>
              <a:ext cx="1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99" name="Line 52">
              <a:extLst>
                <a:ext uri="{FF2B5EF4-FFF2-40B4-BE49-F238E27FC236}">
                  <a16:creationId xmlns:a16="http://schemas.microsoft.com/office/drawing/2014/main" id="{A0290224-DD65-5F25-905D-F6800EE5D6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4" y="1480"/>
              <a:ext cx="38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00" name="Line 53">
              <a:extLst>
                <a:ext uri="{FF2B5EF4-FFF2-40B4-BE49-F238E27FC236}">
                  <a16:creationId xmlns:a16="http://schemas.microsoft.com/office/drawing/2014/main" id="{7D1CE7CD-68CD-3F31-6B39-6375CBBC30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6" y="1488"/>
              <a:ext cx="308" cy="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01" name="Line 54">
              <a:extLst>
                <a:ext uri="{FF2B5EF4-FFF2-40B4-BE49-F238E27FC236}">
                  <a16:creationId xmlns:a16="http://schemas.microsoft.com/office/drawing/2014/main" id="{B162C99A-8D39-17CC-8152-9AE34B1036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2056"/>
              <a:ext cx="364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02" name="Line 55">
              <a:extLst>
                <a:ext uri="{FF2B5EF4-FFF2-40B4-BE49-F238E27FC236}">
                  <a16:creationId xmlns:a16="http://schemas.microsoft.com/office/drawing/2014/main" id="{07C81F13-0DAD-41B4-D893-4DC0EC6DB8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88" y="2016"/>
              <a:ext cx="672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03" name="Line 56">
              <a:extLst>
                <a:ext uri="{FF2B5EF4-FFF2-40B4-BE49-F238E27FC236}">
                  <a16:creationId xmlns:a16="http://schemas.microsoft.com/office/drawing/2014/main" id="{39CF20E7-08DD-B0DD-6B79-BA65575F89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6" y="1888"/>
              <a:ext cx="252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04" name="Line 57">
              <a:extLst>
                <a:ext uri="{FF2B5EF4-FFF2-40B4-BE49-F238E27FC236}">
                  <a16:creationId xmlns:a16="http://schemas.microsoft.com/office/drawing/2014/main" id="{74F0BB74-E8B8-B8FE-B77B-68122EB58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2" y="1856"/>
              <a:ext cx="584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05" name="Line 58">
              <a:extLst>
                <a:ext uri="{FF2B5EF4-FFF2-40B4-BE49-F238E27FC236}">
                  <a16:creationId xmlns:a16="http://schemas.microsoft.com/office/drawing/2014/main" id="{3445EB58-7562-5137-67D2-8FA0939617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6" y="2288"/>
              <a:ext cx="308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06" name="Line 59">
              <a:extLst>
                <a:ext uri="{FF2B5EF4-FFF2-40B4-BE49-F238E27FC236}">
                  <a16:creationId xmlns:a16="http://schemas.microsoft.com/office/drawing/2014/main" id="{7D60CB29-80EE-CA56-B685-ADF4AE807E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6" y="1968"/>
              <a:ext cx="780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07" name="Line 60">
              <a:extLst>
                <a:ext uri="{FF2B5EF4-FFF2-40B4-BE49-F238E27FC236}">
                  <a16:creationId xmlns:a16="http://schemas.microsoft.com/office/drawing/2014/main" id="{1F4E0CA4-EDDF-631F-76F3-5D6B20C356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4" y="1964"/>
              <a:ext cx="144" cy="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08" name="Line 61">
              <a:extLst>
                <a:ext uri="{FF2B5EF4-FFF2-40B4-BE49-F238E27FC236}">
                  <a16:creationId xmlns:a16="http://schemas.microsoft.com/office/drawing/2014/main" id="{D5703258-AE78-B495-4046-2EC48E0F3B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2" y="2688"/>
              <a:ext cx="72" cy="5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09" name="Line 62">
              <a:extLst>
                <a:ext uri="{FF2B5EF4-FFF2-40B4-BE49-F238E27FC236}">
                  <a16:creationId xmlns:a16="http://schemas.microsoft.com/office/drawing/2014/main" id="{69B3BC5A-1637-6CAC-85B9-2290A235E9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2672"/>
              <a:ext cx="360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10" name="Line 63">
              <a:extLst>
                <a:ext uri="{FF2B5EF4-FFF2-40B4-BE49-F238E27FC236}">
                  <a16:creationId xmlns:a16="http://schemas.microsoft.com/office/drawing/2014/main" id="{FA9C7A90-DA6B-99C8-0346-8068B0B5E4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8" y="2640"/>
              <a:ext cx="19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11" name="Line 64">
              <a:extLst>
                <a:ext uri="{FF2B5EF4-FFF2-40B4-BE49-F238E27FC236}">
                  <a16:creationId xmlns:a16="http://schemas.microsoft.com/office/drawing/2014/main" id="{62346E14-642B-44D3-AC81-34B2A67B94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8" y="1872"/>
              <a:ext cx="48" cy="6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12" name="Line 65">
              <a:extLst>
                <a:ext uri="{FF2B5EF4-FFF2-40B4-BE49-F238E27FC236}">
                  <a16:creationId xmlns:a16="http://schemas.microsoft.com/office/drawing/2014/main" id="{D799E3B5-465A-B8EA-1A71-EA7E68D49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" y="2200"/>
              <a:ext cx="524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13" name="Line 66">
              <a:extLst>
                <a:ext uri="{FF2B5EF4-FFF2-40B4-BE49-F238E27FC236}">
                  <a16:creationId xmlns:a16="http://schemas.microsoft.com/office/drawing/2014/main" id="{D8CF03DB-5948-F067-6316-7133BD0C3F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6" y="2096"/>
              <a:ext cx="500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14" name="Line 67">
              <a:extLst>
                <a:ext uri="{FF2B5EF4-FFF2-40B4-BE49-F238E27FC236}">
                  <a16:creationId xmlns:a16="http://schemas.microsoft.com/office/drawing/2014/main" id="{87EB95EA-94C4-137C-F9CF-58CC1F2D2E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2" y="1444"/>
              <a:ext cx="116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15" name="Line 68">
              <a:extLst>
                <a:ext uri="{FF2B5EF4-FFF2-40B4-BE49-F238E27FC236}">
                  <a16:creationId xmlns:a16="http://schemas.microsoft.com/office/drawing/2014/main" id="{EA367A62-1302-7526-862A-56AC7505ED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" y="1848"/>
              <a:ext cx="480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16" name="Line 69">
              <a:extLst>
                <a:ext uri="{FF2B5EF4-FFF2-40B4-BE49-F238E27FC236}">
                  <a16:creationId xmlns:a16="http://schemas.microsoft.com/office/drawing/2014/main" id="{1404333C-D199-AF8B-DEF0-247A7006B0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2064"/>
              <a:ext cx="108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17" name="Line 70">
              <a:extLst>
                <a:ext uri="{FF2B5EF4-FFF2-40B4-BE49-F238E27FC236}">
                  <a16:creationId xmlns:a16="http://schemas.microsoft.com/office/drawing/2014/main" id="{20062379-F7ED-1E9D-74BC-FE1B0DF5E2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216"/>
              <a:ext cx="200" cy="9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18" name="Line 71">
              <a:extLst>
                <a:ext uri="{FF2B5EF4-FFF2-40B4-BE49-F238E27FC236}">
                  <a16:creationId xmlns:a16="http://schemas.microsoft.com/office/drawing/2014/main" id="{D296BDFA-9413-FD1C-9116-81869A6D78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2096"/>
              <a:ext cx="36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19" name="Line 72">
              <a:extLst>
                <a:ext uri="{FF2B5EF4-FFF2-40B4-BE49-F238E27FC236}">
                  <a16:creationId xmlns:a16="http://schemas.microsoft.com/office/drawing/2014/main" id="{D68143F2-7AA6-8245-AF84-121A82E121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2560"/>
              <a:ext cx="928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20" name="Line 73">
              <a:extLst>
                <a:ext uri="{FF2B5EF4-FFF2-40B4-BE49-F238E27FC236}">
                  <a16:creationId xmlns:a16="http://schemas.microsoft.com/office/drawing/2014/main" id="{64DC8FBF-5CD3-580C-1402-0C196F1AF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2" y="2824"/>
              <a:ext cx="388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21" name="Line 74">
              <a:extLst>
                <a:ext uri="{FF2B5EF4-FFF2-40B4-BE49-F238E27FC236}">
                  <a16:creationId xmlns:a16="http://schemas.microsoft.com/office/drawing/2014/main" id="{E9A8D992-74D6-6E52-B2E2-AF0D53E5C7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2872"/>
              <a:ext cx="612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22" name="Line 75">
              <a:extLst>
                <a:ext uri="{FF2B5EF4-FFF2-40B4-BE49-F238E27FC236}">
                  <a16:creationId xmlns:a16="http://schemas.microsoft.com/office/drawing/2014/main" id="{26AD68ED-CE54-3077-19DD-E66389298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0" y="2848"/>
              <a:ext cx="1788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23" name="Line 76">
              <a:extLst>
                <a:ext uri="{FF2B5EF4-FFF2-40B4-BE49-F238E27FC236}">
                  <a16:creationId xmlns:a16="http://schemas.microsoft.com/office/drawing/2014/main" id="{C51CB6C1-70B6-4A0D-A3EC-015B0128C8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2440"/>
              <a:ext cx="468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24" name="Line 77">
              <a:extLst>
                <a:ext uri="{FF2B5EF4-FFF2-40B4-BE49-F238E27FC236}">
                  <a16:creationId xmlns:a16="http://schemas.microsoft.com/office/drawing/2014/main" id="{338BC27B-C19D-5DA2-BE36-8330563E1E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288"/>
              <a:ext cx="424" cy="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726" name="Oval 78">
            <a:extLst>
              <a:ext uri="{FF2B5EF4-FFF2-40B4-BE49-F238E27FC236}">
                <a16:creationId xmlns:a16="http://schemas.microsoft.com/office/drawing/2014/main" id="{F09A3A25-3AD0-9356-021D-9DC45D586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2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27" name="Line 79">
            <a:extLst>
              <a:ext uri="{FF2B5EF4-FFF2-40B4-BE49-F238E27FC236}">
                <a16:creationId xmlns:a16="http://schemas.microsoft.com/office/drawing/2014/main" id="{22789C3C-B9B4-3EC3-8FAD-399FBDB7742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8" name="Line 80">
            <a:extLst>
              <a:ext uri="{FF2B5EF4-FFF2-40B4-BE49-F238E27FC236}">
                <a16:creationId xmlns:a16="http://schemas.microsoft.com/office/drawing/2014/main" id="{1C3AE4DD-00B7-A0F0-F5BE-3810B01535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0" y="1981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9" name="Line 81">
            <a:extLst>
              <a:ext uri="{FF2B5EF4-FFF2-40B4-BE49-F238E27FC236}">
                <a16:creationId xmlns:a16="http://schemas.microsoft.com/office/drawing/2014/main" id="{A3B43DDF-EE6B-5722-7E34-8068BFE86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1981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0" name="Oval 82">
            <a:extLst>
              <a:ext uri="{FF2B5EF4-FFF2-40B4-BE49-F238E27FC236}">
                <a16:creationId xmlns:a16="http://schemas.microsoft.com/office/drawing/2014/main" id="{BE0844E4-B0CE-6639-FB3E-91A63831B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590800"/>
            <a:ext cx="152400" cy="1524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31" name="Oval 83">
            <a:extLst>
              <a:ext uri="{FF2B5EF4-FFF2-40B4-BE49-F238E27FC236}">
                <a16:creationId xmlns:a16="http://schemas.microsoft.com/office/drawing/2014/main" id="{80E61C1C-CD6E-517A-67E5-224910FCC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2590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0732" name="Group 84">
            <a:extLst>
              <a:ext uri="{FF2B5EF4-FFF2-40B4-BE49-F238E27FC236}">
                <a16:creationId xmlns:a16="http://schemas.microsoft.com/office/drawing/2014/main" id="{DA61DF04-422D-C6A8-5AB3-98C4DA5C315C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2743200"/>
            <a:ext cx="457200" cy="609600"/>
            <a:chOff x="4176" y="1728"/>
            <a:chExt cx="288" cy="384"/>
          </a:xfrm>
        </p:grpSpPr>
        <p:sp>
          <p:nvSpPr>
            <p:cNvPr id="30750" name="Line 85">
              <a:extLst>
                <a:ext uri="{FF2B5EF4-FFF2-40B4-BE49-F238E27FC236}">
                  <a16:creationId xmlns:a16="http://schemas.microsoft.com/office/drawing/2014/main" id="{EA8A9167-8D7A-C772-7234-E23924DFC0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6" y="1728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51" name="Line 86">
              <a:extLst>
                <a:ext uri="{FF2B5EF4-FFF2-40B4-BE49-F238E27FC236}">
                  <a16:creationId xmlns:a16="http://schemas.microsoft.com/office/drawing/2014/main" id="{EDE4ADAA-EDC6-5C13-217F-0279627D5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728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733" name="Line 87">
            <a:extLst>
              <a:ext uri="{FF2B5EF4-FFF2-40B4-BE49-F238E27FC236}">
                <a16:creationId xmlns:a16="http://schemas.microsoft.com/office/drawing/2014/main" id="{1640E4E0-AF8A-D74F-D98B-064833C9DA6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2743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4" name="Line 88">
            <a:extLst>
              <a:ext uri="{FF2B5EF4-FFF2-40B4-BE49-F238E27FC236}">
                <a16:creationId xmlns:a16="http://schemas.microsoft.com/office/drawing/2014/main" id="{2AC602A8-B671-8CB7-0E9F-85750C941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27432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35" name="Oval 89">
            <a:extLst>
              <a:ext uri="{FF2B5EF4-FFF2-40B4-BE49-F238E27FC236}">
                <a16:creationId xmlns:a16="http://schemas.microsoft.com/office/drawing/2014/main" id="{ADA1A0DE-5CD0-7B83-7DCA-1DF2DD40E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352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36" name="Oval 90">
            <a:extLst>
              <a:ext uri="{FF2B5EF4-FFF2-40B4-BE49-F238E27FC236}">
                <a16:creationId xmlns:a16="http://schemas.microsoft.com/office/drawing/2014/main" id="{E2BEB732-21B3-FFB3-DF5E-EFA56FAAD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352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37" name="Oval 91">
            <a:extLst>
              <a:ext uri="{FF2B5EF4-FFF2-40B4-BE49-F238E27FC236}">
                <a16:creationId xmlns:a16="http://schemas.microsoft.com/office/drawing/2014/main" id="{A7758968-0E9B-7911-E1D3-925B2D15FC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3352800"/>
            <a:ext cx="152400" cy="1524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38" name="Oval 92">
            <a:extLst>
              <a:ext uri="{FF2B5EF4-FFF2-40B4-BE49-F238E27FC236}">
                <a16:creationId xmlns:a16="http://schemas.microsoft.com/office/drawing/2014/main" id="{37FABDCB-4C09-B83B-98EE-5AE539E9B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3352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0739" name="Group 93">
            <a:extLst>
              <a:ext uri="{FF2B5EF4-FFF2-40B4-BE49-F238E27FC236}">
                <a16:creationId xmlns:a16="http://schemas.microsoft.com/office/drawing/2014/main" id="{B8430013-54AC-CEF0-1B5E-677DD4BEE1D2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3505200"/>
            <a:ext cx="457200" cy="609600"/>
            <a:chOff x="4176" y="1728"/>
            <a:chExt cx="288" cy="384"/>
          </a:xfrm>
        </p:grpSpPr>
        <p:sp>
          <p:nvSpPr>
            <p:cNvPr id="30748" name="Line 94">
              <a:extLst>
                <a:ext uri="{FF2B5EF4-FFF2-40B4-BE49-F238E27FC236}">
                  <a16:creationId xmlns:a16="http://schemas.microsoft.com/office/drawing/2014/main" id="{CAC57D56-90CE-E724-7D73-294C0CA955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6" y="1728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49" name="Line 95">
              <a:extLst>
                <a:ext uri="{FF2B5EF4-FFF2-40B4-BE49-F238E27FC236}">
                  <a16:creationId xmlns:a16="http://schemas.microsoft.com/office/drawing/2014/main" id="{FB841196-89BF-7566-2709-405BE7113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728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740" name="Line 96">
            <a:extLst>
              <a:ext uri="{FF2B5EF4-FFF2-40B4-BE49-F238E27FC236}">
                <a16:creationId xmlns:a16="http://schemas.microsoft.com/office/drawing/2014/main" id="{A285FA6C-60C2-8C81-085E-1F97BEB27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35052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41" name="Oval 97">
            <a:extLst>
              <a:ext uri="{FF2B5EF4-FFF2-40B4-BE49-F238E27FC236}">
                <a16:creationId xmlns:a16="http://schemas.microsoft.com/office/drawing/2014/main" id="{04FACE08-C28B-044D-5F70-F6CE36155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42" name="Oval 98">
            <a:extLst>
              <a:ext uri="{FF2B5EF4-FFF2-40B4-BE49-F238E27FC236}">
                <a16:creationId xmlns:a16="http://schemas.microsoft.com/office/drawing/2014/main" id="{7A4B9085-033F-7C38-8F5D-839C31C99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114800"/>
            <a:ext cx="152400" cy="152400"/>
          </a:xfrm>
          <a:prstGeom prst="ellipse">
            <a:avLst/>
          </a:prstGeom>
          <a:solidFill>
            <a:srgbClr val="CC9900"/>
          </a:solidFill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0743" name="Oval 99">
            <a:extLst>
              <a:ext uri="{FF2B5EF4-FFF2-40B4-BE49-F238E27FC236}">
                <a16:creationId xmlns:a16="http://schemas.microsoft.com/office/drawing/2014/main" id="{04D66633-9D13-FA01-222A-19C0E865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4114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5" name="Group 103">
            <a:extLst>
              <a:ext uri="{FF2B5EF4-FFF2-40B4-BE49-F238E27FC236}">
                <a16:creationId xmlns:a16="http://schemas.microsoft.com/office/drawing/2014/main" id="{09608FCF-E139-73B5-473C-348D98B3D2BC}"/>
              </a:ext>
            </a:extLst>
          </p:cNvPr>
          <p:cNvGrpSpPr>
            <a:grpSpLocks/>
          </p:cNvGrpSpPr>
          <p:nvPr/>
        </p:nvGrpSpPr>
        <p:grpSpPr bwMode="auto">
          <a:xfrm>
            <a:off x="9525000" y="4267200"/>
            <a:ext cx="152400" cy="762000"/>
            <a:chOff x="5040" y="2688"/>
            <a:chExt cx="96" cy="480"/>
          </a:xfrm>
        </p:grpSpPr>
        <p:sp>
          <p:nvSpPr>
            <p:cNvPr id="30746" name="Line 100">
              <a:extLst>
                <a:ext uri="{FF2B5EF4-FFF2-40B4-BE49-F238E27FC236}">
                  <a16:creationId xmlns:a16="http://schemas.microsoft.com/office/drawing/2014/main" id="{639F4096-B205-638B-16F7-85C952750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2688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47" name="Oval 101">
              <a:extLst>
                <a:ext uri="{FF2B5EF4-FFF2-40B4-BE49-F238E27FC236}">
                  <a16:creationId xmlns:a16="http://schemas.microsoft.com/office/drawing/2014/main" id="{F3ED91CE-4591-3CF5-8463-AE89AC34B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07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745" name="Text Box 102">
            <a:extLst>
              <a:ext uri="{FF2B5EF4-FFF2-40B4-BE49-F238E27FC236}">
                <a16:creationId xmlns:a16="http://schemas.microsoft.com/office/drawing/2014/main" id="{2459A53A-E45F-3034-37A5-762834748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953001"/>
            <a:ext cx="1481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Search tree</a:t>
            </a:r>
          </a:p>
        </p:txBody>
      </p:sp>
    </p:spTree>
    <p:extLst>
      <p:ext uri="{BB962C8B-B14F-4D97-AF65-F5344CB8AC3E}">
        <p14:creationId xmlns:p14="http://schemas.microsoft.com/office/powerpoint/2010/main" val="379443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>
            <a:extLst>
              <a:ext uri="{FF2B5EF4-FFF2-40B4-BE49-F238E27FC236}">
                <a16:creationId xmlns:a16="http://schemas.microsoft.com/office/drawing/2014/main" id="{B5C05967-DA02-60B6-6CE0-790BD5E78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1825" y="1270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Searching the State Space</a:t>
            </a:r>
          </a:p>
        </p:txBody>
      </p:sp>
      <p:sp>
        <p:nvSpPr>
          <p:cNvPr id="31746" name="Slide Number Placeholder 4">
            <a:extLst>
              <a:ext uri="{FF2B5EF4-FFF2-40B4-BE49-F238E27FC236}">
                <a16:creationId xmlns:a16="http://schemas.microsoft.com/office/drawing/2014/main" id="{68E43641-2135-D83B-B785-44D011A42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57DAD31D-13C5-4E6E-9069-0D4306697273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75A2E5C9-DE3C-AE5E-2511-39B918848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1524000"/>
            <a:ext cx="2362200" cy="3810000"/>
          </a:xfrm>
          <a:prstGeom prst="rect">
            <a:avLst/>
          </a:prstGeom>
          <a:solidFill>
            <a:srgbClr val="FFFFD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31749" name="Group 4">
            <a:extLst>
              <a:ext uri="{FF2B5EF4-FFF2-40B4-BE49-F238E27FC236}">
                <a16:creationId xmlns:a16="http://schemas.microsoft.com/office/drawing/2014/main" id="{4DFCF92C-DD3D-3431-5F47-4B43901760BA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828800"/>
            <a:ext cx="5607050" cy="3962400"/>
            <a:chOff x="288" y="1392"/>
            <a:chExt cx="3532" cy="2496"/>
          </a:xfrm>
        </p:grpSpPr>
        <p:sp>
          <p:nvSpPr>
            <p:cNvPr id="31775" name="Oval 5">
              <a:extLst>
                <a:ext uri="{FF2B5EF4-FFF2-40B4-BE49-F238E27FC236}">
                  <a16:creationId xmlns:a16="http://schemas.microsoft.com/office/drawing/2014/main" id="{F5F8C9BF-41AE-5891-2DCD-D3422652F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212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76" name="Oval 6">
              <a:extLst>
                <a:ext uri="{FF2B5EF4-FFF2-40B4-BE49-F238E27FC236}">
                  <a16:creationId xmlns:a16="http://schemas.microsoft.com/office/drawing/2014/main" id="{17BB01AA-9469-420A-14A1-8AB5DED78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" y="3168"/>
              <a:ext cx="96" cy="96"/>
            </a:xfrm>
            <a:prstGeom prst="ellipse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77" name="Oval 7">
              <a:extLst>
                <a:ext uri="{FF2B5EF4-FFF2-40B4-BE49-F238E27FC236}">
                  <a16:creationId xmlns:a16="http://schemas.microsoft.com/office/drawing/2014/main" id="{E6AC1DED-35B2-6417-B1CB-EF6B23A078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" y="177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78" name="Oval 8">
              <a:extLst>
                <a:ext uri="{FF2B5EF4-FFF2-40B4-BE49-F238E27FC236}">
                  <a16:creationId xmlns:a16="http://schemas.microsoft.com/office/drawing/2014/main" id="{739981AC-3F93-178B-BFD4-753901CB5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2784"/>
              <a:ext cx="96" cy="96"/>
            </a:xfrm>
            <a:prstGeom prst="ellipse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79" name="Oval 9">
              <a:extLst>
                <a:ext uri="{FF2B5EF4-FFF2-40B4-BE49-F238E27FC236}">
                  <a16:creationId xmlns:a16="http://schemas.microsoft.com/office/drawing/2014/main" id="{F7C3EA39-00C0-1F02-026D-ECA6F2B25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" y="369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80" name="Oval 10">
              <a:extLst>
                <a:ext uri="{FF2B5EF4-FFF2-40B4-BE49-F238E27FC236}">
                  <a16:creationId xmlns:a16="http://schemas.microsoft.com/office/drawing/2014/main" id="{FD0FBD9F-A7BD-AD39-E831-42BFBC3A6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2784"/>
              <a:ext cx="96" cy="9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81" name="Oval 11">
              <a:extLst>
                <a:ext uri="{FF2B5EF4-FFF2-40B4-BE49-F238E27FC236}">
                  <a16:creationId xmlns:a16="http://schemas.microsoft.com/office/drawing/2014/main" id="{C706DB3F-1906-BFC7-1D2B-CE63A6350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" y="249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82" name="Oval 12">
              <a:extLst>
                <a:ext uri="{FF2B5EF4-FFF2-40B4-BE49-F238E27FC236}">
                  <a16:creationId xmlns:a16="http://schemas.microsoft.com/office/drawing/2014/main" id="{8480E20D-4C84-0793-C565-9E3659A5B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235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83" name="Oval 13">
              <a:extLst>
                <a:ext uri="{FF2B5EF4-FFF2-40B4-BE49-F238E27FC236}">
                  <a16:creationId xmlns:a16="http://schemas.microsoft.com/office/drawing/2014/main" id="{B9D80598-5193-606F-79A3-CED32A5EF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" y="379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84" name="Oval 14">
              <a:extLst>
                <a:ext uri="{FF2B5EF4-FFF2-40B4-BE49-F238E27FC236}">
                  <a16:creationId xmlns:a16="http://schemas.microsoft.com/office/drawing/2014/main" id="{5D9C73EB-0087-4D68-975D-7B7B6FACE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" y="326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85" name="Oval 15">
              <a:extLst>
                <a:ext uri="{FF2B5EF4-FFF2-40B4-BE49-F238E27FC236}">
                  <a16:creationId xmlns:a16="http://schemas.microsoft.com/office/drawing/2014/main" id="{FA2DDE64-F0C2-52EA-9777-B437B91C4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4" y="1824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86" name="Oval 16">
              <a:extLst>
                <a:ext uri="{FF2B5EF4-FFF2-40B4-BE49-F238E27FC236}">
                  <a16:creationId xmlns:a16="http://schemas.microsoft.com/office/drawing/2014/main" id="{BE04CBA1-F7F4-BD51-13E5-660268E40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6" y="3264"/>
              <a:ext cx="96" cy="9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rgbClr val="FF33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87" name="Oval 17">
              <a:extLst>
                <a:ext uri="{FF2B5EF4-FFF2-40B4-BE49-F238E27FC236}">
                  <a16:creationId xmlns:a16="http://schemas.microsoft.com/office/drawing/2014/main" id="{1E7BE85B-D69C-0C82-1632-1229F45AAD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8" y="36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88" name="Oval 18">
              <a:extLst>
                <a:ext uri="{FF2B5EF4-FFF2-40B4-BE49-F238E27FC236}">
                  <a16:creationId xmlns:a16="http://schemas.microsoft.com/office/drawing/2014/main" id="{F35A8CED-6F2A-F609-EEC4-1EF5F5F1C2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8" y="3504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89" name="Oval 19">
              <a:extLst>
                <a:ext uri="{FF2B5EF4-FFF2-40B4-BE49-F238E27FC236}">
                  <a16:creationId xmlns:a16="http://schemas.microsoft.com/office/drawing/2014/main" id="{A385905C-1592-E244-75F9-65DD396C6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4" y="283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90" name="Oval 20">
              <a:extLst>
                <a:ext uri="{FF2B5EF4-FFF2-40B4-BE49-F238E27FC236}">
                  <a16:creationId xmlns:a16="http://schemas.microsoft.com/office/drawing/2014/main" id="{6577505A-BBD8-45F3-E9ED-EB0976A89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8" y="2016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91" name="Oval 21">
              <a:extLst>
                <a:ext uri="{FF2B5EF4-FFF2-40B4-BE49-F238E27FC236}">
                  <a16:creationId xmlns:a16="http://schemas.microsoft.com/office/drawing/2014/main" id="{B07734B7-15E2-0E47-4EA5-20A5D4F9A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0" y="2304"/>
              <a:ext cx="96" cy="9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92" name="Oval 22">
              <a:extLst>
                <a:ext uri="{FF2B5EF4-FFF2-40B4-BE49-F238E27FC236}">
                  <a16:creationId xmlns:a16="http://schemas.microsoft.com/office/drawing/2014/main" id="{51650016-37C6-AA51-1DC7-167B6928C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9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93" name="Oval 23">
              <a:extLst>
                <a:ext uri="{FF2B5EF4-FFF2-40B4-BE49-F238E27FC236}">
                  <a16:creationId xmlns:a16="http://schemas.microsoft.com/office/drawing/2014/main" id="{D6476C2D-8BA7-055E-F495-5671099F3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2" y="139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94" name="Oval 24">
              <a:extLst>
                <a:ext uri="{FF2B5EF4-FFF2-40B4-BE49-F238E27FC236}">
                  <a16:creationId xmlns:a16="http://schemas.microsoft.com/office/drawing/2014/main" id="{0B652AB9-2722-C311-E83C-4D8EF1C6DC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340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95" name="Oval 25">
              <a:extLst>
                <a:ext uri="{FF2B5EF4-FFF2-40B4-BE49-F238E27FC236}">
                  <a16:creationId xmlns:a16="http://schemas.microsoft.com/office/drawing/2014/main" id="{1C37E2A6-748F-E03E-FE6F-AA011FE56F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4" y="172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96" name="Oval 26">
              <a:extLst>
                <a:ext uri="{FF2B5EF4-FFF2-40B4-BE49-F238E27FC236}">
                  <a16:creationId xmlns:a16="http://schemas.microsoft.com/office/drawing/2014/main" id="{ACBBC0DE-931E-A43F-BBA0-40289DA3D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60" y="196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97" name="Oval 27">
              <a:extLst>
                <a:ext uri="{FF2B5EF4-FFF2-40B4-BE49-F238E27FC236}">
                  <a16:creationId xmlns:a16="http://schemas.microsoft.com/office/drawing/2014/main" id="{211BEA11-569E-DD8D-6E98-FB6740D22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6" y="1872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98" name="Oval 28">
              <a:extLst>
                <a:ext uri="{FF2B5EF4-FFF2-40B4-BE49-F238E27FC236}">
                  <a16:creationId xmlns:a16="http://schemas.microsoft.com/office/drawing/2014/main" id="{4C523CDC-1E87-5B2B-F8E3-B46DB1B68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6" y="2208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799" name="Oval 29">
              <a:extLst>
                <a:ext uri="{FF2B5EF4-FFF2-40B4-BE49-F238E27FC236}">
                  <a16:creationId xmlns:a16="http://schemas.microsoft.com/office/drawing/2014/main" id="{05801A34-F7FB-40DE-16AC-9C790C28A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2" y="3268"/>
              <a:ext cx="96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800" name="Oval 30">
              <a:extLst>
                <a:ext uri="{FF2B5EF4-FFF2-40B4-BE49-F238E27FC236}">
                  <a16:creationId xmlns:a16="http://schemas.microsoft.com/office/drawing/2014/main" id="{B2FF6F47-10D2-66FB-A003-71DC8149C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2" y="2592"/>
              <a:ext cx="96" cy="9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801" name="Oval 31">
              <a:extLst>
                <a:ext uri="{FF2B5EF4-FFF2-40B4-BE49-F238E27FC236}">
                  <a16:creationId xmlns:a16="http://schemas.microsoft.com/office/drawing/2014/main" id="{74B24489-27AF-9B17-0B18-D6E35FAAE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0" y="2640"/>
              <a:ext cx="96" cy="96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9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802" name="Line 32">
              <a:extLst>
                <a:ext uri="{FF2B5EF4-FFF2-40B4-BE49-F238E27FC236}">
                  <a16:creationId xmlns:a16="http://schemas.microsoft.com/office/drawing/2014/main" id="{20CFF03B-90D1-59C8-D002-BD606BC9B1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6" y="3260"/>
              <a:ext cx="92" cy="5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03" name="Line 33">
              <a:extLst>
                <a:ext uri="{FF2B5EF4-FFF2-40B4-BE49-F238E27FC236}">
                  <a16:creationId xmlns:a16="http://schemas.microsoft.com/office/drawing/2014/main" id="{BCFF2D80-3794-00F2-FB0E-7423C2AE7F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2" y="3352"/>
              <a:ext cx="468" cy="4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04" name="Line 34">
              <a:extLst>
                <a:ext uri="{FF2B5EF4-FFF2-40B4-BE49-F238E27FC236}">
                  <a16:creationId xmlns:a16="http://schemas.microsoft.com/office/drawing/2014/main" id="{7202508E-331E-C1D9-9CD1-E2214C6AEC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4" y="3476"/>
              <a:ext cx="1012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05" name="Line 35">
              <a:extLst>
                <a:ext uri="{FF2B5EF4-FFF2-40B4-BE49-F238E27FC236}">
                  <a16:creationId xmlns:a16="http://schemas.microsoft.com/office/drawing/2014/main" id="{FDDC02C4-8ED6-2AA3-9737-EAB5D66EAA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52" y="3496"/>
              <a:ext cx="180" cy="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06" name="Line 36">
              <a:extLst>
                <a:ext uri="{FF2B5EF4-FFF2-40B4-BE49-F238E27FC236}">
                  <a16:creationId xmlns:a16="http://schemas.microsoft.com/office/drawing/2014/main" id="{EA24E3FB-C207-8A5A-C332-88D1513F92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6" y="3488"/>
              <a:ext cx="13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07" name="Line 37">
              <a:extLst>
                <a:ext uri="{FF2B5EF4-FFF2-40B4-BE49-F238E27FC236}">
                  <a16:creationId xmlns:a16="http://schemas.microsoft.com/office/drawing/2014/main" id="{477D89AB-FFE7-EA62-0B62-AA385D6868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6" y="3564"/>
              <a:ext cx="636" cy="11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08" name="Line 38">
              <a:extLst>
                <a:ext uri="{FF2B5EF4-FFF2-40B4-BE49-F238E27FC236}">
                  <a16:creationId xmlns:a16="http://schemas.microsoft.com/office/drawing/2014/main" id="{D1F2852F-00E6-6F4F-0AA4-8C0C08740F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4" y="2876"/>
              <a:ext cx="176" cy="7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09" name="Line 39">
              <a:extLst>
                <a:ext uri="{FF2B5EF4-FFF2-40B4-BE49-F238E27FC236}">
                  <a16:creationId xmlns:a16="http://schemas.microsoft.com/office/drawing/2014/main" id="{4AF47032-7AC1-E99D-0132-70E6037FF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28" y="2880"/>
              <a:ext cx="4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10" name="Line 40">
              <a:extLst>
                <a:ext uri="{FF2B5EF4-FFF2-40B4-BE49-F238E27FC236}">
                  <a16:creationId xmlns:a16="http://schemas.microsoft.com/office/drawing/2014/main" id="{40F8BA58-AF99-DA51-5025-842841C4E2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4" y="3336"/>
              <a:ext cx="440" cy="20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11" name="Line 41">
              <a:extLst>
                <a:ext uri="{FF2B5EF4-FFF2-40B4-BE49-F238E27FC236}">
                  <a16:creationId xmlns:a16="http://schemas.microsoft.com/office/drawing/2014/main" id="{8C03063C-0BEC-6086-FC5A-D1FA539D1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44" y="2592"/>
              <a:ext cx="40" cy="6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12" name="Line 42">
              <a:extLst>
                <a:ext uri="{FF2B5EF4-FFF2-40B4-BE49-F238E27FC236}">
                  <a16:creationId xmlns:a16="http://schemas.microsoft.com/office/drawing/2014/main" id="{B16D9E76-9A6E-7C40-E88B-1DD1526C52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24" y="2920"/>
              <a:ext cx="32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13" name="Line 43">
              <a:extLst>
                <a:ext uri="{FF2B5EF4-FFF2-40B4-BE49-F238E27FC236}">
                  <a16:creationId xmlns:a16="http://schemas.microsoft.com/office/drawing/2014/main" id="{8CE18D70-C979-B981-6155-73275E5F4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8" y="2924"/>
              <a:ext cx="164" cy="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14" name="Line 44">
              <a:extLst>
                <a:ext uri="{FF2B5EF4-FFF2-40B4-BE49-F238E27FC236}">
                  <a16:creationId xmlns:a16="http://schemas.microsoft.com/office/drawing/2014/main" id="{EFEE6A91-6F4A-5802-DBFF-5C41D296A8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6" y="2836"/>
              <a:ext cx="480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15" name="Line 45">
              <a:extLst>
                <a:ext uri="{FF2B5EF4-FFF2-40B4-BE49-F238E27FC236}">
                  <a16:creationId xmlns:a16="http://schemas.microsoft.com/office/drawing/2014/main" id="{153AB362-B1C9-3A97-D46B-E5AF828201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0" y="1816"/>
              <a:ext cx="244" cy="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16" name="Line 46">
              <a:extLst>
                <a:ext uri="{FF2B5EF4-FFF2-40B4-BE49-F238E27FC236}">
                  <a16:creationId xmlns:a16="http://schemas.microsoft.com/office/drawing/2014/main" id="{D73384C1-0278-90DE-935D-9AD20BA475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92" y="1780"/>
              <a:ext cx="432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17" name="Line 47">
              <a:extLst>
                <a:ext uri="{FF2B5EF4-FFF2-40B4-BE49-F238E27FC236}">
                  <a16:creationId xmlns:a16="http://schemas.microsoft.com/office/drawing/2014/main" id="{DDAE7718-4A74-4354-44F2-2C2C14D3F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80" y="1456"/>
              <a:ext cx="1548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18" name="Line 48">
              <a:extLst>
                <a:ext uri="{FF2B5EF4-FFF2-40B4-BE49-F238E27FC236}">
                  <a16:creationId xmlns:a16="http://schemas.microsoft.com/office/drawing/2014/main" id="{D66A8088-CE21-FD23-E940-C9DAC1A64D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4" y="23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19" name="Line 49">
              <a:extLst>
                <a:ext uri="{FF2B5EF4-FFF2-40B4-BE49-F238E27FC236}">
                  <a16:creationId xmlns:a16="http://schemas.microsoft.com/office/drawing/2014/main" id="{F44C97B9-3F5D-0F07-CA2D-8C45A06F16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6" y="2356"/>
              <a:ext cx="432" cy="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20" name="Line 50">
              <a:extLst>
                <a:ext uri="{FF2B5EF4-FFF2-40B4-BE49-F238E27FC236}">
                  <a16:creationId xmlns:a16="http://schemas.microsoft.com/office/drawing/2014/main" id="{1278EAEA-F5AA-91B3-2AAF-52A9F29103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60" y="2052"/>
              <a:ext cx="148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21" name="Line 51">
              <a:extLst>
                <a:ext uri="{FF2B5EF4-FFF2-40B4-BE49-F238E27FC236}">
                  <a16:creationId xmlns:a16="http://schemas.microsoft.com/office/drawing/2014/main" id="{CEF38DDD-A8C6-3CC5-C8A8-46B27919D4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8" y="1488"/>
              <a:ext cx="1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22" name="Line 52">
              <a:extLst>
                <a:ext uri="{FF2B5EF4-FFF2-40B4-BE49-F238E27FC236}">
                  <a16:creationId xmlns:a16="http://schemas.microsoft.com/office/drawing/2014/main" id="{3FF6BE52-D216-E3C5-9118-ACCEC583D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4" y="1480"/>
              <a:ext cx="38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23" name="Line 53">
              <a:extLst>
                <a:ext uri="{FF2B5EF4-FFF2-40B4-BE49-F238E27FC236}">
                  <a16:creationId xmlns:a16="http://schemas.microsoft.com/office/drawing/2014/main" id="{089C313A-1027-362F-06ED-ADFC3FB6EA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56" y="1488"/>
              <a:ext cx="308" cy="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24" name="Line 54">
              <a:extLst>
                <a:ext uri="{FF2B5EF4-FFF2-40B4-BE49-F238E27FC236}">
                  <a16:creationId xmlns:a16="http://schemas.microsoft.com/office/drawing/2014/main" id="{8E148B7A-43A2-8FC4-6BBD-66C3204B06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12" y="2056"/>
              <a:ext cx="364" cy="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25" name="Line 55">
              <a:extLst>
                <a:ext uri="{FF2B5EF4-FFF2-40B4-BE49-F238E27FC236}">
                  <a16:creationId xmlns:a16="http://schemas.microsoft.com/office/drawing/2014/main" id="{52E917B8-77D1-0BB7-987A-A880ED8591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188" y="2016"/>
              <a:ext cx="672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26" name="Line 56">
              <a:extLst>
                <a:ext uri="{FF2B5EF4-FFF2-40B4-BE49-F238E27FC236}">
                  <a16:creationId xmlns:a16="http://schemas.microsoft.com/office/drawing/2014/main" id="{B97D132E-8DFF-AF57-6072-3D4FE9D91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6" y="1888"/>
              <a:ext cx="252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27" name="Line 57">
              <a:extLst>
                <a:ext uri="{FF2B5EF4-FFF2-40B4-BE49-F238E27FC236}">
                  <a16:creationId xmlns:a16="http://schemas.microsoft.com/office/drawing/2014/main" id="{3A220B25-2694-A5EA-E7D2-02EC3C2FF7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2" y="1856"/>
              <a:ext cx="584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28" name="Line 58">
              <a:extLst>
                <a:ext uri="{FF2B5EF4-FFF2-40B4-BE49-F238E27FC236}">
                  <a16:creationId xmlns:a16="http://schemas.microsoft.com/office/drawing/2014/main" id="{78EA4C17-525C-C12F-C92F-851B3F9ADF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6" y="2288"/>
              <a:ext cx="308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29" name="Line 59">
              <a:extLst>
                <a:ext uri="{FF2B5EF4-FFF2-40B4-BE49-F238E27FC236}">
                  <a16:creationId xmlns:a16="http://schemas.microsoft.com/office/drawing/2014/main" id="{E36EAC39-9E17-1D80-249F-594C069F75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56" y="1968"/>
              <a:ext cx="780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30" name="Line 60">
              <a:extLst>
                <a:ext uri="{FF2B5EF4-FFF2-40B4-BE49-F238E27FC236}">
                  <a16:creationId xmlns:a16="http://schemas.microsoft.com/office/drawing/2014/main" id="{CF843BCE-D156-737B-FF25-F800BDE5D9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4" y="1964"/>
              <a:ext cx="144" cy="6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31" name="Line 61">
              <a:extLst>
                <a:ext uri="{FF2B5EF4-FFF2-40B4-BE49-F238E27FC236}">
                  <a16:creationId xmlns:a16="http://schemas.microsoft.com/office/drawing/2014/main" id="{8820A249-667C-1131-787B-C0A269CDD1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12" y="2688"/>
              <a:ext cx="72" cy="5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32" name="Line 62">
              <a:extLst>
                <a:ext uri="{FF2B5EF4-FFF2-40B4-BE49-F238E27FC236}">
                  <a16:creationId xmlns:a16="http://schemas.microsoft.com/office/drawing/2014/main" id="{687545DD-2AF0-E955-2043-5E7340F21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6" y="2672"/>
              <a:ext cx="360" cy="596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33" name="Line 63">
              <a:extLst>
                <a:ext uri="{FF2B5EF4-FFF2-40B4-BE49-F238E27FC236}">
                  <a16:creationId xmlns:a16="http://schemas.microsoft.com/office/drawing/2014/main" id="{BBF64EA3-8C75-6BE2-080D-1593FA61E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8" y="2640"/>
              <a:ext cx="19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34" name="Line 64">
              <a:extLst>
                <a:ext uri="{FF2B5EF4-FFF2-40B4-BE49-F238E27FC236}">
                  <a16:creationId xmlns:a16="http://schemas.microsoft.com/office/drawing/2014/main" id="{C29F63F6-21B6-1B9F-3511-42B1B89EC8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8" y="1872"/>
              <a:ext cx="48" cy="6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35" name="Line 65">
              <a:extLst>
                <a:ext uri="{FF2B5EF4-FFF2-40B4-BE49-F238E27FC236}">
                  <a16:creationId xmlns:a16="http://schemas.microsoft.com/office/drawing/2014/main" id="{770D814D-E243-1BC6-B596-4A2A4C6547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" y="2200"/>
              <a:ext cx="524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36" name="Line 66">
              <a:extLst>
                <a:ext uri="{FF2B5EF4-FFF2-40B4-BE49-F238E27FC236}">
                  <a16:creationId xmlns:a16="http://schemas.microsoft.com/office/drawing/2014/main" id="{5A12CCD5-D0B4-1FFD-9F72-5B2E5DD473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6" y="2096"/>
              <a:ext cx="500" cy="4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37" name="Line 67">
              <a:extLst>
                <a:ext uri="{FF2B5EF4-FFF2-40B4-BE49-F238E27FC236}">
                  <a16:creationId xmlns:a16="http://schemas.microsoft.com/office/drawing/2014/main" id="{A323081B-D301-FF84-28B8-38C59B0283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32" y="1444"/>
              <a:ext cx="116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38" name="Line 68">
              <a:extLst>
                <a:ext uri="{FF2B5EF4-FFF2-40B4-BE49-F238E27FC236}">
                  <a16:creationId xmlns:a16="http://schemas.microsoft.com/office/drawing/2014/main" id="{7521D0F9-0B16-F7D7-3FBB-95D5AB0FEE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" y="1848"/>
              <a:ext cx="480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39" name="Line 69">
              <a:extLst>
                <a:ext uri="{FF2B5EF4-FFF2-40B4-BE49-F238E27FC236}">
                  <a16:creationId xmlns:a16="http://schemas.microsoft.com/office/drawing/2014/main" id="{28498790-614B-50D6-F94C-7479D2EAC5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" y="2064"/>
              <a:ext cx="1080" cy="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40" name="Line 70">
              <a:extLst>
                <a:ext uri="{FF2B5EF4-FFF2-40B4-BE49-F238E27FC236}">
                  <a16:creationId xmlns:a16="http://schemas.microsoft.com/office/drawing/2014/main" id="{1F330A9B-CBF3-4292-0E66-D4AA824D74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" y="2216"/>
              <a:ext cx="200" cy="9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41" name="Line 71">
              <a:extLst>
                <a:ext uri="{FF2B5EF4-FFF2-40B4-BE49-F238E27FC236}">
                  <a16:creationId xmlns:a16="http://schemas.microsoft.com/office/drawing/2014/main" id="{AC7A5B86-D517-A469-DFBB-764AB61B0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8" y="2096"/>
              <a:ext cx="36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42" name="Line 72">
              <a:extLst>
                <a:ext uri="{FF2B5EF4-FFF2-40B4-BE49-F238E27FC236}">
                  <a16:creationId xmlns:a16="http://schemas.microsoft.com/office/drawing/2014/main" id="{ACB7F38E-9CEB-258F-3DA4-C16326B446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4" y="2560"/>
              <a:ext cx="928" cy="2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43" name="Line 73">
              <a:extLst>
                <a:ext uri="{FF2B5EF4-FFF2-40B4-BE49-F238E27FC236}">
                  <a16:creationId xmlns:a16="http://schemas.microsoft.com/office/drawing/2014/main" id="{0DD1451B-FCB5-F23F-9DD4-66A21E6154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92" y="2824"/>
              <a:ext cx="388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44" name="Line 74">
              <a:extLst>
                <a:ext uri="{FF2B5EF4-FFF2-40B4-BE49-F238E27FC236}">
                  <a16:creationId xmlns:a16="http://schemas.microsoft.com/office/drawing/2014/main" id="{AFC65C4C-B317-E226-2478-F31E795841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2872"/>
              <a:ext cx="612" cy="7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45" name="Line 75">
              <a:extLst>
                <a:ext uri="{FF2B5EF4-FFF2-40B4-BE49-F238E27FC236}">
                  <a16:creationId xmlns:a16="http://schemas.microsoft.com/office/drawing/2014/main" id="{4C7B3700-DE99-AE4C-C51A-8573451E23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0" y="2848"/>
              <a:ext cx="1788" cy="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46" name="Line 76">
              <a:extLst>
                <a:ext uri="{FF2B5EF4-FFF2-40B4-BE49-F238E27FC236}">
                  <a16:creationId xmlns:a16="http://schemas.microsoft.com/office/drawing/2014/main" id="{081055F2-81B8-9FE8-C45B-B5F9B92DF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4" y="2440"/>
              <a:ext cx="468" cy="8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47" name="Line 77">
              <a:extLst>
                <a:ext uri="{FF2B5EF4-FFF2-40B4-BE49-F238E27FC236}">
                  <a16:creationId xmlns:a16="http://schemas.microsoft.com/office/drawing/2014/main" id="{8E69E330-D3F6-4983-9B9D-11FD01CB83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4" y="3288"/>
              <a:ext cx="424" cy="28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750" name="Oval 78">
            <a:extLst>
              <a:ext uri="{FF2B5EF4-FFF2-40B4-BE49-F238E27FC236}">
                <a16:creationId xmlns:a16="http://schemas.microsoft.com/office/drawing/2014/main" id="{9ADF865B-C237-587B-E6DC-C2B78BE63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1828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51" name="Line 79">
            <a:extLst>
              <a:ext uri="{FF2B5EF4-FFF2-40B4-BE49-F238E27FC236}">
                <a16:creationId xmlns:a16="http://schemas.microsoft.com/office/drawing/2014/main" id="{7A5B4E98-81AD-B82F-DB20-6B33FDBDC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182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2" name="Line 80">
            <a:extLst>
              <a:ext uri="{FF2B5EF4-FFF2-40B4-BE49-F238E27FC236}">
                <a16:creationId xmlns:a16="http://schemas.microsoft.com/office/drawing/2014/main" id="{ECAAE8A9-2A5C-8244-A60D-47D1534060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382000" y="1981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3" name="Line 81">
            <a:extLst>
              <a:ext uri="{FF2B5EF4-FFF2-40B4-BE49-F238E27FC236}">
                <a16:creationId xmlns:a16="http://schemas.microsoft.com/office/drawing/2014/main" id="{F6E8A57E-0629-6843-FC0B-3B909BE98430}"/>
              </a:ext>
            </a:extLst>
          </p:cNvPr>
          <p:cNvSpPr>
            <a:spLocks noChangeShapeType="1"/>
          </p:cNvSpPr>
          <p:nvPr/>
        </p:nvSpPr>
        <p:spPr bwMode="auto">
          <a:xfrm>
            <a:off x="8839200" y="1981200"/>
            <a:ext cx="457200" cy="6096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4" name="Oval 82">
            <a:extLst>
              <a:ext uri="{FF2B5EF4-FFF2-40B4-BE49-F238E27FC236}">
                <a16:creationId xmlns:a16="http://schemas.microsoft.com/office/drawing/2014/main" id="{8B275004-A1F1-B490-39F5-683C119AB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2590800"/>
            <a:ext cx="152400" cy="152400"/>
          </a:xfrm>
          <a:prstGeom prst="ellipse">
            <a:avLst/>
          </a:prstGeom>
          <a:solidFill>
            <a:srgbClr val="0033CC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55" name="Oval 83">
            <a:extLst>
              <a:ext uri="{FF2B5EF4-FFF2-40B4-BE49-F238E27FC236}">
                <a16:creationId xmlns:a16="http://schemas.microsoft.com/office/drawing/2014/main" id="{800F218E-6284-F2C2-C720-8F93E0BBA1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259080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rgbClr val="990033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1756" name="Group 84">
            <a:extLst>
              <a:ext uri="{FF2B5EF4-FFF2-40B4-BE49-F238E27FC236}">
                <a16:creationId xmlns:a16="http://schemas.microsoft.com/office/drawing/2014/main" id="{6AC6CEF6-3D21-B792-6C49-B49CDDC63846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2743200"/>
            <a:ext cx="457200" cy="609600"/>
            <a:chOff x="4176" y="1728"/>
            <a:chExt cx="288" cy="384"/>
          </a:xfrm>
        </p:grpSpPr>
        <p:sp>
          <p:nvSpPr>
            <p:cNvPr id="31773" name="Line 85">
              <a:extLst>
                <a:ext uri="{FF2B5EF4-FFF2-40B4-BE49-F238E27FC236}">
                  <a16:creationId xmlns:a16="http://schemas.microsoft.com/office/drawing/2014/main" id="{A4412856-49BE-4CEB-CD89-C1FBB68F6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6" y="1728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74" name="Line 86">
              <a:extLst>
                <a:ext uri="{FF2B5EF4-FFF2-40B4-BE49-F238E27FC236}">
                  <a16:creationId xmlns:a16="http://schemas.microsoft.com/office/drawing/2014/main" id="{B3A29ADD-E44D-76BC-075D-3277B5C7B4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728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757" name="Line 87">
            <a:extLst>
              <a:ext uri="{FF2B5EF4-FFF2-40B4-BE49-F238E27FC236}">
                <a16:creationId xmlns:a16="http://schemas.microsoft.com/office/drawing/2014/main" id="{66570727-8B9C-5095-503C-8C44E0A84B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67800" y="2743200"/>
            <a:ext cx="22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8" name="Line 88">
            <a:extLst>
              <a:ext uri="{FF2B5EF4-FFF2-40B4-BE49-F238E27FC236}">
                <a16:creationId xmlns:a16="http://schemas.microsoft.com/office/drawing/2014/main" id="{BA513EEC-6456-4E06-BD52-B85E45FF5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9296400" y="2743200"/>
            <a:ext cx="304800" cy="6096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9" name="Oval 89">
            <a:extLst>
              <a:ext uri="{FF2B5EF4-FFF2-40B4-BE49-F238E27FC236}">
                <a16:creationId xmlns:a16="http://schemas.microsoft.com/office/drawing/2014/main" id="{5490F232-F6D3-2B34-B5C9-D15C4B53A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3352800"/>
            <a:ext cx="152400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60" name="Oval 90">
            <a:extLst>
              <a:ext uri="{FF2B5EF4-FFF2-40B4-BE49-F238E27FC236}">
                <a16:creationId xmlns:a16="http://schemas.microsoft.com/office/drawing/2014/main" id="{991733A8-E742-540B-2615-D7CCB29F5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352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61" name="Oval 91">
            <a:extLst>
              <a:ext uri="{FF2B5EF4-FFF2-40B4-BE49-F238E27FC236}">
                <a16:creationId xmlns:a16="http://schemas.microsoft.com/office/drawing/2014/main" id="{A995B07C-5656-EE75-7482-96B240E9A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3352800"/>
            <a:ext cx="152400" cy="1524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62" name="Oval 92">
            <a:extLst>
              <a:ext uri="{FF2B5EF4-FFF2-40B4-BE49-F238E27FC236}">
                <a16:creationId xmlns:a16="http://schemas.microsoft.com/office/drawing/2014/main" id="{1D32F546-FEC3-FC50-8D85-5AFE6CC9E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1600" y="3352800"/>
            <a:ext cx="152400" cy="152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31763" name="Group 93">
            <a:extLst>
              <a:ext uri="{FF2B5EF4-FFF2-40B4-BE49-F238E27FC236}">
                <a16:creationId xmlns:a16="http://schemas.microsoft.com/office/drawing/2014/main" id="{0DE3E612-3608-5FC9-0349-80ED799F05BF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3505200"/>
            <a:ext cx="457200" cy="609600"/>
            <a:chOff x="4176" y="1728"/>
            <a:chExt cx="288" cy="384"/>
          </a:xfrm>
        </p:grpSpPr>
        <p:sp>
          <p:nvSpPr>
            <p:cNvPr id="31771" name="Line 94">
              <a:extLst>
                <a:ext uri="{FF2B5EF4-FFF2-40B4-BE49-F238E27FC236}">
                  <a16:creationId xmlns:a16="http://schemas.microsoft.com/office/drawing/2014/main" id="{57AC7A7E-5652-26BD-3B1E-0831794A38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6" y="1728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72" name="Line 95">
              <a:extLst>
                <a:ext uri="{FF2B5EF4-FFF2-40B4-BE49-F238E27FC236}">
                  <a16:creationId xmlns:a16="http://schemas.microsoft.com/office/drawing/2014/main" id="{102A307A-6F74-3CDC-8FDA-8D6DA1A8F0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1728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764" name="Line 96">
            <a:extLst>
              <a:ext uri="{FF2B5EF4-FFF2-40B4-BE49-F238E27FC236}">
                <a16:creationId xmlns:a16="http://schemas.microsoft.com/office/drawing/2014/main" id="{0619FCB4-9E42-01DF-7A3C-FF9671B92821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3505200"/>
            <a:ext cx="0" cy="6096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5" name="Oval 97">
            <a:extLst>
              <a:ext uri="{FF2B5EF4-FFF2-40B4-BE49-F238E27FC236}">
                <a16:creationId xmlns:a16="http://schemas.microsoft.com/office/drawing/2014/main" id="{041E620A-EEC3-6FA2-DBC2-A968718E9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114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66" name="Oval 98">
            <a:extLst>
              <a:ext uri="{FF2B5EF4-FFF2-40B4-BE49-F238E27FC236}">
                <a16:creationId xmlns:a16="http://schemas.microsoft.com/office/drawing/2014/main" id="{DF459521-2C7D-C414-9E41-14C736C3F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114800"/>
            <a:ext cx="152400" cy="152400"/>
          </a:xfrm>
          <a:prstGeom prst="ellipse">
            <a:avLst/>
          </a:prstGeom>
          <a:solidFill>
            <a:srgbClr val="CC9900"/>
          </a:solidFill>
          <a:ln w="9525">
            <a:solidFill>
              <a:srgbClr val="CC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67" name="Oval 99">
            <a:extLst>
              <a:ext uri="{FF2B5EF4-FFF2-40B4-BE49-F238E27FC236}">
                <a16:creationId xmlns:a16="http://schemas.microsoft.com/office/drawing/2014/main" id="{A6367B8F-62C9-8D18-89D4-E3063AA5D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41148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68" name="Line 100">
            <a:extLst>
              <a:ext uri="{FF2B5EF4-FFF2-40B4-BE49-F238E27FC236}">
                <a16:creationId xmlns:a16="http://schemas.microsoft.com/office/drawing/2014/main" id="{3986FD7A-826E-988F-AFD0-ABE12D085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9601200" y="4267200"/>
            <a:ext cx="0" cy="609600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69" name="Oval 101">
            <a:extLst>
              <a:ext uri="{FF2B5EF4-FFF2-40B4-BE49-F238E27FC236}">
                <a16:creationId xmlns:a16="http://schemas.microsoft.com/office/drawing/2014/main" id="{DADFD242-7A10-D639-7FB9-CCE276103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000" y="4876800"/>
            <a:ext cx="152400" cy="152400"/>
          </a:xfrm>
          <a:prstGeom prst="ellipse">
            <a:avLst/>
          </a:prstGeom>
          <a:solidFill>
            <a:srgbClr val="009900"/>
          </a:solidFill>
          <a:ln w="9525">
            <a:solidFill>
              <a:srgbClr val="0099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70" name="Text Box 102">
            <a:extLst>
              <a:ext uri="{FF2B5EF4-FFF2-40B4-BE49-F238E27FC236}">
                <a16:creationId xmlns:a16="http://schemas.microsoft.com/office/drawing/2014/main" id="{47A6314D-F142-0C7D-2DA3-F05B468AF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4953001"/>
            <a:ext cx="1481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800">
                <a:solidFill>
                  <a:srgbClr val="000000"/>
                </a:solidFill>
                <a:latin typeface="Comic Sans MS" panose="030F0702030302020204" pitchFamily="66" charset="0"/>
              </a:rPr>
              <a:t>Search tree</a:t>
            </a:r>
          </a:p>
        </p:txBody>
      </p:sp>
    </p:spTree>
    <p:extLst>
      <p:ext uri="{BB962C8B-B14F-4D97-AF65-F5344CB8AC3E}">
        <p14:creationId xmlns:p14="http://schemas.microsoft.com/office/powerpoint/2010/main" val="18523863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155" y="104539"/>
            <a:ext cx="11916697" cy="7053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r>
              <a:rPr sz="50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Representing a problem: The Formalism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041626" y="6431190"/>
            <a:ext cx="31217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1" i="0" kern="1200">
                <a:solidFill>
                  <a:srgbClr val="5F5F5F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mtClean="0"/>
              <a:pPr marL="38100">
                <a:spcBef>
                  <a:spcPts val="30"/>
                </a:spcBef>
              </a:pPr>
              <a:t>33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30387" y="1174751"/>
            <a:ext cx="8324215" cy="35788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z="280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formulate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problem</a:t>
            </a:r>
            <a:r>
              <a:rPr sz="2800" dirty="0">
                <a:latin typeface="Calibri"/>
                <a:cs typeface="Calibri"/>
              </a:rPr>
              <a:t> as 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search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problem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we</a:t>
            </a:r>
            <a:r>
              <a:rPr sz="2800" dirty="0">
                <a:latin typeface="Calibri"/>
                <a:cs typeface="Calibri"/>
              </a:rPr>
              <a:t> need the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following components:</a:t>
            </a:r>
            <a:endParaRPr sz="2800">
              <a:latin typeface="Calibri"/>
              <a:cs typeface="Calibri"/>
            </a:endParaRPr>
          </a:p>
          <a:p>
            <a:pPr marL="1104265" marR="208915" indent="-457200">
              <a:lnSpc>
                <a:spcPct val="99400"/>
              </a:lnSpc>
              <a:spcBef>
                <a:spcPts val="530"/>
              </a:spcBef>
              <a:buAutoNum type="arabicPeriod"/>
              <a:tabLst>
                <a:tab pos="1062355" algn="l"/>
                <a:tab pos="1062990" algn="l"/>
              </a:tabLst>
            </a:pPr>
            <a:r>
              <a:rPr sz="2400" b="1" dirty="0">
                <a:latin typeface="Calibri"/>
                <a:cs typeface="Calibri"/>
              </a:rPr>
              <a:t>STATE </a:t>
            </a:r>
            <a:r>
              <a:rPr sz="2400" b="1" spc="-5" dirty="0">
                <a:latin typeface="Calibri"/>
                <a:cs typeface="Calibri"/>
              </a:rPr>
              <a:t>SPACE: </a:t>
            </a:r>
            <a:r>
              <a:rPr sz="2400" spc="-5" dirty="0">
                <a:latin typeface="Calibri"/>
                <a:cs typeface="Calibri"/>
              </a:rPr>
              <a:t>Formulate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dirty="0">
                <a:solidFill>
                  <a:srgbClr val="FC0128"/>
                </a:solidFill>
                <a:latin typeface="Calibri"/>
                <a:cs typeface="Calibri"/>
              </a:rPr>
              <a:t>state </a:t>
            </a: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space </a:t>
            </a:r>
            <a:r>
              <a:rPr sz="2400" spc="-5" dirty="0">
                <a:latin typeface="Calibri"/>
                <a:cs typeface="Calibri"/>
              </a:rPr>
              <a:t>over </a:t>
            </a:r>
            <a:r>
              <a:rPr sz="2400" dirty="0">
                <a:latin typeface="Calibri"/>
                <a:cs typeface="Calibri"/>
              </a:rPr>
              <a:t>which we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perform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search.</a:t>
            </a:r>
            <a:r>
              <a:rPr sz="2400" dirty="0">
                <a:latin typeface="Calibri"/>
                <a:cs typeface="Calibri"/>
              </a:rPr>
              <a:t> The state </a:t>
            </a:r>
            <a:r>
              <a:rPr sz="2400" spc="-5" dirty="0">
                <a:latin typeface="Calibri"/>
                <a:cs typeface="Calibri"/>
              </a:rPr>
              <a:t>space</a:t>
            </a:r>
            <a:r>
              <a:rPr sz="2400" dirty="0">
                <a:latin typeface="Calibri"/>
                <a:cs typeface="Calibri"/>
              </a:rPr>
              <a:t> is a </a:t>
            </a:r>
            <a:r>
              <a:rPr sz="2400" spc="-5" dirty="0">
                <a:latin typeface="Calibri"/>
                <a:cs typeface="Calibri"/>
              </a:rPr>
              <a:t>way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representing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computer</a:t>
            </a:r>
            <a:r>
              <a:rPr sz="2400" dirty="0">
                <a:latin typeface="Calibri"/>
                <a:cs typeface="Calibri"/>
              </a:rPr>
              <a:t> the </a:t>
            </a:r>
            <a:r>
              <a:rPr sz="2400" spc="-5" dirty="0">
                <a:latin typeface="Calibri"/>
                <a:cs typeface="Calibri"/>
              </a:rPr>
              <a:t>states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the </a:t>
            </a:r>
            <a:r>
              <a:rPr sz="2400" spc="-5" dirty="0">
                <a:latin typeface="Calibri"/>
                <a:cs typeface="Calibri"/>
              </a:rPr>
              <a:t>real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problem.</a:t>
            </a:r>
            <a:endParaRPr sz="2400">
              <a:latin typeface="Calibri"/>
              <a:cs typeface="Calibri"/>
            </a:endParaRPr>
          </a:p>
          <a:p>
            <a:pPr marL="1104265" marR="212090" indent="-457200">
              <a:lnSpc>
                <a:spcPct val="99800"/>
              </a:lnSpc>
              <a:spcBef>
                <a:spcPts val="605"/>
              </a:spcBef>
              <a:buAutoNum type="arabicPeriod"/>
              <a:tabLst>
                <a:tab pos="1062355" algn="l"/>
                <a:tab pos="1062990" algn="l"/>
              </a:tabLst>
            </a:pPr>
            <a:r>
              <a:rPr sz="2400" b="1" dirty="0">
                <a:latin typeface="Calibri"/>
                <a:cs typeface="Calibri"/>
              </a:rPr>
              <a:t>ACTIONS or STATE </a:t>
            </a:r>
            <a:r>
              <a:rPr sz="2400" b="1" spc="-5" dirty="0">
                <a:latin typeface="Calibri"/>
                <a:cs typeface="Calibri"/>
              </a:rPr>
              <a:t>SPACE Transitions: </a:t>
            </a:r>
            <a:r>
              <a:rPr sz="2400" spc="-5" dirty="0">
                <a:latin typeface="Calibri"/>
                <a:cs typeface="Calibri"/>
              </a:rPr>
              <a:t>Formulate </a:t>
            </a: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actions </a:t>
            </a:r>
            <a:r>
              <a:rPr sz="2400" spc="-530" dirty="0">
                <a:solidFill>
                  <a:srgbClr val="FC0128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allow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one</a:t>
            </a:r>
            <a:r>
              <a:rPr sz="2400" dirty="0">
                <a:latin typeface="Calibri"/>
                <a:cs typeface="Calibri"/>
              </a:rPr>
              <a:t> to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move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between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diﬀerent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states.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actions reﬂect</a:t>
            </a:r>
            <a:r>
              <a:rPr sz="2400" dirty="0">
                <a:latin typeface="Calibri"/>
                <a:cs typeface="Calibri"/>
              </a:rPr>
              <a:t> the </a:t>
            </a:r>
            <a:r>
              <a:rPr sz="2400" spc="-5" dirty="0">
                <a:latin typeface="Calibri"/>
                <a:cs typeface="Calibri"/>
              </a:rPr>
              <a:t>actions one</a:t>
            </a:r>
            <a:r>
              <a:rPr sz="2400" dirty="0">
                <a:latin typeface="Calibri"/>
                <a:cs typeface="Calibri"/>
              </a:rPr>
              <a:t> can </a:t>
            </a:r>
            <a:r>
              <a:rPr sz="2400" spc="-5" dirty="0">
                <a:latin typeface="Calibri"/>
                <a:cs typeface="Calibri"/>
              </a:rPr>
              <a:t>take</a:t>
            </a:r>
            <a:r>
              <a:rPr sz="2400" dirty="0">
                <a:latin typeface="Calibri"/>
                <a:cs typeface="Calibri"/>
              </a:rPr>
              <a:t> 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real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problem</a:t>
            </a:r>
            <a:r>
              <a:rPr sz="2400" dirty="0">
                <a:latin typeface="Calibri"/>
                <a:cs typeface="Calibri"/>
              </a:rPr>
              <a:t> but </a:t>
            </a:r>
            <a:r>
              <a:rPr sz="2400" spc="-5" dirty="0">
                <a:latin typeface="Calibri"/>
                <a:cs typeface="Calibri"/>
              </a:rPr>
              <a:t>operate on</a:t>
            </a:r>
            <a:r>
              <a:rPr sz="2400" dirty="0">
                <a:latin typeface="Calibri"/>
                <a:cs typeface="Calibri"/>
              </a:rPr>
              <a:t> the state</a:t>
            </a:r>
            <a:r>
              <a:rPr sz="2400" spc="-5" dirty="0">
                <a:latin typeface="Calibri"/>
                <a:cs typeface="Calibri"/>
              </a:rPr>
              <a:t> space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instead.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78976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080954" y="6431190"/>
            <a:ext cx="2728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1" i="0" kern="1200">
                <a:solidFill>
                  <a:srgbClr val="5F5F5F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mtClean="0"/>
              <a:pPr marL="38100">
                <a:spcBef>
                  <a:spcPts val="30"/>
                </a:spcBef>
              </a:pPr>
              <a:t>34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30387" y="1174751"/>
            <a:ext cx="8324215" cy="284226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z="280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formulate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problem</a:t>
            </a:r>
            <a:r>
              <a:rPr sz="2800" dirty="0">
                <a:latin typeface="Calibri"/>
                <a:cs typeface="Calibri"/>
              </a:rPr>
              <a:t> as 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search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problem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we</a:t>
            </a:r>
            <a:r>
              <a:rPr sz="2800" dirty="0">
                <a:latin typeface="Calibri"/>
                <a:cs typeface="Calibri"/>
              </a:rPr>
              <a:t> need the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following components:</a:t>
            </a:r>
            <a:endParaRPr sz="2800">
              <a:latin typeface="Calibri"/>
              <a:cs typeface="Calibri"/>
            </a:endParaRPr>
          </a:p>
          <a:p>
            <a:pPr marL="1104265" marR="59055" indent="-457200">
              <a:lnSpc>
                <a:spcPct val="99400"/>
              </a:lnSpc>
              <a:spcBef>
                <a:spcPts val="530"/>
              </a:spcBef>
              <a:buAutoNum type="arabicPeriod" startAt="3"/>
              <a:tabLst>
                <a:tab pos="1062355" algn="l"/>
                <a:tab pos="1062990" algn="l"/>
              </a:tabLst>
            </a:pPr>
            <a:r>
              <a:rPr sz="2400" b="1" dirty="0">
                <a:latin typeface="Calibri"/>
                <a:cs typeface="Calibri"/>
              </a:rPr>
              <a:t>INITIAL or START STATE </a:t>
            </a:r>
            <a:r>
              <a:rPr sz="2400" b="1" spc="-5" dirty="0">
                <a:latin typeface="Calibri"/>
                <a:cs typeface="Calibri"/>
              </a:rPr>
              <a:t>and GOAL: </a:t>
            </a:r>
            <a:r>
              <a:rPr sz="2400" spc="-5" dirty="0">
                <a:latin typeface="Calibri"/>
                <a:cs typeface="Calibri"/>
              </a:rPr>
              <a:t>Identify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initial </a:t>
            </a:r>
            <a:r>
              <a:rPr sz="2400" dirty="0">
                <a:solidFill>
                  <a:srgbClr val="FC0128"/>
                </a:solidFill>
                <a:latin typeface="Calibri"/>
                <a:cs typeface="Calibri"/>
              </a:rPr>
              <a:t> state </a:t>
            </a:r>
            <a:r>
              <a:rPr sz="2400" dirty="0">
                <a:latin typeface="Calibri"/>
                <a:cs typeface="Calibri"/>
              </a:rPr>
              <a:t>that best </a:t>
            </a:r>
            <a:r>
              <a:rPr sz="2400" spc="-5" dirty="0">
                <a:latin typeface="Calibri"/>
                <a:cs typeface="Calibri"/>
              </a:rPr>
              <a:t>represents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starting conditions, </a:t>
            </a:r>
            <a:r>
              <a:rPr sz="2400" dirty="0">
                <a:latin typeface="Calibri"/>
                <a:cs typeface="Calibri"/>
              </a:rPr>
              <a:t>and the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goal or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condition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wants</a:t>
            </a:r>
            <a:r>
              <a:rPr sz="2400" dirty="0">
                <a:latin typeface="Calibri"/>
                <a:cs typeface="Calibri"/>
              </a:rPr>
              <a:t> to </a:t>
            </a:r>
            <a:r>
              <a:rPr sz="2400" spc="-5" dirty="0">
                <a:latin typeface="Calibri"/>
                <a:cs typeface="Calibri"/>
              </a:rPr>
              <a:t>achieve.</a:t>
            </a:r>
            <a:endParaRPr sz="2400">
              <a:latin typeface="Calibri"/>
              <a:cs typeface="Calibri"/>
            </a:endParaRPr>
          </a:p>
          <a:p>
            <a:pPr marL="1104265" marR="175260" indent="-457200">
              <a:lnSpc>
                <a:spcPts val="2820"/>
              </a:lnSpc>
              <a:spcBef>
                <a:spcPts val="740"/>
              </a:spcBef>
              <a:buAutoNum type="arabicPeriod" startAt="3"/>
              <a:tabLst>
                <a:tab pos="1062355" algn="l"/>
                <a:tab pos="1062990" algn="l"/>
              </a:tabLst>
            </a:pPr>
            <a:r>
              <a:rPr sz="2400" b="1" spc="-5" dirty="0">
                <a:latin typeface="Calibri"/>
                <a:cs typeface="Calibri"/>
              </a:rPr>
              <a:t>Heuristics: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Formulate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various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C0128"/>
                </a:solidFill>
                <a:latin typeface="Calibri"/>
                <a:cs typeface="Calibri"/>
              </a:rPr>
              <a:t>heuristics</a:t>
            </a:r>
            <a:r>
              <a:rPr sz="2400" spc="10" dirty="0">
                <a:solidFill>
                  <a:srgbClr val="FC0128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help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guide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search process.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C9EC055B-3DD2-5AFA-4552-FA18E44417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8155" y="104539"/>
            <a:ext cx="11916697" cy="7053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r>
              <a:rPr sz="50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Representing a problem: The Formalism</a:t>
            </a:r>
          </a:p>
        </p:txBody>
      </p:sp>
    </p:spTree>
    <p:extLst>
      <p:ext uri="{BB962C8B-B14F-4D97-AF65-F5344CB8AC3E}">
        <p14:creationId xmlns:p14="http://schemas.microsoft.com/office/powerpoint/2010/main" val="2346045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20C61A7-58D8-EE8B-5BB9-CB84CDDFB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0584" y="0"/>
            <a:ext cx="10058400" cy="1609344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Example: Romania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FF26CF0E-83F0-4952-ED4F-FFDED18B14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371600"/>
            <a:ext cx="8382000" cy="5037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2670708-E3E9-F23D-8130-58D4DBD3E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01408-805F-4126-87AD-02EDB2144CA6}" type="slidenum">
              <a:rPr lang="en-US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090786" y="6431190"/>
            <a:ext cx="26301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1" i="0" kern="1200">
                <a:solidFill>
                  <a:srgbClr val="5F5F5F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mtClean="0"/>
              <a:pPr marL="38100">
                <a:spcBef>
                  <a:spcPts val="30"/>
                </a:spcBef>
              </a:pPr>
              <a:t>36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754186" y="1022098"/>
            <a:ext cx="8407400" cy="43897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0670" indent="-268605">
              <a:spcBef>
                <a:spcPts val="700"/>
              </a:spcBef>
              <a:buChar char="•"/>
              <a:tabLst>
                <a:tab pos="281305" algn="l"/>
              </a:tabLst>
            </a:pPr>
            <a:r>
              <a:rPr sz="2800" dirty="0">
                <a:latin typeface="Calibri"/>
                <a:cs typeface="Calibri"/>
              </a:rPr>
              <a:t>State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space.</a:t>
            </a:r>
            <a:endParaRPr sz="2800">
              <a:latin typeface="Calibri"/>
              <a:cs typeface="Calibri"/>
            </a:endParaRPr>
          </a:p>
          <a:p>
            <a:pPr marL="553720" lvl="1" indent="-275590">
              <a:spcBef>
                <a:spcPts val="515"/>
              </a:spcBef>
              <a:buClr>
                <a:srgbClr val="000000"/>
              </a:buClr>
              <a:buChar char="•"/>
              <a:tabLst>
                <a:tab pos="554355" algn="l"/>
              </a:tabLst>
            </a:pP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States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 the </a:t>
            </a:r>
            <a:r>
              <a:rPr sz="2400" spc="-5" dirty="0">
                <a:latin typeface="Calibri"/>
                <a:cs typeface="Calibri"/>
              </a:rPr>
              <a:t>various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cities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you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could</a:t>
            </a:r>
            <a:r>
              <a:rPr sz="2400" dirty="0">
                <a:latin typeface="Calibri"/>
                <a:cs typeface="Calibri"/>
              </a:rPr>
              <a:t> be </a:t>
            </a:r>
            <a:r>
              <a:rPr sz="2400" spc="-5" dirty="0">
                <a:latin typeface="Calibri"/>
                <a:cs typeface="Calibri"/>
              </a:rPr>
              <a:t>located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in.</a:t>
            </a:r>
            <a:endParaRPr sz="2400">
              <a:latin typeface="Calibri"/>
              <a:cs typeface="Calibri"/>
            </a:endParaRPr>
          </a:p>
          <a:p>
            <a:pPr marL="812165" marR="5080" lvl="2" indent="-254000">
              <a:lnSpc>
                <a:spcPts val="2820"/>
              </a:lnSpc>
              <a:spcBef>
                <a:spcPts val="765"/>
              </a:spcBef>
              <a:buChar char="•"/>
              <a:tabLst>
                <a:tab pos="821055" algn="l"/>
              </a:tabLst>
            </a:pPr>
            <a:r>
              <a:rPr sz="2400" dirty="0">
                <a:latin typeface="Calibri"/>
                <a:cs typeface="Calibri"/>
              </a:rPr>
              <a:t>Our</a:t>
            </a:r>
            <a:r>
              <a:rPr sz="2400" spc="-5" dirty="0">
                <a:latin typeface="Calibri"/>
                <a:cs typeface="Calibri"/>
              </a:rPr>
              <a:t> abstraction: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ignoring</a:t>
            </a:r>
            <a:r>
              <a:rPr sz="2400" dirty="0">
                <a:latin typeface="Calibri"/>
                <a:cs typeface="Calibri"/>
              </a:rPr>
              <a:t> the</a:t>
            </a:r>
            <a:r>
              <a:rPr sz="2400" spc="-5" dirty="0">
                <a:latin typeface="Calibri"/>
                <a:cs typeface="Calibri"/>
              </a:rPr>
              <a:t> low</a:t>
            </a:r>
            <a:r>
              <a:rPr sz="2400" dirty="0">
                <a:latin typeface="Calibri"/>
                <a:cs typeface="Calibri"/>
              </a:rPr>
              <a:t> level details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driving,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states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where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you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road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between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cities,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etc.</a:t>
            </a:r>
            <a:endParaRPr sz="2400">
              <a:latin typeface="Calibri"/>
              <a:cs typeface="Calibri"/>
            </a:endParaRPr>
          </a:p>
          <a:p>
            <a:pPr marL="553720" lvl="1" indent="-275590">
              <a:spcBef>
                <a:spcPts val="515"/>
              </a:spcBef>
              <a:buClr>
                <a:srgbClr val="000000"/>
              </a:buClr>
              <a:buChar char="•"/>
              <a:tabLst>
                <a:tab pos="554355" algn="l"/>
              </a:tabLst>
            </a:pP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Actions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drive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between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neighboring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cities.</a:t>
            </a:r>
            <a:endParaRPr sz="2400">
              <a:latin typeface="Calibri"/>
              <a:cs typeface="Calibri"/>
            </a:endParaRPr>
          </a:p>
          <a:p>
            <a:pPr marL="553720" lvl="1" indent="-275590">
              <a:spcBef>
                <a:spcPts val="620"/>
              </a:spcBef>
              <a:buClr>
                <a:srgbClr val="000000"/>
              </a:buClr>
              <a:buChar char="•"/>
              <a:tabLst>
                <a:tab pos="554355" algn="l"/>
              </a:tabLst>
            </a:pP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Initial</a:t>
            </a:r>
            <a:r>
              <a:rPr sz="2400" spc="-15" dirty="0">
                <a:solidFill>
                  <a:srgbClr val="FC012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state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Arad</a:t>
            </a:r>
            <a:endParaRPr sz="2400">
              <a:latin typeface="Calibri"/>
              <a:cs typeface="Calibri"/>
            </a:endParaRPr>
          </a:p>
          <a:p>
            <a:pPr marL="545465" marR="1014730" lvl="1" indent="-266700">
              <a:lnSpc>
                <a:spcPct val="101499"/>
              </a:lnSpc>
              <a:spcBef>
                <a:spcPts val="480"/>
              </a:spcBef>
              <a:buClr>
                <a:srgbClr val="000000"/>
              </a:buClr>
              <a:buChar char="•"/>
              <a:tabLst>
                <a:tab pos="554355" algn="l"/>
              </a:tabLst>
            </a:pP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Desired condition</a:t>
            </a:r>
            <a:r>
              <a:rPr sz="2400" dirty="0">
                <a:solidFill>
                  <a:srgbClr val="FC012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(Goal)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 be 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state</a:t>
            </a:r>
            <a:r>
              <a:rPr sz="2400" spc="-5" dirty="0">
                <a:latin typeface="Calibri"/>
                <a:cs typeface="Calibri"/>
              </a:rPr>
              <a:t> where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you are</a:t>
            </a:r>
            <a:r>
              <a:rPr sz="2400" dirty="0">
                <a:latin typeface="Calibri"/>
                <a:cs typeface="Calibri"/>
              </a:rPr>
              <a:t> in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Bucharest.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(How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many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states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satisfy</a:t>
            </a:r>
            <a:r>
              <a:rPr sz="2400" dirty="0">
                <a:latin typeface="Calibri"/>
                <a:cs typeface="Calibri"/>
              </a:rPr>
              <a:t> this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condition?)</a:t>
            </a:r>
            <a:endParaRPr sz="2400">
              <a:latin typeface="Calibri"/>
              <a:cs typeface="Calibri"/>
            </a:endParaRPr>
          </a:p>
          <a:p>
            <a:pPr marL="278765" marR="761365" indent="-266700">
              <a:lnSpc>
                <a:spcPts val="3329"/>
              </a:lnSpc>
              <a:spcBef>
                <a:spcPts val="820"/>
              </a:spcBef>
              <a:buChar char="•"/>
              <a:tabLst>
                <a:tab pos="281305" algn="l"/>
              </a:tabLst>
            </a:pPr>
            <a:r>
              <a:rPr sz="2800" spc="-5" dirty="0">
                <a:latin typeface="Calibri"/>
                <a:cs typeface="Calibri"/>
              </a:rPr>
              <a:t>Solution will </a:t>
            </a:r>
            <a:r>
              <a:rPr sz="2800" dirty="0">
                <a:latin typeface="Calibri"/>
                <a:cs typeface="Calibri"/>
              </a:rPr>
              <a:t>be the </a:t>
            </a:r>
            <a:r>
              <a:rPr sz="2800" spc="-5" dirty="0">
                <a:latin typeface="Calibri"/>
                <a:cs typeface="Calibri"/>
              </a:rPr>
              <a:t>route, </a:t>
            </a:r>
            <a:r>
              <a:rPr sz="2800" dirty="0">
                <a:latin typeface="Calibri"/>
                <a:cs typeface="Calibri"/>
              </a:rPr>
              <a:t>the sequence </a:t>
            </a:r>
            <a:r>
              <a:rPr sz="2800" spc="-5" dirty="0">
                <a:latin typeface="Calibri"/>
                <a:cs typeface="Calibri"/>
              </a:rPr>
              <a:t>of cities </a:t>
            </a:r>
            <a:r>
              <a:rPr sz="2800" dirty="0">
                <a:latin typeface="Calibri"/>
                <a:cs typeface="Calibri"/>
              </a:rPr>
              <a:t>to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travel through</a:t>
            </a:r>
            <a:r>
              <a:rPr sz="2800" dirty="0">
                <a:latin typeface="Calibri"/>
                <a:cs typeface="Calibri"/>
              </a:rPr>
              <a:t> to get to </a:t>
            </a:r>
            <a:r>
              <a:rPr sz="2800" spc="-5" dirty="0">
                <a:latin typeface="Calibri"/>
                <a:cs typeface="Calibri"/>
              </a:rPr>
              <a:t>Bucharest.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D60053F-4508-C7FE-8A16-C0682ABBCFE0}"/>
              </a:ext>
            </a:extLst>
          </p:cNvPr>
          <p:cNvSpPr txBox="1">
            <a:spLocks noChangeArrowheads="1"/>
          </p:cNvSpPr>
          <p:nvPr/>
        </p:nvSpPr>
        <p:spPr>
          <a:xfrm>
            <a:off x="440584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Example: Romania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7523" y="191814"/>
            <a:ext cx="10746658" cy="760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State-Space Problem Formulation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0403" y="1020255"/>
            <a:ext cx="36137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A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problem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is defined by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five</a:t>
            </a:r>
            <a:r>
              <a:rPr sz="2000" spc="-5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items:</a:t>
            </a:r>
            <a:endParaRPr sz="200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21177" y="1630056"/>
            <a:ext cx="2733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initial </a:t>
            </a:r>
            <a:r>
              <a:rPr sz="2000" b="1" spc="-20" dirty="0">
                <a:solidFill>
                  <a:srgbClr val="FF0000"/>
                </a:solidFill>
                <a:latin typeface="Carlito"/>
                <a:cs typeface="Carlito"/>
              </a:rPr>
              <a:t>state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e.g.,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"at</a:t>
            </a:r>
            <a:r>
              <a:rPr sz="2000" spc="-5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210" dirty="0">
                <a:solidFill>
                  <a:prstClr val="black"/>
                </a:solidFill>
                <a:latin typeface="Carlito"/>
                <a:cs typeface="Carlito"/>
              </a:rPr>
              <a:t>Arad</a:t>
            </a:r>
            <a:r>
              <a:rPr sz="2000" spc="-210" dirty="0">
                <a:solidFill>
                  <a:prstClr val="black"/>
                </a:solidFill>
                <a:latin typeface="AoyagiKouzanFontT"/>
                <a:cs typeface="AoyagiKouzanFontT"/>
              </a:rPr>
              <a:t>“</a:t>
            </a:r>
            <a:endParaRPr sz="2000">
              <a:solidFill>
                <a:prstClr val="black"/>
              </a:solidFill>
              <a:latin typeface="AoyagiKouzanFontT"/>
              <a:cs typeface="AoyagiKouzanFont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21177" y="2239857"/>
            <a:ext cx="50304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actions </a:t>
            </a:r>
            <a:r>
              <a:rPr sz="2000" i="1" spc="-5" dirty="0">
                <a:solidFill>
                  <a:prstClr val="black"/>
                </a:solidFill>
                <a:latin typeface="Carlito"/>
                <a:cs typeface="Carlito"/>
              </a:rPr>
              <a:t>Actions(s)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=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set of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actions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avail.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in 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state</a:t>
            </a:r>
            <a:r>
              <a:rPr sz="2000" spc="4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s</a:t>
            </a:r>
            <a:endParaRPr sz="200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21177" y="2849658"/>
            <a:ext cx="8128634" cy="3530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8450" marR="798830" indent="-286385" defTabSz="914400">
              <a:spcBef>
                <a:spcPts val="105"/>
              </a:spcBef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transition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model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Results(s,a)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= 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state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that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results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from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action a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in 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states 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Alt: 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successor function </a:t>
            </a:r>
            <a:r>
              <a:rPr sz="2000" i="1" dirty="0">
                <a:solidFill>
                  <a:prstClr val="black"/>
                </a:solidFill>
                <a:latin typeface="Carlito"/>
                <a:cs typeface="Carlito"/>
              </a:rPr>
              <a:t>S(x)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=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set of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action–state</a:t>
            </a:r>
            <a:r>
              <a:rPr sz="2000" spc="3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pairs</a:t>
            </a:r>
            <a:endParaRPr sz="2000">
              <a:solidFill>
                <a:prstClr val="black"/>
              </a:solidFill>
              <a:latin typeface="Carlito"/>
              <a:cs typeface="Carlito"/>
            </a:endParaRPr>
          </a:p>
          <a:p>
            <a:pPr marL="299085" defTabSz="914400">
              <a:lnSpc>
                <a:spcPts val="2185"/>
              </a:lnSpc>
              <a:tabLst>
                <a:tab pos="585470" algn="l"/>
              </a:tabLst>
            </a:pPr>
            <a:r>
              <a:rPr spc="-5" dirty="0">
                <a:solidFill>
                  <a:srgbClr val="4F81BD"/>
                </a:solidFill>
                <a:latin typeface="Arial"/>
                <a:cs typeface="Arial"/>
              </a:rPr>
              <a:t>–	</a:t>
            </a:r>
            <a:r>
              <a:rPr spc="5" dirty="0">
                <a:solidFill>
                  <a:prstClr val="black"/>
                </a:solidFill>
                <a:latin typeface="Carlito"/>
                <a:cs typeface="Carlito"/>
              </a:rPr>
              <a:t>e.g., </a:t>
            </a:r>
            <a:r>
              <a:rPr i="1" spc="-5" dirty="0">
                <a:solidFill>
                  <a:prstClr val="black"/>
                </a:solidFill>
                <a:latin typeface="Carlito"/>
                <a:cs typeface="Carlito"/>
              </a:rPr>
              <a:t>S(Arad) </a:t>
            </a:r>
            <a:r>
              <a:rPr i="1" dirty="0">
                <a:solidFill>
                  <a:prstClr val="black"/>
                </a:solidFill>
                <a:latin typeface="Carlito"/>
                <a:cs typeface="Carlito"/>
              </a:rPr>
              <a:t>= </a:t>
            </a:r>
            <a:r>
              <a:rPr spc="-5" dirty="0">
                <a:solidFill>
                  <a:prstClr val="black"/>
                </a:solidFill>
                <a:latin typeface="Carlito"/>
                <a:cs typeface="Carlito"/>
              </a:rPr>
              <a:t>{</a:t>
            </a:r>
            <a:r>
              <a:rPr i="1" spc="-5" dirty="0">
                <a:solidFill>
                  <a:prstClr val="black"/>
                </a:solidFill>
                <a:latin typeface="Carlito"/>
                <a:cs typeface="Carlito"/>
              </a:rPr>
              <a:t>&lt;Arad </a:t>
            </a:r>
            <a:r>
              <a:rPr sz="1900" i="1" spc="-100" dirty="0">
                <a:solidFill>
                  <a:prstClr val="black"/>
                </a:solidFill>
                <a:latin typeface="Wingdings"/>
                <a:cs typeface="Wingdings"/>
              </a:rPr>
              <a:t></a:t>
            </a:r>
            <a:r>
              <a:rPr sz="1900" i="1" spc="-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i="1" spc="-10" dirty="0">
                <a:solidFill>
                  <a:prstClr val="black"/>
                </a:solidFill>
                <a:latin typeface="Carlito"/>
                <a:cs typeface="Carlito"/>
              </a:rPr>
              <a:t>Zerind, Zerind&gt;, </a:t>
            </a:r>
            <a:r>
              <a:rPr i="1" dirty="0">
                <a:solidFill>
                  <a:prstClr val="black"/>
                </a:solidFill>
                <a:latin typeface="Carlito"/>
                <a:cs typeface="Carlito"/>
              </a:rPr>
              <a:t>…</a:t>
            </a:r>
            <a:r>
              <a:rPr i="1" spc="8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dirty="0">
                <a:solidFill>
                  <a:prstClr val="black"/>
                </a:solidFill>
                <a:latin typeface="Carlito"/>
                <a:cs typeface="Carlito"/>
              </a:rPr>
              <a:t>}</a:t>
            </a:r>
            <a:endParaRPr>
              <a:solidFill>
                <a:prstClr val="black"/>
              </a:solidFill>
              <a:latin typeface="Carlito"/>
              <a:cs typeface="Carlito"/>
            </a:endParaRPr>
          </a:p>
          <a:p>
            <a:pPr defTabSz="914400">
              <a:spcBef>
                <a:spcPts val="55"/>
              </a:spcBef>
            </a:pPr>
            <a:endParaRPr sz="1700">
              <a:solidFill>
                <a:prstClr val="black"/>
              </a:solidFill>
              <a:latin typeface="Carlito"/>
              <a:cs typeface="Carlito"/>
            </a:endParaRPr>
          </a:p>
          <a:p>
            <a:pPr marL="69850" defTabSz="914400"/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goal test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,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(or goal</a:t>
            </a:r>
            <a:r>
              <a:rPr sz="2000" spc="-3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state)</a:t>
            </a:r>
            <a:endParaRPr sz="2000">
              <a:solidFill>
                <a:prstClr val="black"/>
              </a:solidFill>
              <a:latin typeface="Carlito"/>
              <a:cs typeface="Carlito"/>
            </a:endParaRPr>
          </a:p>
          <a:p>
            <a:pPr marL="69850" defTabSz="914400"/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e.g., </a:t>
            </a:r>
            <a:r>
              <a:rPr sz="2000" i="1" dirty="0">
                <a:solidFill>
                  <a:prstClr val="black"/>
                </a:solidFill>
                <a:latin typeface="Carlito"/>
                <a:cs typeface="Carlito"/>
              </a:rPr>
              <a:t>x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=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"at </a:t>
            </a:r>
            <a:r>
              <a:rPr sz="2000" spc="-95" dirty="0">
                <a:solidFill>
                  <a:prstClr val="black"/>
                </a:solidFill>
                <a:latin typeface="Carlito"/>
                <a:cs typeface="Carlito"/>
              </a:rPr>
              <a:t>Bucharest</a:t>
            </a:r>
            <a:r>
              <a:rPr sz="2000" spc="-95" dirty="0">
                <a:solidFill>
                  <a:prstClr val="black"/>
                </a:solidFill>
                <a:latin typeface="AoyagiKouzanFontT"/>
                <a:cs typeface="AoyagiKouzanFontT"/>
              </a:rPr>
              <a:t>”</a:t>
            </a:r>
            <a:r>
              <a:rPr sz="2000" spc="-95" dirty="0">
                <a:solidFill>
                  <a:prstClr val="black"/>
                </a:solidFill>
                <a:latin typeface="Carlito"/>
                <a:cs typeface="Carlito"/>
              </a:rPr>
              <a:t>,</a:t>
            </a:r>
            <a:r>
              <a:rPr sz="2000" spc="-3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i="1" spc="-5" dirty="0">
                <a:solidFill>
                  <a:prstClr val="black"/>
                </a:solidFill>
                <a:latin typeface="Carlito"/>
                <a:cs typeface="Carlito"/>
              </a:rPr>
              <a:t>Checkmate(x)</a:t>
            </a:r>
            <a:endParaRPr sz="2000">
              <a:solidFill>
                <a:prstClr val="black"/>
              </a:solidFill>
              <a:latin typeface="Carlito"/>
              <a:cs typeface="Carlito"/>
            </a:endParaRPr>
          </a:p>
          <a:p>
            <a:pPr defTabSz="914400">
              <a:spcBef>
                <a:spcPts val="20"/>
              </a:spcBef>
            </a:pPr>
            <a:endParaRPr sz="1750">
              <a:solidFill>
                <a:prstClr val="black"/>
              </a:solidFill>
              <a:latin typeface="Carlito"/>
              <a:cs typeface="Carlito"/>
            </a:endParaRPr>
          </a:p>
          <a:p>
            <a:pPr marL="69850" defTabSz="914400">
              <a:spcBef>
                <a:spcPts val="5"/>
              </a:spcBef>
            </a:pP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path cost</a:t>
            </a:r>
            <a:r>
              <a:rPr sz="2000" b="1" spc="-2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(additive)</a:t>
            </a:r>
            <a:endParaRPr sz="2000">
              <a:solidFill>
                <a:prstClr val="black"/>
              </a:solidFill>
              <a:latin typeface="Carlito"/>
              <a:cs typeface="Carlito"/>
            </a:endParaRPr>
          </a:p>
          <a:p>
            <a:pPr marL="585470" lvl="1" indent="-287020" defTabSz="914400">
              <a:spcBef>
                <a:spcPts val="5"/>
              </a:spcBef>
              <a:buClr>
                <a:srgbClr val="4F81BD"/>
              </a:buClr>
              <a:buFont typeface="Arial"/>
              <a:buChar char="–"/>
              <a:tabLst>
                <a:tab pos="585470" algn="l"/>
                <a:tab pos="586105" algn="l"/>
              </a:tabLst>
            </a:pPr>
            <a:r>
              <a:rPr spc="5" dirty="0">
                <a:solidFill>
                  <a:prstClr val="black"/>
                </a:solidFill>
                <a:latin typeface="Carlito"/>
                <a:cs typeface="Carlito"/>
              </a:rPr>
              <a:t>e.g., </a:t>
            </a:r>
            <a:r>
              <a:rPr dirty="0">
                <a:solidFill>
                  <a:prstClr val="black"/>
                </a:solidFill>
                <a:latin typeface="Carlito"/>
                <a:cs typeface="Carlito"/>
              </a:rPr>
              <a:t>sum </a:t>
            </a:r>
            <a:r>
              <a:rPr spc="-5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pc="-10" dirty="0">
                <a:solidFill>
                  <a:prstClr val="black"/>
                </a:solidFill>
                <a:latin typeface="Carlito"/>
                <a:cs typeface="Carlito"/>
              </a:rPr>
              <a:t>distances, </a:t>
            </a:r>
            <a:r>
              <a:rPr dirty="0">
                <a:solidFill>
                  <a:prstClr val="black"/>
                </a:solidFill>
                <a:latin typeface="Carlito"/>
                <a:cs typeface="Carlito"/>
              </a:rPr>
              <a:t>number </a:t>
            </a:r>
            <a:r>
              <a:rPr spc="-5" dirty="0">
                <a:solidFill>
                  <a:prstClr val="black"/>
                </a:solidFill>
                <a:latin typeface="Carlito"/>
                <a:cs typeface="Carlito"/>
              </a:rPr>
              <a:t>of actions </a:t>
            </a:r>
            <a:r>
              <a:rPr spc="-15" dirty="0">
                <a:solidFill>
                  <a:prstClr val="black"/>
                </a:solidFill>
                <a:latin typeface="Carlito"/>
                <a:cs typeface="Carlito"/>
              </a:rPr>
              <a:t>executed,</a:t>
            </a:r>
            <a:r>
              <a:rPr spc="4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pc="-15" dirty="0">
                <a:solidFill>
                  <a:prstClr val="black"/>
                </a:solidFill>
                <a:latin typeface="Carlito"/>
                <a:cs typeface="Carlito"/>
              </a:rPr>
              <a:t>etc.</a:t>
            </a:r>
            <a:endParaRPr>
              <a:solidFill>
                <a:prstClr val="black"/>
              </a:solidFill>
              <a:latin typeface="Carlito"/>
              <a:cs typeface="Carlito"/>
            </a:endParaRPr>
          </a:p>
          <a:p>
            <a:pPr marL="585470" lvl="1" indent="-287020" defTabSz="914400">
              <a:buClr>
                <a:srgbClr val="4F81BD"/>
              </a:buClr>
              <a:buFont typeface="Arial"/>
              <a:buChar char="–"/>
              <a:tabLst>
                <a:tab pos="585470" algn="l"/>
                <a:tab pos="586105" algn="l"/>
              </a:tabLst>
            </a:pPr>
            <a:r>
              <a:rPr i="1" spc="-5" dirty="0">
                <a:solidFill>
                  <a:prstClr val="black"/>
                </a:solidFill>
                <a:latin typeface="Carlito"/>
                <a:cs typeface="Carlito"/>
              </a:rPr>
              <a:t>c(x,a,y) </a:t>
            </a:r>
            <a:r>
              <a:rPr spc="-5" dirty="0">
                <a:solidFill>
                  <a:prstClr val="black"/>
                </a:solidFill>
                <a:latin typeface="Carlito"/>
                <a:cs typeface="Carlito"/>
              </a:rPr>
              <a:t>is the </a:t>
            </a:r>
            <a:r>
              <a:rPr spc="-15" dirty="0">
                <a:solidFill>
                  <a:srgbClr val="FF0000"/>
                </a:solidFill>
                <a:latin typeface="Carlito"/>
                <a:cs typeface="Carlito"/>
              </a:rPr>
              <a:t>step </a:t>
            </a:r>
            <a:r>
              <a:rPr spc="-25" dirty="0">
                <a:solidFill>
                  <a:srgbClr val="FF0000"/>
                </a:solidFill>
                <a:latin typeface="Carlito"/>
                <a:cs typeface="Carlito"/>
              </a:rPr>
              <a:t>cost</a:t>
            </a:r>
            <a:r>
              <a:rPr spc="-25" dirty="0">
                <a:solidFill>
                  <a:prstClr val="black"/>
                </a:solidFill>
                <a:latin typeface="Arial"/>
                <a:cs typeface="Arial"/>
              </a:rPr>
              <a:t>, </a:t>
            </a:r>
            <a:r>
              <a:rPr spc="-120" dirty="0">
                <a:solidFill>
                  <a:prstClr val="black"/>
                </a:solidFill>
                <a:latin typeface="Arial"/>
                <a:cs typeface="Arial"/>
              </a:rPr>
              <a:t>assumed </a:t>
            </a:r>
            <a:r>
              <a:rPr spc="15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pc="-85" dirty="0">
                <a:solidFill>
                  <a:prstClr val="black"/>
                </a:solidFill>
                <a:latin typeface="Arial"/>
                <a:cs typeface="Arial"/>
              </a:rPr>
              <a:t>be </a:t>
            </a:r>
            <a:r>
              <a:rPr spc="-95" dirty="0">
                <a:solidFill>
                  <a:prstClr val="black"/>
                </a:solidFill>
                <a:latin typeface="Arial"/>
                <a:cs typeface="Arial"/>
              </a:rPr>
              <a:t>≥</a:t>
            </a:r>
            <a:r>
              <a:rPr spc="-1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9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defTabSz="914400">
              <a:spcBef>
                <a:spcPts val="35"/>
              </a:spcBef>
            </a:pPr>
            <a:endParaRPr sz="2050">
              <a:solidFill>
                <a:prstClr val="black"/>
              </a:solidFill>
              <a:latin typeface="Arial"/>
              <a:cs typeface="Arial"/>
            </a:endParaRPr>
          </a:p>
          <a:p>
            <a:pPr marL="69850" defTabSz="914400"/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A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solution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is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a sequence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actions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leading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from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initial 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state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a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goal</a:t>
            </a:r>
            <a:r>
              <a:rPr sz="2000" spc="5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state</a:t>
            </a:r>
            <a:endParaRPr sz="2000">
              <a:solidFill>
                <a:prstClr val="black"/>
              </a:solidFill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359397" y="854963"/>
            <a:ext cx="3004185" cy="1973580"/>
            <a:chOff x="5835396" y="854963"/>
            <a:chExt cx="3004185" cy="1973580"/>
          </a:xfrm>
        </p:grpSpPr>
        <p:sp>
          <p:nvSpPr>
            <p:cNvPr id="8" name="object 8"/>
            <p:cNvSpPr/>
            <p:nvPr/>
          </p:nvSpPr>
          <p:spPr>
            <a:xfrm>
              <a:off x="6076188" y="854963"/>
              <a:ext cx="173736" cy="1752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122987" y="879474"/>
              <a:ext cx="79375" cy="81280"/>
            </a:xfrm>
            <a:custGeom>
              <a:avLst/>
              <a:gdLst/>
              <a:ahLst/>
              <a:cxnLst/>
              <a:rect l="l" t="t" r="r" b="b"/>
              <a:pathLst>
                <a:path w="79375" h="81280">
                  <a:moveTo>
                    <a:pt x="79375" y="0"/>
                  </a:moveTo>
                  <a:lnTo>
                    <a:pt x="0" y="0"/>
                  </a:lnTo>
                  <a:lnTo>
                    <a:pt x="0" y="80962"/>
                  </a:lnTo>
                  <a:lnTo>
                    <a:pt x="79375" y="80962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122987" y="879474"/>
              <a:ext cx="79375" cy="81280"/>
            </a:xfrm>
            <a:custGeom>
              <a:avLst/>
              <a:gdLst/>
              <a:ahLst/>
              <a:cxnLst/>
              <a:rect l="l" t="t" r="r" b="b"/>
              <a:pathLst>
                <a:path w="79375" h="81280">
                  <a:moveTo>
                    <a:pt x="0" y="0"/>
                  </a:moveTo>
                  <a:lnTo>
                    <a:pt x="79375" y="0"/>
                  </a:lnTo>
                  <a:lnTo>
                    <a:pt x="79375" y="80962"/>
                  </a:lnTo>
                  <a:lnTo>
                    <a:pt x="0" y="809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934456" y="1091184"/>
              <a:ext cx="175260" cy="1752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981700" y="1116012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80962" y="0"/>
                  </a:moveTo>
                  <a:lnTo>
                    <a:pt x="0" y="0"/>
                  </a:lnTo>
                  <a:lnTo>
                    <a:pt x="0" y="79375"/>
                  </a:lnTo>
                  <a:lnTo>
                    <a:pt x="80962" y="79375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981700" y="1116012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0" y="0"/>
                  </a:moveTo>
                  <a:lnTo>
                    <a:pt x="80962" y="0"/>
                  </a:lnTo>
                  <a:lnTo>
                    <a:pt x="80962" y="79375"/>
                  </a:lnTo>
                  <a:lnTo>
                    <a:pt x="0" y="793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835396" y="1339595"/>
              <a:ext cx="175260" cy="175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5883275" y="1363662"/>
              <a:ext cx="79375" cy="81280"/>
            </a:xfrm>
            <a:custGeom>
              <a:avLst/>
              <a:gdLst/>
              <a:ahLst/>
              <a:cxnLst/>
              <a:rect l="l" t="t" r="r" b="b"/>
              <a:pathLst>
                <a:path w="79375" h="81280">
                  <a:moveTo>
                    <a:pt x="79375" y="0"/>
                  </a:moveTo>
                  <a:lnTo>
                    <a:pt x="0" y="0"/>
                  </a:lnTo>
                  <a:lnTo>
                    <a:pt x="0" y="80962"/>
                  </a:lnTo>
                  <a:lnTo>
                    <a:pt x="79375" y="80962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5883275" y="1363662"/>
              <a:ext cx="79375" cy="81280"/>
            </a:xfrm>
            <a:custGeom>
              <a:avLst/>
              <a:gdLst/>
              <a:ahLst/>
              <a:cxnLst/>
              <a:rect l="l" t="t" r="r" b="b"/>
              <a:pathLst>
                <a:path w="79375" h="81280">
                  <a:moveTo>
                    <a:pt x="0" y="0"/>
                  </a:moveTo>
                  <a:lnTo>
                    <a:pt x="79375" y="0"/>
                  </a:lnTo>
                  <a:lnTo>
                    <a:pt x="79375" y="80962"/>
                  </a:lnTo>
                  <a:lnTo>
                    <a:pt x="0" y="809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868924" y="1165859"/>
              <a:ext cx="205739" cy="2667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5922962" y="1195387"/>
              <a:ext cx="98425" cy="168275"/>
            </a:xfrm>
            <a:custGeom>
              <a:avLst/>
              <a:gdLst/>
              <a:ahLst/>
              <a:cxnLst/>
              <a:rect l="l" t="t" r="r" b="b"/>
              <a:pathLst>
                <a:path w="98425" h="168275">
                  <a:moveTo>
                    <a:pt x="0" y="168275"/>
                  </a:moveTo>
                  <a:lnTo>
                    <a:pt x="984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969508" y="929639"/>
              <a:ext cx="245351" cy="2575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021387" y="960437"/>
              <a:ext cx="141605" cy="155575"/>
            </a:xfrm>
            <a:custGeom>
              <a:avLst/>
              <a:gdLst/>
              <a:ahLst/>
              <a:cxnLst/>
              <a:rect l="l" t="t" r="r" b="b"/>
              <a:pathLst>
                <a:path w="141604" h="155575">
                  <a:moveTo>
                    <a:pt x="0" y="155575"/>
                  </a:moveTo>
                  <a:lnTo>
                    <a:pt x="14128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522720" y="1542287"/>
              <a:ext cx="176771" cy="1752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570662" y="156686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80">
                  <a:moveTo>
                    <a:pt x="80962" y="0"/>
                  </a:moveTo>
                  <a:lnTo>
                    <a:pt x="0" y="0"/>
                  </a:lnTo>
                  <a:lnTo>
                    <a:pt x="0" y="80962"/>
                  </a:lnTo>
                  <a:lnTo>
                    <a:pt x="80962" y="80962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570662" y="156686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80">
                  <a:moveTo>
                    <a:pt x="0" y="0"/>
                  </a:moveTo>
                  <a:lnTo>
                    <a:pt x="80962" y="0"/>
                  </a:lnTo>
                  <a:lnTo>
                    <a:pt x="80962" y="80962"/>
                  </a:lnTo>
                  <a:lnTo>
                    <a:pt x="0" y="809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109716" y="929639"/>
              <a:ext cx="553212" cy="7071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162675" y="960437"/>
              <a:ext cx="447675" cy="606425"/>
            </a:xfrm>
            <a:custGeom>
              <a:avLst/>
              <a:gdLst/>
              <a:ahLst/>
              <a:cxnLst/>
              <a:rect l="l" t="t" r="r" b="b"/>
              <a:pathLst>
                <a:path w="447675" h="606425">
                  <a:moveTo>
                    <a:pt x="447675" y="60642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5916168" y="1370076"/>
              <a:ext cx="701039" cy="31242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962650" y="1404937"/>
              <a:ext cx="608330" cy="203200"/>
            </a:xfrm>
            <a:custGeom>
              <a:avLst/>
              <a:gdLst/>
              <a:ahLst/>
              <a:cxnLst/>
              <a:rect l="l" t="t" r="r" b="b"/>
              <a:pathLst>
                <a:path w="608329" h="203200">
                  <a:moveTo>
                    <a:pt x="0" y="0"/>
                  </a:moveTo>
                  <a:lnTo>
                    <a:pt x="608012" y="2032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696456" y="1821180"/>
              <a:ext cx="173735" cy="17526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743700" y="1846262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75" y="0"/>
                  </a:moveTo>
                  <a:lnTo>
                    <a:pt x="0" y="0"/>
                  </a:lnTo>
                  <a:lnTo>
                    <a:pt x="0" y="79375"/>
                  </a:lnTo>
                  <a:lnTo>
                    <a:pt x="79375" y="79375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743700" y="1846262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0"/>
                  </a:moveTo>
                  <a:lnTo>
                    <a:pt x="79375" y="0"/>
                  </a:lnTo>
                  <a:lnTo>
                    <a:pt x="79375" y="79375"/>
                  </a:lnTo>
                  <a:lnTo>
                    <a:pt x="0" y="793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557772" y="1616976"/>
              <a:ext cx="277368" cy="30021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610350" y="1647825"/>
              <a:ext cx="173355" cy="198755"/>
            </a:xfrm>
            <a:custGeom>
              <a:avLst/>
              <a:gdLst/>
              <a:ahLst/>
              <a:cxnLst/>
              <a:rect l="l" t="t" r="r" b="b"/>
              <a:pathLst>
                <a:path w="173354" h="198755">
                  <a:moveTo>
                    <a:pt x="173037" y="19843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7126224" y="1584972"/>
              <a:ext cx="176771" cy="17677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7173912" y="160972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80">
                  <a:moveTo>
                    <a:pt x="80962" y="0"/>
                  </a:moveTo>
                  <a:lnTo>
                    <a:pt x="0" y="0"/>
                  </a:lnTo>
                  <a:lnTo>
                    <a:pt x="0" y="80962"/>
                  </a:lnTo>
                  <a:lnTo>
                    <a:pt x="80962" y="80962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173912" y="1609725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80">
                  <a:moveTo>
                    <a:pt x="0" y="0"/>
                  </a:moveTo>
                  <a:lnTo>
                    <a:pt x="80962" y="0"/>
                  </a:lnTo>
                  <a:lnTo>
                    <a:pt x="80962" y="80962"/>
                  </a:lnTo>
                  <a:lnTo>
                    <a:pt x="0" y="809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6608064" y="1572768"/>
              <a:ext cx="609600" cy="1524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6651625" y="1608137"/>
              <a:ext cx="522605" cy="41275"/>
            </a:xfrm>
            <a:custGeom>
              <a:avLst/>
              <a:gdLst/>
              <a:ahLst/>
              <a:cxnLst/>
              <a:rect l="l" t="t" r="r" b="b"/>
              <a:pathLst>
                <a:path w="522604" h="41275">
                  <a:moveTo>
                    <a:pt x="0" y="0"/>
                  </a:moveTo>
                  <a:lnTo>
                    <a:pt x="522287" y="41275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5835396" y="1828800"/>
              <a:ext cx="175260" cy="1752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5883275" y="1852612"/>
              <a:ext cx="79375" cy="81280"/>
            </a:xfrm>
            <a:custGeom>
              <a:avLst/>
              <a:gdLst/>
              <a:ahLst/>
              <a:cxnLst/>
              <a:rect l="l" t="t" r="r" b="b"/>
              <a:pathLst>
                <a:path w="79375" h="81280">
                  <a:moveTo>
                    <a:pt x="79375" y="0"/>
                  </a:moveTo>
                  <a:lnTo>
                    <a:pt x="0" y="0"/>
                  </a:lnTo>
                  <a:lnTo>
                    <a:pt x="0" y="80962"/>
                  </a:lnTo>
                  <a:lnTo>
                    <a:pt x="79375" y="80962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5883275" y="1852612"/>
              <a:ext cx="79375" cy="81280"/>
            </a:xfrm>
            <a:custGeom>
              <a:avLst/>
              <a:gdLst/>
              <a:ahLst/>
              <a:cxnLst/>
              <a:rect l="l" t="t" r="r" b="b"/>
              <a:pathLst>
                <a:path w="79375" h="81280">
                  <a:moveTo>
                    <a:pt x="0" y="0"/>
                  </a:moveTo>
                  <a:lnTo>
                    <a:pt x="79375" y="0"/>
                  </a:lnTo>
                  <a:lnTo>
                    <a:pt x="79375" y="80962"/>
                  </a:lnTo>
                  <a:lnTo>
                    <a:pt x="0" y="809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5867400" y="1421891"/>
              <a:ext cx="111251" cy="49377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5922962" y="1444625"/>
              <a:ext cx="0" cy="408305"/>
            </a:xfrm>
            <a:custGeom>
              <a:avLst/>
              <a:gdLst/>
              <a:ahLst/>
              <a:cxnLst/>
              <a:rect l="l" t="t" r="r" b="b"/>
              <a:pathLst>
                <a:path h="408305">
                  <a:moveTo>
                    <a:pt x="0" y="40798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6260592" y="2005596"/>
              <a:ext cx="176784" cy="17677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6308725" y="203041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80">
                  <a:moveTo>
                    <a:pt x="80962" y="0"/>
                  </a:moveTo>
                  <a:lnTo>
                    <a:pt x="0" y="0"/>
                  </a:lnTo>
                  <a:lnTo>
                    <a:pt x="0" y="80962"/>
                  </a:lnTo>
                  <a:lnTo>
                    <a:pt x="80962" y="80962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6308725" y="2030412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80">
                  <a:moveTo>
                    <a:pt x="0" y="0"/>
                  </a:moveTo>
                  <a:lnTo>
                    <a:pt x="80962" y="0"/>
                  </a:lnTo>
                  <a:lnTo>
                    <a:pt x="80962" y="80962"/>
                  </a:lnTo>
                  <a:lnTo>
                    <a:pt x="0" y="809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5914644" y="1859292"/>
              <a:ext cx="441947" cy="28649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5962650" y="1893887"/>
              <a:ext cx="346075" cy="177800"/>
            </a:xfrm>
            <a:custGeom>
              <a:avLst/>
              <a:gdLst/>
              <a:ahLst/>
              <a:cxnLst/>
              <a:rect l="l" t="t" r="r" b="b"/>
              <a:pathLst>
                <a:path w="346075" h="177800">
                  <a:moveTo>
                    <a:pt x="0" y="0"/>
                  </a:moveTo>
                  <a:lnTo>
                    <a:pt x="346075" y="17780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6288024" y="2250947"/>
              <a:ext cx="176784" cy="1737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6335712" y="2274887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80962" y="0"/>
                  </a:moveTo>
                  <a:lnTo>
                    <a:pt x="0" y="0"/>
                  </a:lnTo>
                  <a:lnTo>
                    <a:pt x="0" y="79375"/>
                  </a:lnTo>
                  <a:lnTo>
                    <a:pt x="80962" y="79375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6335712" y="2274887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0" y="0"/>
                  </a:moveTo>
                  <a:lnTo>
                    <a:pt x="80962" y="0"/>
                  </a:lnTo>
                  <a:lnTo>
                    <a:pt x="80962" y="79375"/>
                  </a:lnTo>
                  <a:lnTo>
                    <a:pt x="0" y="793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6294120" y="2086355"/>
              <a:ext cx="137160" cy="252984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6350000" y="2111375"/>
              <a:ext cx="25400" cy="163830"/>
            </a:xfrm>
            <a:custGeom>
              <a:avLst/>
              <a:gdLst/>
              <a:ahLst/>
              <a:cxnLst/>
              <a:rect l="l" t="t" r="r" b="b"/>
              <a:pathLst>
                <a:path w="25400" h="163830">
                  <a:moveTo>
                    <a:pt x="25400" y="16351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6274308" y="2485643"/>
              <a:ext cx="173736" cy="173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6321425" y="2509837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75" y="0"/>
                  </a:moveTo>
                  <a:lnTo>
                    <a:pt x="0" y="0"/>
                  </a:lnTo>
                  <a:lnTo>
                    <a:pt x="0" y="79375"/>
                  </a:lnTo>
                  <a:lnTo>
                    <a:pt x="79375" y="79375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6321425" y="2509837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0"/>
                  </a:moveTo>
                  <a:lnTo>
                    <a:pt x="79375" y="0"/>
                  </a:lnTo>
                  <a:lnTo>
                    <a:pt x="79375" y="79375"/>
                  </a:lnTo>
                  <a:lnTo>
                    <a:pt x="0" y="793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6306312" y="2330196"/>
              <a:ext cx="124967" cy="24383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6361112" y="2354262"/>
              <a:ext cx="14604" cy="155575"/>
            </a:xfrm>
            <a:custGeom>
              <a:avLst/>
              <a:gdLst/>
              <a:ahLst/>
              <a:cxnLst/>
              <a:rect l="l" t="t" r="r" b="b"/>
              <a:pathLst>
                <a:path w="14604" h="155575">
                  <a:moveTo>
                    <a:pt x="7143" y="-12700"/>
                  </a:moveTo>
                  <a:lnTo>
                    <a:pt x="7143" y="168275"/>
                  </a:lnTo>
                </a:path>
              </a:pathLst>
            </a:custGeom>
            <a:ln w="3968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6807708" y="2549652"/>
              <a:ext cx="173735" cy="17526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6854825" y="2573337"/>
              <a:ext cx="79375" cy="81280"/>
            </a:xfrm>
            <a:custGeom>
              <a:avLst/>
              <a:gdLst/>
              <a:ahLst/>
              <a:cxnLst/>
              <a:rect l="l" t="t" r="r" b="b"/>
              <a:pathLst>
                <a:path w="79375" h="81280">
                  <a:moveTo>
                    <a:pt x="79375" y="0"/>
                  </a:moveTo>
                  <a:lnTo>
                    <a:pt x="0" y="0"/>
                  </a:lnTo>
                  <a:lnTo>
                    <a:pt x="0" y="80962"/>
                  </a:lnTo>
                  <a:lnTo>
                    <a:pt x="79375" y="80962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6854825" y="2573337"/>
              <a:ext cx="79375" cy="81280"/>
            </a:xfrm>
            <a:custGeom>
              <a:avLst/>
              <a:gdLst/>
              <a:ahLst/>
              <a:cxnLst/>
              <a:rect l="l" t="t" r="r" b="b"/>
              <a:pathLst>
                <a:path w="79375" h="81280">
                  <a:moveTo>
                    <a:pt x="0" y="0"/>
                  </a:moveTo>
                  <a:lnTo>
                    <a:pt x="79375" y="0"/>
                  </a:lnTo>
                  <a:lnTo>
                    <a:pt x="79375" y="80962"/>
                  </a:lnTo>
                  <a:lnTo>
                    <a:pt x="0" y="809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6356604" y="2514599"/>
              <a:ext cx="542544" cy="173736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6400800" y="2549524"/>
              <a:ext cx="454025" cy="63500"/>
            </a:xfrm>
            <a:custGeom>
              <a:avLst/>
              <a:gdLst/>
              <a:ahLst/>
              <a:cxnLst/>
              <a:rect l="l" t="t" r="r" b="b"/>
              <a:pathLst>
                <a:path w="454025" h="63500">
                  <a:moveTo>
                    <a:pt x="454025" y="6350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6728460" y="1900427"/>
              <a:ext cx="220979" cy="73761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6783387" y="1925637"/>
              <a:ext cx="111125" cy="647700"/>
            </a:xfrm>
            <a:custGeom>
              <a:avLst/>
              <a:gdLst/>
              <a:ahLst/>
              <a:cxnLst/>
              <a:rect l="l" t="t" r="r" b="b"/>
              <a:pathLst>
                <a:path w="111125" h="647700">
                  <a:moveTo>
                    <a:pt x="111125" y="64770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7211568" y="2086355"/>
              <a:ext cx="176783" cy="17526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7259637" y="2111375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80962" y="0"/>
                  </a:moveTo>
                  <a:lnTo>
                    <a:pt x="0" y="0"/>
                  </a:lnTo>
                  <a:lnTo>
                    <a:pt x="0" y="79375"/>
                  </a:lnTo>
                  <a:lnTo>
                    <a:pt x="80962" y="79375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7259637" y="2111375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0" y="0"/>
                  </a:moveTo>
                  <a:lnTo>
                    <a:pt x="80962" y="0"/>
                  </a:lnTo>
                  <a:lnTo>
                    <a:pt x="80962" y="79375"/>
                  </a:lnTo>
                  <a:lnTo>
                    <a:pt x="0" y="793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6774180" y="1853183"/>
              <a:ext cx="534911" cy="371856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6823075" y="1885950"/>
              <a:ext cx="436880" cy="265430"/>
            </a:xfrm>
            <a:custGeom>
              <a:avLst/>
              <a:gdLst/>
              <a:ahLst/>
              <a:cxnLst/>
              <a:rect l="l" t="t" r="r" b="b"/>
              <a:pathLst>
                <a:path w="436879" h="265430">
                  <a:moveTo>
                    <a:pt x="436562" y="26511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6882384" y="2159508"/>
              <a:ext cx="469392" cy="524256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6934200" y="2190750"/>
              <a:ext cx="365125" cy="422275"/>
            </a:xfrm>
            <a:custGeom>
              <a:avLst/>
              <a:gdLst/>
              <a:ahLst/>
              <a:cxnLst/>
              <a:rect l="l" t="t" r="r" b="b"/>
              <a:pathLst>
                <a:path w="365125" h="422275">
                  <a:moveTo>
                    <a:pt x="0" y="422275"/>
                  </a:moveTo>
                  <a:lnTo>
                    <a:pt x="365125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7690104" y="2327147"/>
              <a:ext cx="175259" cy="175260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7737475" y="2351087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80">
                  <a:moveTo>
                    <a:pt x="80962" y="0"/>
                  </a:moveTo>
                  <a:lnTo>
                    <a:pt x="0" y="0"/>
                  </a:lnTo>
                  <a:lnTo>
                    <a:pt x="0" y="80962"/>
                  </a:lnTo>
                  <a:lnTo>
                    <a:pt x="80962" y="80962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7737475" y="2351087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79" h="81280">
                  <a:moveTo>
                    <a:pt x="0" y="0"/>
                  </a:moveTo>
                  <a:lnTo>
                    <a:pt x="80962" y="0"/>
                  </a:lnTo>
                  <a:lnTo>
                    <a:pt x="80962" y="80962"/>
                  </a:lnTo>
                  <a:lnTo>
                    <a:pt x="0" y="809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7290816" y="2116836"/>
              <a:ext cx="495300" cy="34747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7340600" y="2151062"/>
              <a:ext cx="396875" cy="240029"/>
            </a:xfrm>
            <a:custGeom>
              <a:avLst/>
              <a:gdLst/>
              <a:ahLst/>
              <a:cxnLst/>
              <a:rect l="l" t="t" r="r" b="b"/>
              <a:pathLst>
                <a:path w="396875" h="240030">
                  <a:moveTo>
                    <a:pt x="396875" y="23971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7202424" y="1618487"/>
              <a:ext cx="629412" cy="80314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7254875" y="1649412"/>
              <a:ext cx="523875" cy="701675"/>
            </a:xfrm>
            <a:custGeom>
              <a:avLst/>
              <a:gdLst/>
              <a:ahLst/>
              <a:cxnLst/>
              <a:rect l="l" t="t" r="r" b="b"/>
              <a:pathLst>
                <a:path w="523875" h="701675">
                  <a:moveTo>
                    <a:pt x="523875" y="701675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7525512" y="2653284"/>
              <a:ext cx="175259" cy="17526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7572375" y="2678112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80962" y="0"/>
                  </a:moveTo>
                  <a:lnTo>
                    <a:pt x="0" y="0"/>
                  </a:lnTo>
                  <a:lnTo>
                    <a:pt x="0" y="79375"/>
                  </a:lnTo>
                  <a:lnTo>
                    <a:pt x="80962" y="79375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7572375" y="2678112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0" y="0"/>
                  </a:moveTo>
                  <a:lnTo>
                    <a:pt x="80962" y="0"/>
                  </a:lnTo>
                  <a:lnTo>
                    <a:pt x="80962" y="79375"/>
                  </a:lnTo>
                  <a:lnTo>
                    <a:pt x="0" y="793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7559040" y="2401824"/>
              <a:ext cx="272796" cy="345948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7612062" y="2432050"/>
              <a:ext cx="167005" cy="246379"/>
            </a:xfrm>
            <a:custGeom>
              <a:avLst/>
              <a:gdLst/>
              <a:ahLst/>
              <a:cxnLst/>
              <a:rect l="l" t="t" r="r" b="b"/>
              <a:pathLst>
                <a:path w="167004" h="246380">
                  <a:moveTo>
                    <a:pt x="0" y="246062"/>
                  </a:moveTo>
                  <a:lnTo>
                    <a:pt x="166687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8025384" y="2185416"/>
              <a:ext cx="173735" cy="173736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8072437" y="2209800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75" y="0"/>
                  </a:moveTo>
                  <a:lnTo>
                    <a:pt x="0" y="0"/>
                  </a:lnTo>
                  <a:lnTo>
                    <a:pt x="0" y="79375"/>
                  </a:lnTo>
                  <a:lnTo>
                    <a:pt x="79375" y="79375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8072437" y="2209800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0"/>
                  </a:moveTo>
                  <a:lnTo>
                    <a:pt x="79375" y="0"/>
                  </a:lnTo>
                  <a:lnTo>
                    <a:pt x="79375" y="79375"/>
                  </a:lnTo>
                  <a:lnTo>
                    <a:pt x="0" y="793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7769352" y="2215896"/>
              <a:ext cx="352044" cy="248412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7818437" y="2249487"/>
              <a:ext cx="254000" cy="141605"/>
            </a:xfrm>
            <a:custGeom>
              <a:avLst/>
              <a:gdLst/>
              <a:ahLst/>
              <a:cxnLst/>
              <a:rect l="l" t="t" r="r" b="b"/>
              <a:pathLst>
                <a:path w="254000" h="141605">
                  <a:moveTo>
                    <a:pt x="0" y="141287"/>
                  </a:moveTo>
                  <a:lnTo>
                    <a:pt x="25400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8130540" y="1239011"/>
              <a:ext cx="173735" cy="173736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8177212" y="1263650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75" y="0"/>
                  </a:moveTo>
                  <a:lnTo>
                    <a:pt x="0" y="0"/>
                  </a:lnTo>
                  <a:lnTo>
                    <a:pt x="0" y="79375"/>
                  </a:lnTo>
                  <a:lnTo>
                    <a:pt x="79375" y="79375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8177212" y="1263650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0"/>
                  </a:moveTo>
                  <a:lnTo>
                    <a:pt x="79375" y="0"/>
                  </a:lnTo>
                  <a:lnTo>
                    <a:pt x="79375" y="79375"/>
                  </a:lnTo>
                  <a:lnTo>
                    <a:pt x="0" y="793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7719060" y="1063752"/>
              <a:ext cx="175259" cy="173736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7766050" y="1087437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80962" y="0"/>
                  </a:moveTo>
                  <a:lnTo>
                    <a:pt x="0" y="0"/>
                  </a:lnTo>
                  <a:lnTo>
                    <a:pt x="0" y="79375"/>
                  </a:lnTo>
                  <a:lnTo>
                    <a:pt x="80962" y="79375"/>
                  </a:lnTo>
                  <a:lnTo>
                    <a:pt x="8096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object 94"/>
            <p:cNvSpPr/>
            <p:nvPr/>
          </p:nvSpPr>
          <p:spPr>
            <a:xfrm>
              <a:off x="7766050" y="1087437"/>
              <a:ext cx="81280" cy="79375"/>
            </a:xfrm>
            <a:custGeom>
              <a:avLst/>
              <a:gdLst/>
              <a:ahLst/>
              <a:cxnLst/>
              <a:rect l="l" t="t" r="r" b="b"/>
              <a:pathLst>
                <a:path w="81279" h="79375">
                  <a:moveTo>
                    <a:pt x="0" y="0"/>
                  </a:moveTo>
                  <a:lnTo>
                    <a:pt x="80962" y="0"/>
                  </a:lnTo>
                  <a:lnTo>
                    <a:pt x="80962" y="79375"/>
                  </a:lnTo>
                  <a:lnTo>
                    <a:pt x="0" y="793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object 95"/>
            <p:cNvSpPr/>
            <p:nvPr/>
          </p:nvSpPr>
          <p:spPr>
            <a:xfrm>
              <a:off x="7798308" y="1092707"/>
              <a:ext cx="428231" cy="284988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object 96"/>
            <p:cNvSpPr/>
            <p:nvPr/>
          </p:nvSpPr>
          <p:spPr>
            <a:xfrm>
              <a:off x="7847012" y="1127125"/>
              <a:ext cx="330200" cy="176530"/>
            </a:xfrm>
            <a:custGeom>
              <a:avLst/>
              <a:gdLst/>
              <a:ahLst/>
              <a:cxnLst/>
              <a:rect l="l" t="t" r="r" b="b"/>
              <a:pathLst>
                <a:path w="330200" h="176530">
                  <a:moveTo>
                    <a:pt x="330200" y="176212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object 97"/>
            <p:cNvSpPr/>
            <p:nvPr/>
          </p:nvSpPr>
          <p:spPr>
            <a:xfrm>
              <a:off x="8342376" y="1616963"/>
              <a:ext cx="173735" cy="17526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8389937" y="1641475"/>
              <a:ext cx="79375" cy="81280"/>
            </a:xfrm>
            <a:custGeom>
              <a:avLst/>
              <a:gdLst/>
              <a:ahLst/>
              <a:cxnLst/>
              <a:rect l="l" t="t" r="r" b="b"/>
              <a:pathLst>
                <a:path w="79375" h="81280">
                  <a:moveTo>
                    <a:pt x="79375" y="0"/>
                  </a:moveTo>
                  <a:lnTo>
                    <a:pt x="0" y="0"/>
                  </a:lnTo>
                  <a:lnTo>
                    <a:pt x="0" y="80962"/>
                  </a:lnTo>
                  <a:lnTo>
                    <a:pt x="79375" y="80962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object 99"/>
            <p:cNvSpPr/>
            <p:nvPr/>
          </p:nvSpPr>
          <p:spPr>
            <a:xfrm>
              <a:off x="8389937" y="1641475"/>
              <a:ext cx="79375" cy="81280"/>
            </a:xfrm>
            <a:custGeom>
              <a:avLst/>
              <a:gdLst/>
              <a:ahLst/>
              <a:cxnLst/>
              <a:rect l="l" t="t" r="r" b="b"/>
              <a:pathLst>
                <a:path w="79375" h="81280">
                  <a:moveTo>
                    <a:pt x="0" y="0"/>
                  </a:moveTo>
                  <a:lnTo>
                    <a:pt x="79375" y="0"/>
                  </a:lnTo>
                  <a:lnTo>
                    <a:pt x="79375" y="80962"/>
                  </a:lnTo>
                  <a:lnTo>
                    <a:pt x="0" y="809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object 100"/>
            <p:cNvSpPr/>
            <p:nvPr/>
          </p:nvSpPr>
          <p:spPr>
            <a:xfrm>
              <a:off x="8164068" y="1313687"/>
              <a:ext cx="318503" cy="397763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8216900" y="1343025"/>
              <a:ext cx="212725" cy="298450"/>
            </a:xfrm>
            <a:custGeom>
              <a:avLst/>
              <a:gdLst/>
              <a:ahLst/>
              <a:cxnLst/>
              <a:rect l="l" t="t" r="r" b="b"/>
              <a:pathLst>
                <a:path w="212725" h="298450">
                  <a:moveTo>
                    <a:pt x="212725" y="298450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object 102"/>
            <p:cNvSpPr/>
            <p:nvPr/>
          </p:nvSpPr>
          <p:spPr>
            <a:xfrm>
              <a:off x="8491728" y="2185416"/>
              <a:ext cx="173735" cy="173736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object 103"/>
            <p:cNvSpPr/>
            <p:nvPr/>
          </p:nvSpPr>
          <p:spPr>
            <a:xfrm>
              <a:off x="8539162" y="2209800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79375" y="0"/>
                  </a:moveTo>
                  <a:lnTo>
                    <a:pt x="0" y="0"/>
                  </a:lnTo>
                  <a:lnTo>
                    <a:pt x="0" y="79375"/>
                  </a:lnTo>
                  <a:lnTo>
                    <a:pt x="79375" y="79375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8539162" y="2209800"/>
              <a:ext cx="79375" cy="79375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0" y="0"/>
                  </a:moveTo>
                  <a:lnTo>
                    <a:pt x="79375" y="0"/>
                  </a:lnTo>
                  <a:lnTo>
                    <a:pt x="79375" y="79375"/>
                  </a:lnTo>
                  <a:lnTo>
                    <a:pt x="0" y="793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object 105"/>
            <p:cNvSpPr/>
            <p:nvPr/>
          </p:nvSpPr>
          <p:spPr>
            <a:xfrm>
              <a:off x="8058912" y="1693163"/>
              <a:ext cx="423659" cy="586739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object 106"/>
            <p:cNvSpPr/>
            <p:nvPr/>
          </p:nvSpPr>
          <p:spPr>
            <a:xfrm>
              <a:off x="8112125" y="1722437"/>
              <a:ext cx="317500" cy="487680"/>
            </a:xfrm>
            <a:custGeom>
              <a:avLst/>
              <a:gdLst/>
              <a:ahLst/>
              <a:cxnLst/>
              <a:rect l="l" t="t" r="r" b="b"/>
              <a:pathLst>
                <a:path w="317500" h="487680">
                  <a:moveTo>
                    <a:pt x="0" y="487362"/>
                  </a:moveTo>
                  <a:lnTo>
                    <a:pt x="31750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8109204" y="2214372"/>
              <a:ext cx="472440" cy="109727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object 108"/>
            <p:cNvSpPr/>
            <p:nvPr/>
          </p:nvSpPr>
          <p:spPr>
            <a:xfrm>
              <a:off x="8151812" y="2249487"/>
              <a:ext cx="387350" cy="0"/>
            </a:xfrm>
            <a:custGeom>
              <a:avLst/>
              <a:gdLst/>
              <a:ahLst/>
              <a:cxnLst/>
              <a:rect l="l" t="t" r="r" b="b"/>
              <a:pathLst>
                <a:path w="387350">
                  <a:moveTo>
                    <a:pt x="0" y="0"/>
                  </a:moveTo>
                  <a:lnTo>
                    <a:pt x="38735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8665464" y="2520696"/>
              <a:ext cx="173735" cy="175260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8712200" y="2544762"/>
              <a:ext cx="79375" cy="81280"/>
            </a:xfrm>
            <a:custGeom>
              <a:avLst/>
              <a:gdLst/>
              <a:ahLst/>
              <a:cxnLst/>
              <a:rect l="l" t="t" r="r" b="b"/>
              <a:pathLst>
                <a:path w="79375" h="81280">
                  <a:moveTo>
                    <a:pt x="79375" y="0"/>
                  </a:moveTo>
                  <a:lnTo>
                    <a:pt x="0" y="0"/>
                  </a:lnTo>
                  <a:lnTo>
                    <a:pt x="0" y="80962"/>
                  </a:lnTo>
                  <a:lnTo>
                    <a:pt x="79375" y="80962"/>
                  </a:lnTo>
                  <a:lnTo>
                    <a:pt x="7937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8712200" y="2544762"/>
              <a:ext cx="79375" cy="81280"/>
            </a:xfrm>
            <a:custGeom>
              <a:avLst/>
              <a:gdLst/>
              <a:ahLst/>
              <a:cxnLst/>
              <a:rect l="l" t="t" r="r" b="b"/>
              <a:pathLst>
                <a:path w="79375" h="81280">
                  <a:moveTo>
                    <a:pt x="0" y="0"/>
                  </a:moveTo>
                  <a:lnTo>
                    <a:pt x="79375" y="0"/>
                  </a:lnTo>
                  <a:lnTo>
                    <a:pt x="79375" y="80962"/>
                  </a:lnTo>
                  <a:lnTo>
                    <a:pt x="0" y="8096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object 112"/>
            <p:cNvSpPr/>
            <p:nvPr/>
          </p:nvSpPr>
          <p:spPr>
            <a:xfrm>
              <a:off x="8525256" y="2260091"/>
              <a:ext cx="280416" cy="355091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object 113"/>
            <p:cNvSpPr/>
            <p:nvPr/>
          </p:nvSpPr>
          <p:spPr>
            <a:xfrm>
              <a:off x="8578850" y="2289175"/>
              <a:ext cx="173355" cy="255904"/>
            </a:xfrm>
            <a:custGeom>
              <a:avLst/>
              <a:gdLst/>
              <a:ahLst/>
              <a:cxnLst/>
              <a:rect l="l" t="t" r="r" b="b"/>
              <a:pathLst>
                <a:path w="173354" h="255905">
                  <a:moveTo>
                    <a:pt x="173037" y="25558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4" name="object 114"/>
          <p:cNvSpPr txBox="1"/>
          <p:nvPr/>
        </p:nvSpPr>
        <p:spPr>
          <a:xfrm>
            <a:off x="9835650" y="2100497"/>
            <a:ext cx="13843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98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9840144" y="1887602"/>
            <a:ext cx="19494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142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9582525" y="1109845"/>
            <a:ext cx="13843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87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9211872" y="2549772"/>
            <a:ext cx="13843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90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9382904" y="2136337"/>
            <a:ext cx="13843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85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8896462" y="2281943"/>
            <a:ext cx="19494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101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9094143" y="1916601"/>
            <a:ext cx="19494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211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8611886" y="2402839"/>
            <a:ext cx="19494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138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8427684" y="2210467"/>
            <a:ext cx="19494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146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714969" y="2375985"/>
            <a:ext cx="13843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75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7700878" y="2123676"/>
            <a:ext cx="13843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70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518923" y="1998696"/>
            <a:ext cx="19494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111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234348" y="1622530"/>
            <a:ext cx="19494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118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769802" y="1358581"/>
            <a:ext cx="19494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140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7476343" y="916861"/>
            <a:ext cx="13843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71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332472" y="1158142"/>
            <a:ext cx="13843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75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805336" y="825271"/>
            <a:ext cx="36385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Oradea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623991" y="1180912"/>
            <a:ext cx="55372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Zerind</a:t>
            </a:r>
            <a:r>
              <a:rPr sz="800" spc="6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151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7123969" y="1429852"/>
            <a:ext cx="24066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A</a:t>
            </a: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ra</a:t>
            </a: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d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556499" y="1749858"/>
            <a:ext cx="47434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Ti</a:t>
            </a:r>
            <a:r>
              <a:rPr sz="800" spc="10" dirty="0">
                <a:solidFill>
                  <a:srgbClr val="4F81BD"/>
                </a:solidFill>
                <a:latin typeface="Arial"/>
                <a:cs typeface="Arial"/>
              </a:rPr>
              <a:t>m</a:t>
            </a: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i</a:t>
            </a:r>
            <a:r>
              <a:rPr sz="800" spc="-10" dirty="0">
                <a:solidFill>
                  <a:srgbClr val="4F81BD"/>
                </a:solidFill>
                <a:latin typeface="Arial"/>
                <a:cs typeface="Arial"/>
              </a:rPr>
              <a:t>s</a:t>
            </a: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oar</a:t>
            </a: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a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945428" y="2034331"/>
            <a:ext cx="27368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Lugoj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7945428" y="2190148"/>
            <a:ext cx="414655" cy="386080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R="5080" algn="r" defTabSz="914400">
              <a:spcBef>
                <a:spcPts val="555"/>
              </a:spcBef>
            </a:pPr>
            <a:r>
              <a:rPr sz="800" spc="-10" dirty="0">
                <a:solidFill>
                  <a:srgbClr val="4F81BD"/>
                </a:solidFill>
                <a:latin typeface="Arial"/>
                <a:cs typeface="Arial"/>
              </a:rPr>
              <a:t>M</a:t>
            </a: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ehad</a:t>
            </a: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ia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  <a:p>
            <a:pPr marR="45085" algn="r" defTabSz="914400">
              <a:spcBef>
                <a:spcPts val="459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120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592031" y="2567743"/>
            <a:ext cx="387350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Dobreta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196205" y="1429750"/>
            <a:ext cx="25336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Si</a:t>
            </a: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b</a:t>
            </a: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iu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8480474" y="2638708"/>
            <a:ext cx="37528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Cra</a:t>
            </a: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l</a:t>
            </a: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o</a:t>
            </a:r>
            <a:r>
              <a:rPr sz="800" spc="-10" dirty="0">
                <a:solidFill>
                  <a:srgbClr val="4F81BD"/>
                </a:solidFill>
                <a:latin typeface="Arial"/>
                <a:cs typeface="Arial"/>
              </a:rPr>
              <a:t>v</a:t>
            </a: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a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9226781" y="2709776"/>
            <a:ext cx="35369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Giurgiu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9404551" y="2263361"/>
            <a:ext cx="643255" cy="2875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50825" defTabSz="914400">
              <a:lnSpc>
                <a:spcPct val="116700"/>
              </a:lnSpc>
              <a:spcBef>
                <a:spcPts val="95"/>
              </a:spcBef>
            </a:pP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Ur</a:t>
            </a:r>
            <a:r>
              <a:rPr sz="800" spc="-10" dirty="0">
                <a:solidFill>
                  <a:srgbClr val="4F81BD"/>
                </a:solidFill>
                <a:latin typeface="Arial"/>
                <a:cs typeface="Arial"/>
              </a:rPr>
              <a:t>z</a:t>
            </a: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i</a:t>
            </a:r>
            <a:r>
              <a:rPr sz="800" spc="5" dirty="0">
                <a:solidFill>
                  <a:srgbClr val="4F81BD"/>
                </a:solidFill>
                <a:latin typeface="Arial"/>
                <a:cs typeface="Arial"/>
              </a:rPr>
              <a:t>c</a:t>
            </a: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eni  </a:t>
            </a: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Bucharest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9262315" y="967303"/>
            <a:ext cx="32702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Nea</a:t>
            </a:r>
            <a:r>
              <a:rPr sz="800" spc="10" dirty="0">
                <a:solidFill>
                  <a:srgbClr val="4F81BD"/>
                </a:solidFill>
                <a:latin typeface="Arial"/>
                <a:cs typeface="Arial"/>
              </a:rPr>
              <a:t>m</a:t>
            </a: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t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9866487" y="1231762"/>
            <a:ext cx="210185" cy="288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3820" marR="5080" indent="-71755" defTabSz="914400">
              <a:lnSpc>
                <a:spcPct val="116900"/>
              </a:lnSpc>
              <a:spcBef>
                <a:spcPts val="100"/>
              </a:spcBef>
            </a:pP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Iasi  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92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0033741" y="1642951"/>
            <a:ext cx="30416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V</a:t>
            </a: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a</a:t>
            </a:r>
            <a:r>
              <a:rPr sz="800" spc="5" dirty="0">
                <a:solidFill>
                  <a:srgbClr val="4F81BD"/>
                </a:solidFill>
                <a:latin typeface="Arial"/>
                <a:cs typeface="Arial"/>
              </a:rPr>
              <a:t>s</a:t>
            </a: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l</a:t>
            </a: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ui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0221824" y="2120817"/>
            <a:ext cx="370205" cy="3500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820" marR="5080" indent="-71755" defTabSz="914400">
              <a:lnSpc>
                <a:spcPct val="146100"/>
              </a:lnSpc>
              <a:spcBef>
                <a:spcPts val="95"/>
              </a:spcBef>
            </a:pP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H</a:t>
            </a: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i</a:t>
            </a: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r</a:t>
            </a:r>
            <a:r>
              <a:rPr sz="800" spc="5" dirty="0">
                <a:solidFill>
                  <a:srgbClr val="4F81BD"/>
                </a:solidFill>
                <a:latin typeface="Arial"/>
                <a:cs typeface="Arial"/>
              </a:rPr>
              <a:t>s</a:t>
            </a: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o</a:t>
            </a:r>
            <a:r>
              <a:rPr sz="800" spc="-10" dirty="0">
                <a:solidFill>
                  <a:srgbClr val="4F81BD"/>
                </a:solidFill>
                <a:latin typeface="Arial"/>
                <a:cs typeface="Arial"/>
              </a:rPr>
              <a:t>v</a:t>
            </a: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a  </a:t>
            </a: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86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10257357" y="2637279"/>
            <a:ext cx="29273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</a:pP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Ef</a:t>
            </a: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or</a:t>
            </a: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ie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8439630" y="1473656"/>
            <a:ext cx="687705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defTabSz="914400">
              <a:spcBef>
                <a:spcPts val="105"/>
              </a:spcBef>
              <a:tabLst>
                <a:tab pos="302260" algn="l"/>
              </a:tabLst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sz="800" dirty="0">
                <a:solidFill>
                  <a:prstClr val="black"/>
                </a:solidFill>
                <a:latin typeface="Arial"/>
                <a:cs typeface="Arial"/>
              </a:rPr>
              <a:t>9	</a:t>
            </a:r>
            <a:r>
              <a:rPr sz="1200" baseline="3472" dirty="0">
                <a:solidFill>
                  <a:srgbClr val="4F81BD"/>
                </a:solidFill>
                <a:latin typeface="Arial"/>
                <a:cs typeface="Arial"/>
              </a:rPr>
              <a:t>F</a:t>
            </a:r>
            <a:r>
              <a:rPr sz="1200" spc="-7" baseline="3472" dirty="0">
                <a:solidFill>
                  <a:srgbClr val="4F81BD"/>
                </a:solidFill>
                <a:latin typeface="Arial"/>
                <a:cs typeface="Arial"/>
              </a:rPr>
              <a:t>agaras</a:t>
            </a:r>
            <a:endParaRPr sz="1200" baseline="3472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7303009" y="1281683"/>
            <a:ext cx="2143125" cy="1278890"/>
            <a:chOff x="5779008" y="1281683"/>
            <a:chExt cx="2143125" cy="1278890"/>
          </a:xfrm>
        </p:grpSpPr>
        <p:sp>
          <p:nvSpPr>
            <p:cNvPr id="148" name="object 148"/>
            <p:cNvSpPr/>
            <p:nvPr/>
          </p:nvSpPr>
          <p:spPr>
            <a:xfrm>
              <a:off x="5779008" y="1281683"/>
              <a:ext cx="289560" cy="291084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object 149"/>
            <p:cNvSpPr/>
            <p:nvPr/>
          </p:nvSpPr>
          <p:spPr>
            <a:xfrm>
              <a:off x="5821362" y="1301749"/>
              <a:ext cx="204787" cy="204787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object 150"/>
            <p:cNvSpPr/>
            <p:nvPr/>
          </p:nvSpPr>
          <p:spPr>
            <a:xfrm>
              <a:off x="7630668" y="2270759"/>
              <a:ext cx="291071" cy="289560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object 151"/>
            <p:cNvSpPr/>
            <p:nvPr/>
          </p:nvSpPr>
          <p:spPr>
            <a:xfrm>
              <a:off x="7673975" y="2290762"/>
              <a:ext cx="204787" cy="203200"/>
            </a:xfrm>
            <a:prstGeom prst="rect">
              <a:avLst/>
            </a:prstGeom>
            <a:blipFill>
              <a:blip r:embed="rId4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914400"/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8095284" y="1708811"/>
            <a:ext cx="975994" cy="4368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defTabSz="914400">
              <a:spcBef>
                <a:spcPts val="425"/>
              </a:spcBef>
              <a:tabLst>
                <a:tab pos="255270" algn="l"/>
              </a:tabLst>
            </a:pPr>
            <a:r>
              <a:rPr sz="1200" spc="-7" baseline="3472" dirty="0">
                <a:solidFill>
                  <a:prstClr val="black"/>
                </a:solidFill>
                <a:latin typeface="Arial"/>
                <a:cs typeface="Arial"/>
              </a:rPr>
              <a:t>80	</a:t>
            </a: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Rimnicu</a:t>
            </a:r>
            <a:r>
              <a:rPr sz="800" spc="-60" dirty="0">
                <a:solidFill>
                  <a:srgbClr val="4F81BD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Vilcea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  <a:p>
            <a:pPr marL="511809" defTabSz="914400">
              <a:lnSpc>
                <a:spcPts val="810"/>
              </a:lnSpc>
              <a:spcBef>
                <a:spcPts val="325"/>
              </a:spcBef>
            </a:pPr>
            <a:r>
              <a:rPr sz="800" spc="-5" dirty="0">
                <a:solidFill>
                  <a:prstClr val="black"/>
                </a:solidFill>
                <a:latin typeface="Arial"/>
                <a:cs typeface="Arial"/>
              </a:rPr>
              <a:t>97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  <a:p>
            <a:pPr marL="681990" defTabSz="914400">
              <a:lnSpc>
                <a:spcPts val="810"/>
              </a:lnSpc>
            </a:pP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Pit</a:t>
            </a:r>
            <a:r>
              <a:rPr sz="800" spc="-5" dirty="0">
                <a:solidFill>
                  <a:srgbClr val="4F81BD"/>
                </a:solidFill>
                <a:latin typeface="Arial"/>
                <a:cs typeface="Arial"/>
              </a:rPr>
              <a:t>e</a:t>
            </a:r>
            <a:r>
              <a:rPr sz="800" spc="5" dirty="0">
                <a:solidFill>
                  <a:srgbClr val="4F81BD"/>
                </a:solidFill>
                <a:latin typeface="Arial"/>
                <a:cs typeface="Arial"/>
              </a:rPr>
              <a:t>s</a:t>
            </a:r>
            <a:r>
              <a:rPr sz="800" dirty="0">
                <a:solidFill>
                  <a:srgbClr val="4F81BD"/>
                </a:solidFill>
                <a:latin typeface="Arial"/>
                <a:cs typeface="Arial"/>
              </a:rPr>
              <a:t>ti</a:t>
            </a:r>
            <a:endParaRPr sz="8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53" name="Slide Number Placeholder 152">
            <a:extLst>
              <a:ext uri="{FF2B5EF4-FFF2-40B4-BE49-F238E27FC236}">
                <a16:creationId xmlns:a16="http://schemas.microsoft.com/office/drawing/2014/main" id="{16179690-ABD7-28B1-4DD5-99F465708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3205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1C28719-5439-8E48-07B6-EF35746118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Example: Romania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586FA65-9F97-68DD-4B6D-473078336A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/>
              <a:t>On holiday in Romania; currently in Arad.</a:t>
            </a:r>
          </a:p>
          <a:p>
            <a:r>
              <a:rPr lang="en-US" altLang="en-US" sz="2800"/>
              <a:t>Flight leaves tomorrow from Bucharest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Formulate goal</a:t>
            </a:r>
            <a:r>
              <a:rPr lang="en-US" altLang="en-US" sz="2800"/>
              <a:t>:</a:t>
            </a:r>
          </a:p>
          <a:p>
            <a:pPr lvl="1"/>
            <a:r>
              <a:rPr lang="en-US" altLang="en-US" sz="2400"/>
              <a:t>be in Bucharest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Formulate problem</a:t>
            </a:r>
            <a:r>
              <a:rPr lang="en-US" altLang="en-US" sz="2800"/>
              <a:t>:</a:t>
            </a:r>
          </a:p>
          <a:p>
            <a:pPr lvl="1"/>
            <a:r>
              <a:rPr lang="en-US" altLang="en-US" sz="2400">
                <a:solidFill>
                  <a:srgbClr val="FF0000"/>
                </a:solidFill>
              </a:rPr>
              <a:t>states</a:t>
            </a:r>
            <a:r>
              <a:rPr lang="en-US" altLang="en-US" sz="2400"/>
              <a:t>: various cities</a:t>
            </a:r>
          </a:p>
          <a:p>
            <a:pPr lvl="1"/>
            <a:r>
              <a:rPr lang="en-US" altLang="en-US" sz="2400">
                <a:solidFill>
                  <a:srgbClr val="FF0000"/>
                </a:solidFill>
              </a:rPr>
              <a:t>actions</a:t>
            </a:r>
            <a:r>
              <a:rPr lang="en-US" altLang="en-US" sz="2400"/>
              <a:t>: drive between cities</a:t>
            </a:r>
          </a:p>
          <a:p>
            <a:r>
              <a:rPr lang="en-US" altLang="en-US" sz="2800">
                <a:solidFill>
                  <a:schemeClr val="accent2"/>
                </a:solidFill>
              </a:rPr>
              <a:t>Find solution</a:t>
            </a:r>
            <a:r>
              <a:rPr lang="en-US" altLang="en-US" sz="2800"/>
              <a:t>:</a:t>
            </a:r>
          </a:p>
          <a:p>
            <a:pPr lvl="1"/>
            <a:r>
              <a:rPr lang="en-US" altLang="en-US" sz="2400"/>
              <a:t>sequence of cities, e.g., Arad, Sibiu, Fagaras, Bucharest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E1D8EE5-560E-8F43-F0A9-AA9BD1485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87077-D0DC-489E-935A-CB6406CC516B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1026">
            <a:extLst>
              <a:ext uri="{FF2B5EF4-FFF2-40B4-BE49-F238E27FC236}">
                <a16:creationId xmlns:a16="http://schemas.microsoft.com/office/drawing/2014/main" id="{C2DD6EA0-6019-91D4-61AD-5D25160CD4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Selecting a state space</a:t>
            </a:r>
          </a:p>
        </p:txBody>
      </p:sp>
      <p:sp>
        <p:nvSpPr>
          <p:cNvPr id="212995" name="Rectangle 1027">
            <a:extLst>
              <a:ext uri="{FF2B5EF4-FFF2-40B4-BE49-F238E27FC236}">
                <a16:creationId xmlns:a16="http://schemas.microsoft.com/office/drawing/2014/main" id="{B4DB0E64-EA7E-96C8-F96A-99C77CB13E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333500"/>
            <a:ext cx="8763000" cy="47625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200"/>
              <a:t>Real world is absurdly complex; some abstraction is necessary to allow us to reason on it…</a:t>
            </a:r>
          </a:p>
          <a:p>
            <a:endParaRPr lang="en-US" altLang="en-US" sz="2200"/>
          </a:p>
          <a:p>
            <a:r>
              <a:rPr lang="en-US" altLang="en-US" sz="2200"/>
              <a:t>Selecting the correct abstraction and resulting state space is a difficult problem!</a:t>
            </a:r>
          </a:p>
          <a:p>
            <a:endParaRPr lang="en-US" altLang="en-US" sz="2200"/>
          </a:p>
          <a:p>
            <a:r>
              <a:rPr lang="en-US" altLang="en-US" sz="2200"/>
              <a:t>Abstract states	</a:t>
            </a:r>
            <a:r>
              <a:rPr lang="en-US" altLang="en-US" sz="2200">
                <a:sym typeface="Wingdings" panose="05000000000000000000" pitchFamily="2" charset="2"/>
              </a:rPr>
              <a:t>	real-world states</a:t>
            </a:r>
          </a:p>
          <a:p>
            <a:endParaRPr lang="en-US" altLang="en-US" sz="2200">
              <a:sym typeface="Wingdings" panose="05000000000000000000" pitchFamily="2" charset="2"/>
            </a:endParaRPr>
          </a:p>
          <a:p>
            <a:r>
              <a:rPr lang="en-US" altLang="en-US" sz="2200">
                <a:sym typeface="Wingdings" panose="05000000000000000000" pitchFamily="2" charset="2"/>
              </a:rPr>
              <a:t>Abstract operators		sequences or real-world actions</a:t>
            </a:r>
          </a:p>
          <a:p>
            <a:pPr>
              <a:buFontTx/>
              <a:buNone/>
            </a:pPr>
            <a:r>
              <a:rPr lang="en-US" altLang="en-US" sz="2200">
                <a:solidFill>
                  <a:schemeClr val="hlink"/>
                </a:solidFill>
                <a:sym typeface="Wingdings" panose="05000000000000000000" pitchFamily="2" charset="2"/>
              </a:rPr>
              <a:t>	</a:t>
            </a:r>
            <a:r>
              <a:rPr lang="en-US" altLang="en-US">
                <a:solidFill>
                  <a:schemeClr val="hlink"/>
                </a:solidFill>
                <a:sym typeface="Wingdings" panose="05000000000000000000" pitchFamily="2" charset="2"/>
              </a:rPr>
              <a:t>(e.g., going from city i to city j costs Lij  actually drive from city i to j)</a:t>
            </a:r>
          </a:p>
          <a:p>
            <a:pPr>
              <a:buFontTx/>
              <a:buNone/>
            </a:pPr>
            <a:endParaRPr lang="en-US" altLang="en-US">
              <a:solidFill>
                <a:schemeClr val="hlink"/>
              </a:solidFill>
              <a:sym typeface="Wingdings" panose="05000000000000000000" pitchFamily="2" charset="2"/>
            </a:endParaRPr>
          </a:p>
          <a:p>
            <a:r>
              <a:rPr lang="en-US" altLang="en-US" sz="2200">
                <a:sym typeface="Wingdings" panose="05000000000000000000" pitchFamily="2" charset="2"/>
              </a:rPr>
              <a:t>Abstract solution		set of real actions to take in the</a:t>
            </a:r>
          </a:p>
          <a:p>
            <a:pPr>
              <a:buFontTx/>
              <a:buNone/>
            </a:pPr>
            <a:r>
              <a:rPr lang="en-US" altLang="en-US" sz="2200"/>
              <a:t>					real world such as to solve problem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B335F2-6767-1989-6F21-D603C906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Aft>
                <a:spcPct val="0"/>
              </a:spcAft>
            </a:pPr>
            <a:fld id="{180BB74D-7E67-4C8E-9975-27714C185E2D}" type="slidenum">
              <a:rPr lang="en-US" altLang="en-US">
                <a:solidFill>
                  <a:srgbClr val="5E574E"/>
                </a:solidFill>
              </a:rPr>
              <a:pPr defTabSz="914400" eaLnBrk="0" fontAlgn="base" hangingPunct="0">
                <a:spcAft>
                  <a:spcPct val="0"/>
                </a:spcAft>
              </a:pPr>
              <a:t>39</a:t>
            </a:fld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212996" name="Rectangle 1028">
            <a:extLst>
              <a:ext uri="{FF2B5EF4-FFF2-40B4-BE49-F238E27FC236}">
                <a16:creationId xmlns:a16="http://schemas.microsoft.com/office/drawing/2014/main" id="{0718A228-F248-CE77-8EA8-538086877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400800"/>
            <a:ext cx="510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90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8C57606-5252-F73E-4815-2F5DA352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58B28-F25B-48B1-968F-C9BF709351E9}" type="slidenum">
              <a:rPr lang="en-US" altLang="en-US"/>
              <a:pPr/>
              <a:t>4</a:t>
            </a:fld>
            <a:endParaRPr lang="en-US" altLang="en-US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274896D-F52E-4814-825E-86EBA24EC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7708" r="3125" b="22917"/>
          <a:stretch>
            <a:fillRect/>
          </a:stretch>
        </p:blipFill>
        <p:spPr bwMode="auto">
          <a:xfrm>
            <a:off x="2209800" y="1676400"/>
            <a:ext cx="8001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ABC5EA9-0B79-AD47-0F12-36FBC7C76597}"/>
              </a:ext>
            </a:extLst>
          </p:cNvPr>
          <p:cNvSpPr txBox="1">
            <a:spLocks noChangeArrowheads="1"/>
          </p:cNvSpPr>
          <p:nvPr/>
        </p:nvSpPr>
        <p:spPr>
          <a:xfrm>
            <a:off x="440584" y="0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Problem-solving agents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1026">
            <a:extLst>
              <a:ext uri="{FF2B5EF4-FFF2-40B4-BE49-F238E27FC236}">
                <a16:creationId xmlns:a16="http://schemas.microsoft.com/office/drawing/2014/main" id="{F4157026-A180-1BA1-5251-BB5FF073E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Last Lecture: Environment types</a:t>
            </a:r>
          </a:p>
        </p:txBody>
      </p:sp>
      <p:graphicFrame>
        <p:nvGraphicFramePr>
          <p:cNvPr id="211971" name="Group 1027">
            <a:extLst>
              <a:ext uri="{FF2B5EF4-FFF2-40B4-BE49-F238E27FC236}">
                <a16:creationId xmlns:a16="http://schemas.microsoft.com/office/drawing/2014/main" id="{B9EB3C51-6DE0-5391-7C14-A7814E3B2942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057400" y="1600200"/>
          <a:ext cx="8178800" cy="2819402"/>
        </p:xfrm>
        <a:graphic>
          <a:graphicData uri="http://schemas.openxmlformats.org/drawingml/2006/table">
            <a:tbl>
              <a:tblPr/>
              <a:tblGrid>
                <a:gridCol w="1752600">
                  <a:extLst>
                    <a:ext uri="{9D8B030D-6E8A-4147-A177-3AD203B41FA5}">
                      <a16:colId xmlns:a16="http://schemas.microsoft.com/office/drawing/2014/main" val="91454146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33904405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69652697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00438946"/>
                    </a:ext>
                  </a:extLst>
                </a:gridCol>
                <a:gridCol w="1023938">
                  <a:extLst>
                    <a:ext uri="{9D8B030D-6E8A-4147-A177-3AD203B41FA5}">
                      <a16:colId xmlns:a16="http://schemas.microsoft.com/office/drawing/2014/main" val="927297771"/>
                    </a:ext>
                  </a:extLst>
                </a:gridCol>
                <a:gridCol w="1363662">
                  <a:extLst>
                    <a:ext uri="{9D8B030D-6E8A-4147-A177-3AD203B41FA5}">
                      <a16:colId xmlns:a16="http://schemas.microsoft.com/office/drawing/2014/main" val="524906518"/>
                    </a:ext>
                  </a:extLst>
                </a:gridCol>
              </a:tblGrid>
              <a:tr h="547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Accessible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Deterministic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Episodic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Static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Discrete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5984737"/>
                  </a:ext>
                </a:extLst>
              </a:tr>
              <a:tr h="704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Operating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898798"/>
                  </a:ext>
                </a:extLst>
              </a:tr>
              <a:tr h="5095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Virtual Reality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Yes/No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Yes/No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161394"/>
                  </a:ext>
                </a:extLst>
              </a:tr>
              <a:tr h="665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Office Environment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6305630"/>
                  </a:ext>
                </a:extLst>
              </a:tr>
              <a:tr h="392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Mars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Semi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Semi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6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4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kumimoji="1" sz="1200">
                          <a:solidFill>
                            <a:schemeClr val="tx1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360297"/>
                  </a:ext>
                </a:extLst>
              </a:tr>
            </a:tbl>
          </a:graphicData>
        </a:graphic>
      </p:graphicFrame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91BCF5-3C9A-662B-06EE-D7F4085B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Aft>
                <a:spcPct val="0"/>
              </a:spcAft>
            </a:pPr>
            <a:fld id="{0A6D7256-9027-49BF-AF4C-E753D075ED8A}" type="slidenum">
              <a:rPr lang="en-US" altLang="en-US">
                <a:solidFill>
                  <a:srgbClr val="5E574E"/>
                </a:solidFill>
              </a:rPr>
              <a:pPr defTabSz="914400" eaLnBrk="0" fontAlgn="base" hangingPunct="0">
                <a:spcAft>
                  <a:spcPct val="0"/>
                </a:spcAft>
              </a:pPr>
              <a:t>40</a:t>
            </a:fld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212015" name="Text Box 1071">
            <a:extLst>
              <a:ext uri="{FF2B5EF4-FFF2-40B4-BE49-F238E27FC236}">
                <a16:creationId xmlns:a16="http://schemas.microsoft.com/office/drawing/2014/main" id="{C629729F-B1BE-2B4D-23D9-475817951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4958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</a:rPr>
              <a:t>The environment types largely determine the agent design.</a:t>
            </a:r>
          </a:p>
        </p:txBody>
      </p:sp>
    </p:spTree>
    <p:extLst>
      <p:ext uri="{BB962C8B-B14F-4D97-AF65-F5344CB8AC3E}">
        <p14:creationId xmlns:p14="http://schemas.microsoft.com/office/powerpoint/2010/main" val="37541760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390" y="182669"/>
            <a:ext cx="5780262" cy="760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Problem types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0403" y="1035494"/>
            <a:ext cx="7384415" cy="5142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2400" b="1" spc="-5" dirty="0">
                <a:solidFill>
                  <a:prstClr val="black"/>
                </a:solidFill>
                <a:latin typeface="Carlito"/>
                <a:cs typeface="Carlito"/>
              </a:rPr>
              <a:t>Classifying the</a:t>
            </a:r>
            <a:r>
              <a:rPr sz="2400" b="1" spc="2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prstClr val="black"/>
                </a:solidFill>
                <a:latin typeface="Carlito"/>
                <a:cs typeface="Carlito"/>
              </a:rPr>
              <a:t>environment: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defTabSz="914400">
              <a:spcBef>
                <a:spcPts val="35"/>
              </a:spcBef>
            </a:pPr>
            <a:endParaRPr sz="2150">
              <a:solidFill>
                <a:prstClr val="black"/>
              </a:solidFill>
              <a:latin typeface="Carlito"/>
              <a:cs typeface="Carlito"/>
            </a:endParaRPr>
          </a:p>
          <a:p>
            <a:pPr marL="355600" indent="-342900" defTabSz="914400">
              <a:spcBef>
                <a:spcPts val="5"/>
              </a:spcBef>
              <a:buClr>
                <a:srgbClr val="4F81B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C0504D"/>
                </a:solidFill>
                <a:latin typeface="Carlito"/>
                <a:cs typeface="Carlito"/>
              </a:rPr>
              <a:t>Static </a:t>
            </a:r>
            <a:r>
              <a:rPr sz="2400" dirty="0">
                <a:solidFill>
                  <a:srgbClr val="C0504D"/>
                </a:solidFill>
                <a:latin typeface="Carlito"/>
                <a:cs typeface="Carlito"/>
              </a:rPr>
              <a:t>/</a:t>
            </a:r>
            <a:r>
              <a:rPr sz="2400" spc="-40" dirty="0">
                <a:solidFill>
                  <a:srgbClr val="C0504D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C0504D"/>
                </a:solidFill>
                <a:latin typeface="Carlito"/>
                <a:cs typeface="Carlito"/>
              </a:rPr>
              <a:t>Dynamic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marL="285115" defTabSz="914400">
              <a:spcBef>
                <a:spcPts val="685"/>
              </a:spcBef>
            </a:pP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Previous problem was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static: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no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attention to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changes in</a:t>
            </a:r>
            <a:r>
              <a:rPr sz="2000" spc="19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environment</a:t>
            </a:r>
            <a:endParaRPr sz="2000">
              <a:solidFill>
                <a:prstClr val="black"/>
              </a:solidFill>
              <a:latin typeface="Carlito"/>
              <a:cs typeface="Carlito"/>
            </a:endParaRPr>
          </a:p>
          <a:p>
            <a:pPr defTabSz="914400">
              <a:spcBef>
                <a:spcPts val="60"/>
              </a:spcBef>
            </a:pPr>
            <a:endParaRPr sz="2200">
              <a:solidFill>
                <a:prstClr val="black"/>
              </a:solidFill>
              <a:latin typeface="Carlito"/>
              <a:cs typeface="Carlito"/>
            </a:endParaRPr>
          </a:p>
          <a:p>
            <a:pPr marL="355600" indent="-342900" defTabSz="914400">
              <a:buClr>
                <a:srgbClr val="4F81B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0504D"/>
                </a:solidFill>
                <a:latin typeface="Carlito"/>
                <a:cs typeface="Carlito"/>
              </a:rPr>
              <a:t>Deterministic </a:t>
            </a:r>
            <a:r>
              <a:rPr sz="2400" dirty="0">
                <a:solidFill>
                  <a:srgbClr val="C0504D"/>
                </a:solidFill>
                <a:latin typeface="Carlito"/>
                <a:cs typeface="Carlito"/>
              </a:rPr>
              <a:t>/</a:t>
            </a:r>
            <a:r>
              <a:rPr sz="2400" spc="-45" dirty="0">
                <a:solidFill>
                  <a:srgbClr val="C0504D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C0504D"/>
                </a:solidFill>
                <a:latin typeface="Carlito"/>
                <a:cs typeface="Carlito"/>
              </a:rPr>
              <a:t>Stochastic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marL="525780" marR="1558290" indent="-241300" defTabSz="914400">
              <a:lnSpc>
                <a:spcPct val="114500"/>
              </a:lnSpc>
              <a:spcBef>
                <a:spcPts val="340"/>
              </a:spcBef>
            </a:pP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Previous problem was deterministic: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no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new percepts 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were necessary,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we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can predict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future </a:t>
            </a: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perfectly</a:t>
            </a:r>
            <a:endParaRPr sz="2000">
              <a:solidFill>
                <a:prstClr val="black"/>
              </a:solidFill>
              <a:latin typeface="Carlito"/>
              <a:cs typeface="Carlito"/>
            </a:endParaRPr>
          </a:p>
          <a:p>
            <a:pPr defTabSz="914400">
              <a:spcBef>
                <a:spcPts val="10"/>
              </a:spcBef>
            </a:pPr>
            <a:endParaRPr sz="2150">
              <a:solidFill>
                <a:prstClr val="black"/>
              </a:solidFill>
              <a:latin typeface="Carlito"/>
              <a:cs typeface="Carlito"/>
            </a:endParaRPr>
          </a:p>
          <a:p>
            <a:pPr marL="355600" indent="-342900" defTabSz="914400">
              <a:buClr>
                <a:srgbClr val="4F81B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C0504D"/>
                </a:solidFill>
                <a:latin typeface="Carlito"/>
                <a:cs typeface="Carlito"/>
              </a:rPr>
              <a:t>Observable </a:t>
            </a:r>
            <a:r>
              <a:rPr sz="2400" dirty="0">
                <a:solidFill>
                  <a:srgbClr val="C0504D"/>
                </a:solidFill>
                <a:latin typeface="Carlito"/>
                <a:cs typeface="Carlito"/>
              </a:rPr>
              <a:t>/ </a:t>
            </a:r>
            <a:r>
              <a:rPr sz="2400" spc="-10" dirty="0">
                <a:solidFill>
                  <a:srgbClr val="C0504D"/>
                </a:solidFill>
                <a:latin typeface="Carlito"/>
                <a:cs typeface="Carlito"/>
              </a:rPr>
              <a:t>Partially </a:t>
            </a:r>
            <a:r>
              <a:rPr sz="2400" spc="-5" dirty="0">
                <a:solidFill>
                  <a:srgbClr val="C0504D"/>
                </a:solidFill>
                <a:latin typeface="Carlito"/>
                <a:cs typeface="Carlito"/>
              </a:rPr>
              <a:t>Observable </a:t>
            </a:r>
            <a:r>
              <a:rPr sz="2400" dirty="0">
                <a:solidFill>
                  <a:srgbClr val="C0504D"/>
                </a:solidFill>
                <a:latin typeface="Carlito"/>
                <a:cs typeface="Carlito"/>
              </a:rPr>
              <a:t>/</a:t>
            </a:r>
            <a:r>
              <a:rPr sz="2400" spc="-25" dirty="0">
                <a:solidFill>
                  <a:srgbClr val="C0504D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C0504D"/>
                </a:solidFill>
                <a:latin typeface="Carlito"/>
                <a:cs typeface="Carlito"/>
              </a:rPr>
              <a:t>Unobservable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marL="285115" defTabSz="914400">
              <a:spcBef>
                <a:spcPts val="690"/>
              </a:spcBef>
            </a:pP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Previous problem was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observable: it knew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initial </a:t>
            </a:r>
            <a:r>
              <a:rPr sz="2000" spc="-20" dirty="0">
                <a:solidFill>
                  <a:prstClr val="black"/>
                </a:solidFill>
                <a:latin typeface="Carlito"/>
                <a:cs typeface="Carlito"/>
              </a:rPr>
              <a:t>state,</a:t>
            </a:r>
            <a:r>
              <a:rPr sz="2000" spc="11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dirty="0">
                <a:solidFill>
                  <a:prstClr val="black"/>
                </a:solidFill>
                <a:latin typeface="Carlito"/>
                <a:cs typeface="Carlito"/>
              </a:rPr>
              <a:t>&amp;c</a:t>
            </a:r>
            <a:endParaRPr sz="2000">
              <a:solidFill>
                <a:prstClr val="black"/>
              </a:solidFill>
              <a:latin typeface="Carlito"/>
              <a:cs typeface="Carlito"/>
            </a:endParaRPr>
          </a:p>
          <a:p>
            <a:pPr defTabSz="914400">
              <a:spcBef>
                <a:spcPts val="55"/>
              </a:spcBef>
            </a:pPr>
            <a:endParaRPr sz="2200">
              <a:solidFill>
                <a:prstClr val="black"/>
              </a:solidFill>
              <a:latin typeface="Carlito"/>
              <a:cs typeface="Carlito"/>
            </a:endParaRPr>
          </a:p>
          <a:p>
            <a:pPr marL="355600" indent="-342900" defTabSz="914400">
              <a:spcBef>
                <a:spcPts val="5"/>
              </a:spcBef>
              <a:buClr>
                <a:srgbClr val="4F81B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C0504D"/>
                </a:solidFill>
                <a:latin typeface="Carlito"/>
                <a:cs typeface="Carlito"/>
              </a:rPr>
              <a:t>Discrete </a:t>
            </a:r>
            <a:r>
              <a:rPr sz="2400" dirty="0">
                <a:solidFill>
                  <a:srgbClr val="C0504D"/>
                </a:solidFill>
                <a:latin typeface="Carlito"/>
                <a:cs typeface="Carlito"/>
              </a:rPr>
              <a:t>/</a:t>
            </a:r>
            <a:r>
              <a:rPr sz="2400" spc="-25" dirty="0">
                <a:solidFill>
                  <a:srgbClr val="C0504D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srgbClr val="C0504D"/>
                </a:solidFill>
                <a:latin typeface="Carlito"/>
                <a:cs typeface="Carlito"/>
              </a:rPr>
              <a:t>Continuous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marL="216535" defTabSz="914400">
              <a:spcBef>
                <a:spcPts val="685"/>
              </a:spcBef>
            </a:pPr>
            <a:r>
              <a:rPr sz="2000" spc="-10" dirty="0">
                <a:solidFill>
                  <a:prstClr val="black"/>
                </a:solidFill>
                <a:latin typeface="Carlito"/>
                <a:cs typeface="Carlito"/>
              </a:rPr>
              <a:t>Previous problem was discrete: we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can </a:t>
            </a:r>
            <a:r>
              <a:rPr sz="2000" spc="-15" dirty="0">
                <a:solidFill>
                  <a:prstClr val="black"/>
                </a:solidFill>
                <a:latin typeface="Carlito"/>
                <a:cs typeface="Carlito"/>
              </a:rPr>
              <a:t>enumerate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all</a:t>
            </a:r>
            <a:r>
              <a:rPr sz="2000" spc="13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Carlito"/>
                <a:cs typeface="Carlito"/>
              </a:rPr>
              <a:t>possibilities</a:t>
            </a:r>
            <a:endParaRPr sz="200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0FD0CD-91D5-5C3A-6202-CF48FDB5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27394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F68E156-0EC3-0821-86AC-0D5962274D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Problem types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514CDE4C-9510-B19D-9B02-53831EC9D8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Deterministic, fully observable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</a:t>
            </a:r>
            <a:r>
              <a:rPr lang="en-US" altLang="en-US" sz="2400" dirty="0"/>
              <a:t> </a:t>
            </a:r>
            <a:r>
              <a:rPr lang="en-US" altLang="en-US" sz="2400" dirty="0">
                <a:solidFill>
                  <a:srgbClr val="FF0000"/>
                </a:solidFill>
              </a:rPr>
              <a:t>single-state problem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Agent knows exactly which state it will be in; solution is a sequence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Non-observable</a:t>
            </a:r>
            <a:r>
              <a:rPr lang="en-US" altLang="en-US" sz="2400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olidFill>
                  <a:srgbClr val="FF0000"/>
                </a:solidFill>
              </a:rPr>
              <a:t>sensorless</a:t>
            </a:r>
            <a:r>
              <a:rPr lang="en-US" altLang="en-US" sz="2400" dirty="0">
                <a:solidFill>
                  <a:srgbClr val="FF0000"/>
                </a:solidFill>
              </a:rPr>
              <a:t> problem (multiple-state problem)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Agent may have no idea where it is; solution is a sequence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Nondeterministic and/or partially observable</a:t>
            </a:r>
            <a:r>
              <a:rPr lang="en-US" altLang="en-US" sz="2400" dirty="0">
                <a:cs typeface="Arial" panose="020B0604020202020204" pitchFamily="34" charset="0"/>
              </a:rPr>
              <a:t> </a:t>
            </a:r>
            <a:r>
              <a:rPr lang="en-US" altLang="en-US" sz="2400" dirty="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</a:rPr>
              <a:t>contingency problem</a:t>
            </a:r>
            <a:endParaRPr lang="en-US" altLang="en-US" sz="2400" dirty="0"/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percepts provide </a:t>
            </a:r>
            <a:r>
              <a:rPr lang="en-US" altLang="en-US" sz="2000" dirty="0">
                <a:solidFill>
                  <a:srgbClr val="FF0000"/>
                </a:solidFill>
              </a:rPr>
              <a:t>new</a:t>
            </a:r>
            <a:r>
              <a:rPr lang="en-US" altLang="en-US" sz="2000" dirty="0"/>
              <a:t> information about current state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often </a:t>
            </a:r>
            <a:r>
              <a:rPr lang="en-US" altLang="en-US" sz="2000" dirty="0">
                <a:solidFill>
                  <a:srgbClr val="FF0000"/>
                </a:solidFill>
              </a:rPr>
              <a:t>interleave</a:t>
            </a:r>
            <a:r>
              <a:rPr lang="en-US" altLang="en-US" sz="2000" dirty="0"/>
              <a:t>} search, execution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solidFill>
                  <a:schemeClr val="accent2"/>
                </a:solidFill>
              </a:rPr>
              <a:t>Unknown state space</a:t>
            </a:r>
            <a:r>
              <a:rPr lang="en-US" altLang="en-US" sz="2400" dirty="0"/>
              <a:t>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>
                <a:solidFill>
                  <a:srgbClr val="FF0000"/>
                </a:solidFill>
              </a:rPr>
              <a:t>exploration problem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EF34AE2-2A23-A2F8-1658-EA48EE9BD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BA40-F52F-4785-9C16-5B28D85D5605}" type="slidenum">
              <a:rPr lang="en-US" altLang="en-US"/>
              <a:pPr/>
              <a:t>42</a:t>
            </a:fld>
            <a:endParaRPr lang="en-US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D8CD8BC8-93FB-AD37-E817-04C555FFAD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16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Problem types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F72DAA95-EB20-308C-B586-EBF95FA49C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295400"/>
            <a:ext cx="81788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b="1"/>
              <a:t>Single-state problem:</a:t>
            </a:r>
            <a:r>
              <a:rPr lang="en-US" altLang="en-US"/>
              <a:t> 	deterministic, accessible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  <a:r>
              <a:rPr lang="en-US" altLang="en-US" sz="1800" i="1">
                <a:solidFill>
                  <a:schemeClr val="hlink"/>
                </a:solidFill>
              </a:rPr>
              <a:t>Agent knows everything about world, thus can</a:t>
            </a:r>
          </a:p>
          <a:p>
            <a:pPr>
              <a:buFontTx/>
              <a:buNone/>
            </a:pPr>
            <a:r>
              <a:rPr lang="en-US" altLang="en-US" sz="1800" i="1">
                <a:solidFill>
                  <a:schemeClr val="hlink"/>
                </a:solidFill>
              </a:rPr>
              <a:t>	calculate optimal action sequence to reach goal state.</a:t>
            </a:r>
            <a:r>
              <a:rPr lang="en-US" altLang="en-US"/>
              <a:t> </a:t>
            </a:r>
          </a:p>
          <a:p>
            <a:endParaRPr lang="en-US" altLang="en-US"/>
          </a:p>
          <a:p>
            <a:r>
              <a:rPr lang="en-US" altLang="en-US" b="1"/>
              <a:t>Multiple-state problem:</a:t>
            </a:r>
            <a:r>
              <a:rPr lang="en-US" altLang="en-US"/>
              <a:t> 	deterministic, inaccessible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  <a:r>
              <a:rPr lang="en-US" altLang="en-US" sz="1800" i="1">
                <a:solidFill>
                  <a:schemeClr val="hlink"/>
                </a:solidFill>
              </a:rPr>
              <a:t>Agent must reason about sequences of actions and</a:t>
            </a:r>
          </a:p>
          <a:p>
            <a:pPr>
              <a:buFontTx/>
              <a:buNone/>
            </a:pPr>
            <a:r>
              <a:rPr lang="en-US" altLang="en-US" sz="1800" i="1">
                <a:solidFill>
                  <a:schemeClr val="hlink"/>
                </a:solidFill>
              </a:rPr>
              <a:t>	states assumed while working towards goal state.</a:t>
            </a:r>
          </a:p>
          <a:p>
            <a:endParaRPr lang="en-US" altLang="en-US" sz="1800" i="1">
              <a:solidFill>
                <a:schemeClr val="hlink"/>
              </a:solidFill>
            </a:endParaRPr>
          </a:p>
          <a:p>
            <a:r>
              <a:rPr lang="en-US" altLang="en-US" b="1"/>
              <a:t>Contingency problem:</a:t>
            </a:r>
            <a:r>
              <a:rPr lang="en-US" altLang="en-US"/>
              <a:t>	nondeterministic, inaccessible</a:t>
            </a:r>
          </a:p>
          <a:p>
            <a:pPr lvl="1"/>
            <a:r>
              <a:rPr lang="en-US" altLang="en-US" i="1">
                <a:solidFill>
                  <a:schemeClr val="hlink"/>
                </a:solidFill>
              </a:rPr>
              <a:t>Must use sensors during execution</a:t>
            </a:r>
          </a:p>
          <a:p>
            <a:pPr lvl="1"/>
            <a:r>
              <a:rPr lang="en-US" altLang="en-US" i="1">
                <a:solidFill>
                  <a:schemeClr val="hlink"/>
                </a:solidFill>
              </a:rPr>
              <a:t>Solution is a tree or policy</a:t>
            </a:r>
          </a:p>
          <a:p>
            <a:pPr lvl="1"/>
            <a:r>
              <a:rPr lang="en-US" altLang="en-US" i="1">
                <a:solidFill>
                  <a:schemeClr val="hlink"/>
                </a:solidFill>
              </a:rPr>
              <a:t>Often interleave search and execution</a:t>
            </a:r>
          </a:p>
          <a:p>
            <a:pPr lvl="1"/>
            <a:endParaRPr lang="en-US" altLang="en-US" i="1">
              <a:solidFill>
                <a:schemeClr val="hlink"/>
              </a:solidFill>
            </a:endParaRPr>
          </a:p>
          <a:p>
            <a:r>
              <a:rPr lang="en-US" altLang="en-US" b="1"/>
              <a:t>Exploration problem:</a:t>
            </a:r>
            <a:r>
              <a:rPr lang="en-US" altLang="en-US"/>
              <a:t>	unknown state space</a:t>
            </a:r>
          </a:p>
          <a:p>
            <a:pPr>
              <a:buFontTx/>
              <a:buNone/>
            </a:pPr>
            <a:r>
              <a:rPr lang="en-US" altLang="en-US"/>
              <a:t>	</a:t>
            </a:r>
            <a:r>
              <a:rPr lang="en-US" altLang="en-US" i="1">
                <a:solidFill>
                  <a:schemeClr val="hlink"/>
                </a:solidFill>
              </a:rPr>
              <a:t>Discover and learn about environment while taking actions.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3C7B1EE-7039-F9DC-A445-55D7F5200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Aft>
                <a:spcPct val="0"/>
              </a:spcAft>
            </a:pPr>
            <a:fld id="{B860A0C7-5B17-43A1-A2B3-77BA5EDA19EF}" type="slidenum">
              <a:rPr lang="en-US" altLang="en-US">
                <a:solidFill>
                  <a:srgbClr val="5E574E"/>
                </a:solidFill>
              </a:rPr>
              <a:pPr defTabSz="914400" eaLnBrk="0" fontAlgn="base" hangingPunct="0">
                <a:spcAft>
                  <a:spcPct val="0"/>
                </a:spcAft>
              </a:pPr>
              <a:t>43</a:t>
            </a:fld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148484" name="Rectangle 4">
            <a:extLst>
              <a:ext uri="{FF2B5EF4-FFF2-40B4-BE49-F238E27FC236}">
                <a16:creationId xmlns:a16="http://schemas.microsoft.com/office/drawing/2014/main" id="{029A1EB4-BAD9-49DD-5E5E-9158C3837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4008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3676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7908A78C-2FA4-CCA0-B777-638EBA4267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16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Problem types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B5512A06-4841-39E4-D029-D9185452FF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524001"/>
            <a:ext cx="8991600" cy="4632325"/>
          </a:xfrm>
        </p:spPr>
        <p:txBody>
          <a:bodyPr/>
          <a:lstStyle/>
          <a:p>
            <a:r>
              <a:rPr lang="en-US" altLang="en-US" sz="2400" b="1"/>
              <a:t>Single-state problem:</a:t>
            </a:r>
            <a:r>
              <a:rPr lang="en-US" altLang="en-US" sz="2400"/>
              <a:t>                 deterministic, accessible</a:t>
            </a:r>
          </a:p>
          <a:p>
            <a:endParaRPr lang="en-US" altLang="en-US" sz="2400"/>
          </a:p>
          <a:p>
            <a:pPr lvl="1"/>
            <a:r>
              <a:rPr lang="en-US" altLang="en-US" sz="2400">
                <a:solidFill>
                  <a:srgbClr val="990000"/>
                </a:solidFill>
              </a:rPr>
              <a:t>Agent knows everything about world (the exact state),</a:t>
            </a:r>
          </a:p>
          <a:p>
            <a:pPr lvl="1"/>
            <a:endParaRPr lang="en-US" altLang="en-US" sz="2400">
              <a:solidFill>
                <a:srgbClr val="990000"/>
              </a:solidFill>
            </a:endParaRPr>
          </a:p>
          <a:p>
            <a:pPr lvl="1"/>
            <a:r>
              <a:rPr lang="en-US" altLang="en-US" sz="2400">
                <a:solidFill>
                  <a:srgbClr val="990000"/>
                </a:solidFill>
              </a:rPr>
              <a:t>Can calculate optimal action sequence to reach goal state.</a:t>
            </a:r>
            <a:endParaRPr lang="en-US" altLang="en-US" sz="2400">
              <a:solidFill>
                <a:schemeClr val="hlink"/>
              </a:solidFill>
            </a:endParaRPr>
          </a:p>
          <a:p>
            <a:pPr lvl="1"/>
            <a:endParaRPr lang="en-US" altLang="en-US" sz="2400">
              <a:solidFill>
                <a:schemeClr val="hlink"/>
              </a:solidFill>
            </a:endParaRPr>
          </a:p>
          <a:p>
            <a:pPr lvl="1"/>
            <a:endParaRPr lang="en-US" altLang="en-US" sz="2400">
              <a:solidFill>
                <a:schemeClr val="hlink"/>
              </a:solidFill>
            </a:endParaRPr>
          </a:p>
          <a:p>
            <a:pPr lvl="1"/>
            <a:endParaRPr lang="en-US" altLang="en-US" sz="2400">
              <a:solidFill>
                <a:schemeClr val="hlink"/>
              </a:solidFill>
            </a:endParaRPr>
          </a:p>
          <a:p>
            <a:pPr lvl="1"/>
            <a:r>
              <a:rPr lang="en-US" altLang="en-US" sz="2400">
                <a:solidFill>
                  <a:srgbClr val="0066FF"/>
                </a:solidFill>
              </a:rPr>
              <a:t>E.g., playing chess. Any action will result in an exact state</a:t>
            </a:r>
            <a:endParaRPr lang="en-US" altLang="en-US" sz="2800">
              <a:solidFill>
                <a:srgbClr val="0066FF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B08AF7-E7E5-B3C0-7285-D0B9ECA0D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Aft>
                <a:spcPct val="0"/>
              </a:spcAft>
            </a:pPr>
            <a:fld id="{8C3AF2D0-8C45-43BD-BEBE-279E0426E6ED}" type="slidenum">
              <a:rPr lang="en-US" altLang="en-US">
                <a:solidFill>
                  <a:srgbClr val="5E574E"/>
                </a:solidFill>
              </a:rPr>
              <a:pPr defTabSz="914400" eaLnBrk="0" fontAlgn="base" hangingPunct="0">
                <a:spcAft>
                  <a:spcPct val="0"/>
                </a:spcAft>
              </a:pPr>
              <a:t>44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9322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>
            <a:extLst>
              <a:ext uri="{FF2B5EF4-FFF2-40B4-BE49-F238E27FC236}">
                <a16:creationId xmlns:a16="http://schemas.microsoft.com/office/drawing/2014/main" id="{F696773C-EE58-2C14-3698-5F9904A510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447800"/>
            <a:ext cx="8991600" cy="5334000"/>
          </a:xfrm>
        </p:spPr>
        <p:txBody>
          <a:bodyPr/>
          <a:lstStyle/>
          <a:p>
            <a:r>
              <a:rPr lang="en-US" altLang="en-US" sz="2400" b="1"/>
              <a:t>Multiple-state problem:</a:t>
            </a:r>
            <a:r>
              <a:rPr lang="en-US" altLang="en-US" sz="2400"/>
              <a:t> 	deterministic, inaccessible</a:t>
            </a:r>
          </a:p>
          <a:p>
            <a:endParaRPr lang="en-US" altLang="en-US" sz="2400"/>
          </a:p>
          <a:p>
            <a:pPr lvl="1"/>
            <a:r>
              <a:rPr lang="en-US" altLang="en-US" sz="2400">
                <a:solidFill>
                  <a:srgbClr val="990000"/>
                </a:solidFill>
              </a:rPr>
              <a:t>Agent does not know the exact state (could be in any of the possible states)</a:t>
            </a:r>
          </a:p>
          <a:p>
            <a:pPr lvl="2"/>
            <a:r>
              <a:rPr lang="en-US" altLang="en-US" sz="2000">
                <a:solidFill>
                  <a:srgbClr val="990000"/>
                </a:solidFill>
              </a:rPr>
              <a:t>May not have sensor at all</a:t>
            </a:r>
          </a:p>
          <a:p>
            <a:pPr lvl="2"/>
            <a:endParaRPr lang="en-US" altLang="en-US" sz="2000">
              <a:solidFill>
                <a:srgbClr val="990000"/>
              </a:solidFill>
            </a:endParaRPr>
          </a:p>
          <a:p>
            <a:pPr lvl="1"/>
            <a:r>
              <a:rPr lang="en-US" altLang="en-US" sz="2400">
                <a:solidFill>
                  <a:srgbClr val="990000"/>
                </a:solidFill>
              </a:rPr>
              <a:t>Assume states while working towards goal state.</a:t>
            </a:r>
          </a:p>
          <a:p>
            <a:pPr lvl="1"/>
            <a:endParaRPr lang="en-US" altLang="en-US" sz="2400">
              <a:solidFill>
                <a:srgbClr val="990000"/>
              </a:solidFill>
            </a:endParaRPr>
          </a:p>
          <a:p>
            <a:pPr lvl="1"/>
            <a:endParaRPr lang="en-US" altLang="en-US" sz="1000">
              <a:solidFill>
                <a:srgbClr val="990000"/>
              </a:solidFill>
            </a:endParaRPr>
          </a:p>
          <a:p>
            <a:pPr lvl="1"/>
            <a:r>
              <a:rPr lang="en-US" altLang="en-US" sz="2400">
                <a:solidFill>
                  <a:srgbClr val="0066FF"/>
                </a:solidFill>
              </a:rPr>
              <a:t>E.g., walking in a dark room</a:t>
            </a:r>
          </a:p>
          <a:p>
            <a:pPr lvl="2"/>
            <a:r>
              <a:rPr lang="en-US" altLang="en-US" sz="2000">
                <a:solidFill>
                  <a:srgbClr val="0066FF"/>
                </a:solidFill>
              </a:rPr>
              <a:t>If you are at the door, going straight will lead you to the kitchen</a:t>
            </a:r>
          </a:p>
          <a:p>
            <a:pPr lvl="2"/>
            <a:r>
              <a:rPr lang="en-US" altLang="en-US" sz="2000">
                <a:solidFill>
                  <a:srgbClr val="0066FF"/>
                </a:solidFill>
              </a:rPr>
              <a:t>If you are at the kitchen, turning left leads you to the bedroom</a:t>
            </a:r>
          </a:p>
          <a:p>
            <a:pPr lvl="2"/>
            <a:r>
              <a:rPr lang="en-US" altLang="en-US" sz="2000">
                <a:solidFill>
                  <a:srgbClr val="0066FF"/>
                </a:solidFill>
              </a:rPr>
              <a:t>…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2F1CC1-AF9D-4547-EBD4-838EBD463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Aft>
                <a:spcPct val="0"/>
              </a:spcAft>
            </a:pPr>
            <a:fld id="{9C8750A6-9C33-45D8-9355-B39186457F99}" type="slidenum">
              <a:rPr lang="en-US" altLang="en-US">
                <a:solidFill>
                  <a:srgbClr val="5E574E"/>
                </a:solidFill>
              </a:rPr>
              <a:pPr defTabSz="914400" eaLnBrk="0" fontAlgn="base" hangingPunct="0">
                <a:spcAft>
                  <a:spcPct val="0"/>
                </a:spcAft>
              </a:pPr>
              <a:t>45</a:t>
            </a:fld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287748" name="Rectangle 4">
            <a:extLst>
              <a:ext uri="{FF2B5EF4-FFF2-40B4-BE49-F238E27FC236}">
                <a16:creationId xmlns:a16="http://schemas.microsoft.com/office/drawing/2014/main" id="{62885168-6B18-B90E-67EA-B9ADF91BB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62484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56F0C1D-C9A0-3678-0DD1-46EEE826277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11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Problem types</a:t>
            </a:r>
            <a:endParaRPr lang="en-US" altLang="en-US" sz="5400" cap="all" dirty="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2488799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3">
            <a:extLst>
              <a:ext uri="{FF2B5EF4-FFF2-40B4-BE49-F238E27FC236}">
                <a16:creationId xmlns:a16="http://schemas.microsoft.com/office/drawing/2014/main" id="{DE5BD9B1-6BD3-CAF4-C372-B6DBABF39E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76400" y="1447800"/>
            <a:ext cx="8991600" cy="5334000"/>
          </a:xfrm>
        </p:spPr>
        <p:txBody>
          <a:bodyPr/>
          <a:lstStyle/>
          <a:p>
            <a:r>
              <a:rPr lang="en-US" altLang="en-US" sz="2400" b="1"/>
              <a:t>Contingency problem:</a:t>
            </a:r>
            <a:r>
              <a:rPr lang="en-US" altLang="en-US" sz="2400"/>
              <a:t>	nondeterministic, inaccessible</a:t>
            </a:r>
          </a:p>
          <a:p>
            <a:endParaRPr lang="en-US" altLang="en-US" sz="2400"/>
          </a:p>
          <a:p>
            <a:pPr lvl="1"/>
            <a:r>
              <a:rPr lang="en-US" altLang="en-US" sz="2400">
                <a:solidFill>
                  <a:schemeClr val="hlink"/>
                </a:solidFill>
              </a:rPr>
              <a:t>Must use sensors during execution</a:t>
            </a:r>
          </a:p>
          <a:p>
            <a:pPr lvl="1"/>
            <a:r>
              <a:rPr lang="en-US" altLang="en-US" sz="2400">
                <a:solidFill>
                  <a:schemeClr val="hlink"/>
                </a:solidFill>
              </a:rPr>
              <a:t>Solution is a tree or policy</a:t>
            </a:r>
          </a:p>
          <a:p>
            <a:pPr lvl="1"/>
            <a:r>
              <a:rPr lang="en-US" altLang="en-US" sz="2400">
                <a:solidFill>
                  <a:schemeClr val="hlink"/>
                </a:solidFill>
              </a:rPr>
              <a:t>Often interleave search and execution</a:t>
            </a:r>
          </a:p>
          <a:p>
            <a:pPr lvl="1"/>
            <a:endParaRPr lang="en-US" altLang="en-US" sz="2400">
              <a:solidFill>
                <a:schemeClr val="hlink"/>
              </a:solidFill>
            </a:endParaRPr>
          </a:p>
          <a:p>
            <a:pPr lvl="1"/>
            <a:endParaRPr lang="en-US" altLang="en-US" sz="2400">
              <a:solidFill>
                <a:schemeClr val="hlink"/>
              </a:solidFill>
            </a:endParaRPr>
          </a:p>
          <a:p>
            <a:pPr lvl="1"/>
            <a:endParaRPr lang="en-US" altLang="en-US" sz="2400">
              <a:solidFill>
                <a:schemeClr val="hlink"/>
              </a:solidFill>
            </a:endParaRPr>
          </a:p>
          <a:p>
            <a:pPr lvl="1"/>
            <a:r>
              <a:rPr lang="en-US" altLang="en-US" sz="2400">
                <a:solidFill>
                  <a:srgbClr val="0066FF"/>
                </a:solidFill>
              </a:rPr>
              <a:t>E.g., a new skater in an arena</a:t>
            </a:r>
          </a:p>
          <a:p>
            <a:pPr lvl="2"/>
            <a:r>
              <a:rPr lang="en-US" altLang="en-US" sz="2000">
                <a:solidFill>
                  <a:srgbClr val="0066FF"/>
                </a:solidFill>
              </a:rPr>
              <a:t>Sliding problem.</a:t>
            </a:r>
          </a:p>
          <a:p>
            <a:pPr lvl="2"/>
            <a:r>
              <a:rPr lang="en-US" altLang="en-US" sz="2000">
                <a:solidFill>
                  <a:srgbClr val="0066FF"/>
                </a:solidFill>
              </a:rPr>
              <a:t>Many skaters around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B1A8BD-B08B-DB0F-B3BB-687A68068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Aft>
                <a:spcPct val="0"/>
              </a:spcAft>
            </a:pPr>
            <a:fld id="{DCB15C67-2E6D-4880-A543-B81EB408E5C3}" type="slidenum">
              <a:rPr lang="en-US" altLang="en-US">
                <a:solidFill>
                  <a:srgbClr val="5E574E"/>
                </a:solidFill>
              </a:rPr>
              <a:pPr defTabSz="914400" eaLnBrk="0" fontAlgn="base" hangingPunct="0">
                <a:spcAft>
                  <a:spcPct val="0"/>
                </a:spcAft>
              </a:pPr>
              <a:t>46</a:t>
            </a:fld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18291DC-0165-41B9-BA24-55BB05A67A0F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11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cap="all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Problem types</a:t>
            </a:r>
            <a:endParaRPr lang="en-US" altLang="en-US" sz="5400" cap="all" dirty="0">
              <a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5516137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>
            <a:extLst>
              <a:ext uri="{FF2B5EF4-FFF2-40B4-BE49-F238E27FC236}">
                <a16:creationId xmlns:a16="http://schemas.microsoft.com/office/drawing/2014/main" id="{83D3F8E4-8410-B6EB-FE4F-9FCAB18F02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447800"/>
            <a:ext cx="8178800" cy="5334000"/>
          </a:xfrm>
        </p:spPr>
        <p:txBody>
          <a:bodyPr/>
          <a:lstStyle/>
          <a:p>
            <a:r>
              <a:rPr lang="en-US" altLang="en-US" sz="2400" b="1"/>
              <a:t>Exploration problem:</a:t>
            </a:r>
            <a:r>
              <a:rPr lang="en-US" altLang="en-US" sz="2400"/>
              <a:t>	unknown state space</a:t>
            </a:r>
          </a:p>
          <a:p>
            <a:pPr>
              <a:buFontTx/>
              <a:buNone/>
            </a:pPr>
            <a:r>
              <a:rPr lang="en-US" altLang="en-US" sz="2800"/>
              <a:t>	</a:t>
            </a:r>
          </a:p>
          <a:p>
            <a:pPr>
              <a:buFontTx/>
              <a:buNone/>
            </a:pPr>
            <a:r>
              <a:rPr lang="en-US" altLang="en-US" sz="2800" i="1"/>
              <a:t>	</a:t>
            </a:r>
            <a:r>
              <a:rPr lang="en-US" altLang="en-US" sz="2800" i="1">
                <a:solidFill>
                  <a:schemeClr val="hlink"/>
                </a:solidFill>
              </a:rPr>
              <a:t>Discover and learn about environment while taking actions.</a:t>
            </a:r>
          </a:p>
          <a:p>
            <a:pPr>
              <a:buFontTx/>
              <a:buNone/>
            </a:pPr>
            <a:endParaRPr lang="en-US" altLang="en-US" sz="2800" i="1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en-US" altLang="en-US" sz="2800" i="1">
              <a:solidFill>
                <a:schemeClr val="hlink"/>
              </a:solidFill>
            </a:endParaRPr>
          </a:p>
          <a:p>
            <a:pPr>
              <a:buFontTx/>
              <a:buNone/>
            </a:pPr>
            <a:endParaRPr lang="en-US" altLang="en-US" sz="2800" i="1">
              <a:solidFill>
                <a:schemeClr val="hlink"/>
              </a:solidFill>
            </a:endParaRPr>
          </a:p>
          <a:p>
            <a:pPr lvl="1"/>
            <a:r>
              <a:rPr lang="en-US" altLang="en-US" sz="2400" i="1">
                <a:solidFill>
                  <a:srgbClr val="0066FF"/>
                </a:solidFill>
              </a:rPr>
              <a:t>E.g., Maze</a:t>
            </a:r>
          </a:p>
          <a:p>
            <a:pPr>
              <a:buFontTx/>
              <a:buNone/>
            </a:pPr>
            <a:endParaRPr lang="en-US" altLang="en-US" sz="2800" i="1">
              <a:solidFill>
                <a:schemeClr val="hlink"/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6058FFE-A71F-B5B9-ABB2-9F1D1FA18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Aft>
                <a:spcPct val="0"/>
              </a:spcAft>
            </a:pPr>
            <a:fld id="{43A16E16-440A-42C6-9E02-0BA7B6FCA677}" type="slidenum">
              <a:rPr lang="en-US" altLang="en-US">
                <a:solidFill>
                  <a:srgbClr val="5E574E"/>
                </a:solidFill>
              </a:rPr>
              <a:pPr defTabSz="914400" eaLnBrk="0" fontAlgn="base" hangingPunct="0">
                <a:spcAft>
                  <a:spcPct val="0"/>
                </a:spcAft>
              </a:pPr>
              <a:t>47</a:t>
            </a:fld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F69C31C-FA00-6C9A-C925-2F25E1AB0AD1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11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Problem types</a:t>
            </a:r>
          </a:p>
        </p:txBody>
      </p:sp>
    </p:spTree>
    <p:extLst>
      <p:ext uri="{BB962C8B-B14F-4D97-AF65-F5344CB8AC3E}">
        <p14:creationId xmlns:p14="http://schemas.microsoft.com/office/powerpoint/2010/main" val="13144007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2C3AB0D6-C155-2BF9-13A9-11B5774FE4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167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Example: Vacuum world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0151A2E-E4A4-8A0B-5DB1-C1819E2F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Aft>
                <a:spcPct val="0"/>
              </a:spcAft>
            </a:pPr>
            <a:fld id="{D46BB353-C454-4808-9048-84CA5A921ACC}" type="slidenum">
              <a:rPr lang="en-US" altLang="en-US">
                <a:solidFill>
                  <a:srgbClr val="5E574E"/>
                </a:solidFill>
              </a:rPr>
              <a:pPr defTabSz="914400" eaLnBrk="0" fontAlgn="base" hangingPunct="0">
                <a:spcAft>
                  <a:spcPct val="0"/>
                </a:spcAft>
              </a:pPr>
              <a:t>48</a:t>
            </a:fld>
            <a:endParaRPr lang="en-US" altLang="en-US">
              <a:solidFill>
                <a:srgbClr val="5E574E"/>
              </a:solidFill>
            </a:endParaRPr>
          </a:p>
        </p:txBody>
      </p:sp>
      <p:pic>
        <p:nvPicPr>
          <p:cNvPr id="149508" name="Picture 4">
            <a:extLst>
              <a:ext uri="{FF2B5EF4-FFF2-40B4-BE49-F238E27FC236}">
                <a16:creationId xmlns:a16="http://schemas.microsoft.com/office/drawing/2014/main" id="{59B5AD5E-9611-EF8B-C20F-1B8570717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06700"/>
            <a:ext cx="9144000" cy="405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9" name="Text Box 5">
            <a:extLst>
              <a:ext uri="{FF2B5EF4-FFF2-40B4-BE49-F238E27FC236}">
                <a16:creationId xmlns:a16="http://schemas.microsoft.com/office/drawing/2014/main" id="{BAD64A52-41BD-0EC3-7FA6-3E5249E4B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6" y="1328739"/>
            <a:ext cx="813273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996633"/>
                </a:solidFill>
                <a:latin typeface="Tahoma" panose="020B0604030504040204" pitchFamily="34" charset="0"/>
              </a:rPr>
              <a:t>Simplified world:</a:t>
            </a: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 2 locations, each may or not contain dirt,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	each may or not contain vacuuming agent.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996633"/>
                </a:solidFill>
                <a:latin typeface="Tahoma" panose="020B0604030504040204" pitchFamily="34" charset="0"/>
              </a:rPr>
              <a:t>Goal of agent:</a:t>
            </a:r>
            <a:r>
              <a:rPr lang="en-US" altLang="en-US" sz="2400">
                <a:solidFill>
                  <a:srgbClr val="000000"/>
                </a:solidFill>
                <a:latin typeface="Tahoma" panose="020B0604030504040204" pitchFamily="34" charset="0"/>
              </a:rPr>
              <a:t> clean up the dirt.</a:t>
            </a:r>
          </a:p>
        </p:txBody>
      </p:sp>
    </p:spTree>
    <p:extLst>
      <p:ext uri="{BB962C8B-B14F-4D97-AF65-F5344CB8AC3E}">
        <p14:creationId xmlns:p14="http://schemas.microsoft.com/office/powerpoint/2010/main" val="40368141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1DBD8D66-6666-063F-87AD-DADFE7A5ED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16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Last time: Problem-Solving</a:t>
            </a:r>
          </a:p>
        </p:txBody>
      </p:sp>
      <p:sp>
        <p:nvSpPr>
          <p:cNvPr id="236547" name="Rectangle 3">
            <a:extLst>
              <a:ext uri="{FF2B5EF4-FFF2-40B4-BE49-F238E27FC236}">
                <a16:creationId xmlns:a16="http://schemas.microsoft.com/office/drawing/2014/main" id="{E27A0B6A-D4C3-A123-2F44-9F1EE34CA7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8178800" cy="4762500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90000"/>
              </a:lnSpc>
            </a:pPr>
            <a:r>
              <a:rPr lang="en-US" altLang="en-US" sz="2000" b="1"/>
              <a:t>Problem solving:</a:t>
            </a:r>
            <a:r>
              <a:rPr lang="en-US" altLang="en-US" sz="200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Goal formulation 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Problem formulation (states, operators) 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Search for solution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 lvl="1">
              <a:lnSpc>
                <a:spcPct val="90000"/>
              </a:lnSpc>
            </a:pPr>
            <a:r>
              <a:rPr lang="en-US" altLang="en-US" sz="2000" b="1"/>
              <a:t>Problem formulation: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Initial state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Operators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Goal test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Path cost</a:t>
            </a:r>
          </a:p>
          <a:p>
            <a:pPr lvl="2">
              <a:lnSpc>
                <a:spcPct val="90000"/>
              </a:lnSpc>
            </a:pPr>
            <a:endParaRPr lang="en-US" altLang="en-US" sz="1800"/>
          </a:p>
          <a:p>
            <a:pPr lvl="1">
              <a:lnSpc>
                <a:spcPct val="90000"/>
              </a:lnSpc>
            </a:pPr>
            <a:r>
              <a:rPr lang="en-US" altLang="en-US" sz="2000" b="1"/>
              <a:t>Problem types:</a:t>
            </a:r>
            <a:r>
              <a:rPr lang="en-US" altLang="en-US" sz="2000"/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single state:	accessible and deterministic environment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multiple state:	inaccessible and deterministic environment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contingency:	inaccessible and nondeterministic environment</a:t>
            </a:r>
          </a:p>
          <a:p>
            <a:pPr lvl="2">
              <a:lnSpc>
                <a:spcPct val="90000"/>
              </a:lnSpc>
            </a:pPr>
            <a:r>
              <a:rPr lang="en-US" altLang="en-US" sz="1800"/>
              <a:t>exploration:	unknown state-space</a:t>
            </a:r>
            <a:endParaRPr lang="en-US" altLang="en-US" sz="1800" u="sng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CCB131E-A108-75C4-8956-15602C307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Aft>
                <a:spcPct val="0"/>
              </a:spcAft>
            </a:pPr>
            <a:fld id="{BB982492-DB41-4F76-B7FC-31CF4A9D6575}" type="slidenum">
              <a:rPr lang="en-US" altLang="en-US">
                <a:solidFill>
                  <a:srgbClr val="5E574E"/>
                </a:solidFill>
              </a:rPr>
              <a:pPr defTabSz="914400" eaLnBrk="0" fontAlgn="base" hangingPunct="0">
                <a:spcAft>
                  <a:spcPct val="0"/>
                </a:spcAft>
              </a:pPr>
              <a:t>49</a:t>
            </a:fld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236548" name="Rectangle 4">
            <a:extLst>
              <a:ext uri="{FF2B5EF4-FFF2-40B4-BE49-F238E27FC236}">
                <a16:creationId xmlns:a16="http://schemas.microsoft.com/office/drawing/2014/main" id="{4464B748-10DB-3CC9-3274-62D3817AB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6400800"/>
            <a:ext cx="19812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7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3EAC946E-A813-5A27-D158-BE12F992FC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Simple Problem-Solving-Agent Agent Algorithm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2DC18309-74A1-41B8-8DEC-3698BD5190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0" y="2667000"/>
            <a:ext cx="7848600" cy="2743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0033CC"/>
              </a:buClr>
              <a:buFont typeface="Wingdings" panose="05000000000000000000" pitchFamily="2" charset="2"/>
              <a:buAutoNum type="arabicPeriod"/>
            </a:pPr>
            <a:r>
              <a:rPr lang="en-US" altLang="en-US" sz="2800">
                <a:latin typeface="Comic Sans MS" panose="030F0702030302020204" pitchFamily="66" charset="0"/>
              </a:rPr>
              <a:t>s</a:t>
            </a:r>
            <a:r>
              <a:rPr lang="en-US" altLang="en-US" sz="2800" baseline="-25000">
                <a:latin typeface="Comic Sans MS" panose="030F0702030302020204" pitchFamily="66" charset="0"/>
              </a:rPr>
              <a:t>0</a:t>
            </a:r>
            <a:r>
              <a:rPr lang="en-US" altLang="en-US" sz="2800">
                <a:latin typeface="Comic Sans MS" panose="030F0702030302020204" pitchFamily="66" charset="0"/>
              </a:rPr>
              <a:t> </a:t>
            </a:r>
            <a:r>
              <a:rPr lang="en-US" altLang="en-US" sz="2800">
                <a:latin typeface="Comic Sans MS" panose="030F0702030302020204" pitchFamily="66" charset="0"/>
                <a:sym typeface="Wingdings" panose="05000000000000000000" pitchFamily="2" charset="2"/>
              </a:rPr>
              <a:t> sense/read initial state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0033CC"/>
              </a:buClr>
              <a:buFont typeface="Wingdings" panose="05000000000000000000" pitchFamily="2" charset="2"/>
              <a:buAutoNum type="arabicPeriod"/>
            </a:pPr>
            <a:r>
              <a:rPr lang="en-US" altLang="en-US" sz="2800">
                <a:latin typeface="Comic Sans MS" panose="030F0702030302020204" pitchFamily="66" charset="0"/>
                <a:sym typeface="Wingdings" panose="05000000000000000000" pitchFamily="2" charset="2"/>
              </a:rPr>
              <a:t>GOAL?  select/read goal test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0033CC"/>
              </a:buClr>
              <a:buFont typeface="Wingdings" panose="05000000000000000000" pitchFamily="2" charset="2"/>
              <a:buAutoNum type="arabicPeriod"/>
            </a:pPr>
            <a:r>
              <a:rPr lang="en-US" altLang="en-US" sz="2800">
                <a:latin typeface="Comic Sans MS" panose="030F0702030302020204" pitchFamily="66" charset="0"/>
                <a:sym typeface="Wingdings" panose="05000000000000000000" pitchFamily="2" charset="2"/>
              </a:rPr>
              <a:t>Succ  read successor function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0033CC"/>
              </a:buClr>
              <a:buFont typeface="Wingdings" panose="05000000000000000000" pitchFamily="2" charset="2"/>
              <a:buAutoNum type="arabicPeriod"/>
            </a:pPr>
            <a:r>
              <a:rPr lang="en-US" altLang="en-US" sz="2800">
                <a:latin typeface="Comic Sans MS" panose="030F0702030302020204" pitchFamily="66" charset="0"/>
                <a:sym typeface="Wingdings" panose="05000000000000000000" pitchFamily="2" charset="2"/>
              </a:rPr>
              <a:t>solution  </a:t>
            </a:r>
            <a:r>
              <a:rPr lang="en-US" altLang="en-US" sz="2800" b="1">
                <a:solidFill>
                  <a:srgbClr val="990033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search</a:t>
            </a:r>
            <a:r>
              <a:rPr lang="en-US" altLang="en-US" sz="2800">
                <a:latin typeface="Comic Sans MS" panose="030F0702030302020204" pitchFamily="66" charset="0"/>
                <a:sym typeface="Wingdings" panose="05000000000000000000" pitchFamily="2" charset="2"/>
              </a:rPr>
              <a:t>(s</a:t>
            </a:r>
            <a:r>
              <a:rPr lang="en-US" altLang="en-US" sz="2800" baseline="-25000">
                <a:latin typeface="Comic Sans MS" panose="030F0702030302020204" pitchFamily="66" charset="0"/>
                <a:sym typeface="Wingdings" panose="05000000000000000000" pitchFamily="2" charset="2"/>
              </a:rPr>
              <a:t>0</a:t>
            </a:r>
            <a:r>
              <a:rPr lang="en-US" altLang="en-US" sz="2800">
                <a:latin typeface="Comic Sans MS" panose="030F0702030302020204" pitchFamily="66" charset="0"/>
                <a:sym typeface="Wingdings" panose="05000000000000000000" pitchFamily="2" charset="2"/>
              </a:rPr>
              <a:t>, GOAL?, Succ) 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0033CC"/>
              </a:buClr>
              <a:buFont typeface="Wingdings" panose="05000000000000000000" pitchFamily="2" charset="2"/>
              <a:buAutoNum type="arabicPeriod"/>
            </a:pPr>
            <a:r>
              <a:rPr lang="en-US" altLang="en-US" sz="2800">
                <a:latin typeface="Comic Sans MS" panose="030F0702030302020204" pitchFamily="66" charset="0"/>
                <a:sym typeface="Wingdings" panose="05000000000000000000" pitchFamily="2" charset="2"/>
              </a:rPr>
              <a:t>perform(solution)</a:t>
            </a:r>
          </a:p>
        </p:txBody>
      </p:sp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9E89329E-C14A-1B51-303A-3E957190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3EB1B8DE-98BE-4343-89DC-A5AE22BE0AFF}" type="slidenum">
              <a:rPr lang="en-US" altLang="en-US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433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0387" y="76840"/>
            <a:ext cx="7097303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The Formalism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021960" y="6431190"/>
            <a:ext cx="33183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1" i="0" kern="1200">
                <a:solidFill>
                  <a:srgbClr val="5F5F5F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mtClean="0"/>
              <a:pPr marL="38100">
                <a:spcBef>
                  <a:spcPts val="30"/>
                </a:spcBef>
              </a:pPr>
              <a:t>50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830386" y="1098551"/>
            <a:ext cx="8376920" cy="2473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294640">
              <a:lnSpc>
                <a:spcPct val="99700"/>
              </a:lnSpc>
              <a:spcBef>
                <a:spcPts val="110"/>
              </a:spcBef>
            </a:pPr>
            <a:r>
              <a:rPr sz="2800" dirty="0">
                <a:latin typeface="Calibri"/>
                <a:cs typeface="Calibri"/>
              </a:rPr>
              <a:t>Once the </a:t>
            </a:r>
            <a:r>
              <a:rPr sz="2800" spc="-5" dirty="0">
                <a:latin typeface="Calibri"/>
                <a:cs typeface="Calibri"/>
              </a:rPr>
              <a:t>problem </a:t>
            </a:r>
            <a:r>
              <a:rPr sz="2800" dirty="0">
                <a:latin typeface="Calibri"/>
                <a:cs typeface="Calibri"/>
              </a:rPr>
              <a:t>has been </a:t>
            </a:r>
            <a:r>
              <a:rPr sz="2800" spc="-5" dirty="0">
                <a:latin typeface="Calibri"/>
                <a:cs typeface="Calibri"/>
              </a:rPr>
              <a:t>formulated </a:t>
            </a:r>
            <a:r>
              <a:rPr sz="2800" dirty="0">
                <a:latin typeface="Calibri"/>
                <a:cs typeface="Calibri"/>
              </a:rPr>
              <a:t>as a state </a:t>
            </a:r>
            <a:r>
              <a:rPr sz="2800" spc="-5" dirty="0">
                <a:latin typeface="Calibri"/>
                <a:cs typeface="Calibri"/>
              </a:rPr>
              <a:t>space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search,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various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algorithms</a:t>
            </a:r>
            <a:r>
              <a:rPr sz="2800" dirty="0">
                <a:latin typeface="Calibri"/>
                <a:cs typeface="Calibri"/>
              </a:rPr>
              <a:t> can be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utilized</a:t>
            </a:r>
            <a:r>
              <a:rPr sz="2800" dirty="0">
                <a:latin typeface="Calibri"/>
                <a:cs typeface="Calibri"/>
              </a:rPr>
              <a:t> to </a:t>
            </a:r>
            <a:r>
              <a:rPr sz="2800" spc="-5" dirty="0">
                <a:latin typeface="Calibri"/>
                <a:cs typeface="Calibri"/>
              </a:rPr>
              <a:t>solve</a:t>
            </a:r>
            <a:r>
              <a:rPr sz="2800" dirty="0">
                <a:latin typeface="Calibri"/>
                <a:cs typeface="Calibri"/>
              </a:rPr>
              <a:t> the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problem.</a:t>
            </a:r>
            <a:endParaRPr sz="2800">
              <a:latin typeface="Calibri"/>
              <a:cs typeface="Calibri"/>
            </a:endParaRPr>
          </a:p>
          <a:p>
            <a:pPr marL="621665" marR="5080" indent="-266700">
              <a:lnSpc>
                <a:spcPct val="101099"/>
              </a:lnSpc>
              <a:spcBef>
                <a:spcPts val="484"/>
              </a:spcBef>
              <a:buChar char="•"/>
              <a:tabLst>
                <a:tab pos="630555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solution </a:t>
            </a:r>
            <a:r>
              <a:rPr sz="2400" dirty="0">
                <a:latin typeface="Calibri"/>
                <a:cs typeface="Calibri"/>
              </a:rPr>
              <a:t>to the </a:t>
            </a:r>
            <a:r>
              <a:rPr sz="2400" spc="-5" dirty="0">
                <a:latin typeface="Calibri"/>
                <a:cs typeface="Calibri"/>
              </a:rPr>
              <a:t>problem will </a:t>
            </a:r>
            <a:r>
              <a:rPr sz="2400" dirty="0">
                <a:latin typeface="Calibri"/>
                <a:cs typeface="Calibri"/>
              </a:rPr>
              <a:t>be a sequence </a:t>
            </a:r>
            <a:r>
              <a:rPr sz="2400" spc="-5" dirty="0">
                <a:latin typeface="Calibri"/>
                <a:cs typeface="Calibri"/>
              </a:rPr>
              <a:t>of actions/moves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 </a:t>
            </a:r>
            <a:r>
              <a:rPr sz="2400" spc="-5" dirty="0">
                <a:latin typeface="Calibri"/>
                <a:cs typeface="Calibri"/>
              </a:rPr>
              <a:t>transform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your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current</a:t>
            </a:r>
            <a:r>
              <a:rPr sz="2400" dirty="0">
                <a:latin typeface="Calibri"/>
                <a:cs typeface="Calibri"/>
              </a:rPr>
              <a:t> state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state</a:t>
            </a:r>
            <a:r>
              <a:rPr sz="2400" spc="-5" dirty="0">
                <a:latin typeface="Calibri"/>
                <a:cs typeface="Calibri"/>
              </a:rPr>
              <a:t> where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your 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desired</a:t>
            </a:r>
            <a:r>
              <a:rPr sz="2400" spc="-10" dirty="0">
                <a:latin typeface="Calibri"/>
                <a:cs typeface="Calibri"/>
              </a:rPr>
              <a:t> condition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holds.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0386" y="76839"/>
            <a:ext cx="8375498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Example</a:t>
            </a:r>
            <a:r>
              <a:rPr 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:</a:t>
            </a:r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 The 8-­‐Puzzle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1080954" y="6431190"/>
            <a:ext cx="27284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1" i="0" kern="1200">
                <a:solidFill>
                  <a:srgbClr val="5F5F5F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mtClean="0"/>
              <a:pPr marL="38100">
                <a:spcBef>
                  <a:spcPts val="30"/>
                </a:spcBef>
              </a:pPr>
              <a:t>51</a:t>
            </a:fld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19450" y="1371602"/>
            <a:ext cx="5943598" cy="307657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64739" y="5001895"/>
            <a:ext cx="6522720" cy="746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40"/>
              </a:lnSpc>
              <a:spcBef>
                <a:spcPts val="100"/>
              </a:spcBef>
            </a:pPr>
            <a:r>
              <a:rPr sz="2400" dirty="0">
                <a:solidFill>
                  <a:srgbClr val="FC0128"/>
                </a:solidFill>
                <a:latin typeface="Calibri"/>
                <a:cs typeface="Calibri"/>
              </a:rPr>
              <a:t>Rule:</a:t>
            </a:r>
            <a:r>
              <a:rPr sz="2400" spc="-15" dirty="0">
                <a:solidFill>
                  <a:srgbClr val="FC0128"/>
                </a:solidFill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slide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tile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into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blank</a:t>
            </a:r>
            <a:r>
              <a:rPr sz="2400" spc="-5" dirty="0">
                <a:latin typeface="Calibri"/>
                <a:cs typeface="Calibri"/>
              </a:rPr>
              <a:t> spot.</a:t>
            </a:r>
            <a:endParaRPr sz="2400">
              <a:latin typeface="Calibri"/>
              <a:cs typeface="Calibri"/>
            </a:endParaRPr>
          </a:p>
          <a:p>
            <a:pPr marL="770255">
              <a:lnSpc>
                <a:spcPts val="2840"/>
              </a:lnSpc>
            </a:pPr>
            <a:r>
              <a:rPr sz="2400" spc="-5" dirty="0">
                <a:latin typeface="Calibri"/>
                <a:cs typeface="Calibri"/>
              </a:rPr>
              <a:t>Alternative view: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move</a:t>
            </a:r>
            <a:r>
              <a:rPr sz="2400" dirty="0">
                <a:latin typeface="Calibri"/>
                <a:cs typeface="Calibri"/>
              </a:rPr>
              <a:t> the blank </a:t>
            </a:r>
            <a:r>
              <a:rPr sz="2400" spc="-5" dirty="0">
                <a:latin typeface="Calibri"/>
                <a:cs typeface="Calibri"/>
              </a:rPr>
              <a:t>spot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around.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0386" y="76839"/>
            <a:ext cx="7988300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Example</a:t>
            </a:r>
            <a:r>
              <a:rPr 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: </a:t>
            </a:r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The 8-­‐Puzzle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021960" y="6431190"/>
            <a:ext cx="33183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1" i="0" kern="1200">
                <a:solidFill>
                  <a:srgbClr val="5F5F5F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mtClean="0"/>
              <a:pPr marL="38100">
                <a:spcBef>
                  <a:spcPts val="30"/>
                </a:spcBef>
              </a:pPr>
              <a:t>52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11386" y="1174497"/>
            <a:ext cx="7988300" cy="431355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0670" indent="-268605">
              <a:spcBef>
                <a:spcPts val="700"/>
              </a:spcBef>
              <a:buChar char="•"/>
              <a:tabLst>
                <a:tab pos="281305" algn="l"/>
              </a:tabLst>
            </a:pPr>
            <a:r>
              <a:rPr sz="2800" dirty="0">
                <a:latin typeface="Calibri"/>
                <a:cs typeface="Calibri"/>
              </a:rPr>
              <a:t>State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space.</a:t>
            </a:r>
            <a:endParaRPr sz="2800">
              <a:latin typeface="Calibri"/>
              <a:cs typeface="Calibri"/>
            </a:endParaRPr>
          </a:p>
          <a:p>
            <a:pPr marL="546100" marR="203835" lvl="1" indent="-266700">
              <a:lnSpc>
                <a:spcPct val="101499"/>
              </a:lnSpc>
              <a:spcBef>
                <a:spcPts val="475"/>
              </a:spcBef>
              <a:buClr>
                <a:srgbClr val="000000"/>
              </a:buClr>
              <a:buChar char="•"/>
              <a:tabLst>
                <a:tab pos="554355" algn="l"/>
              </a:tabLst>
            </a:pP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States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 The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diﬀerent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configurations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tiles.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How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many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diﬀerent states?</a:t>
            </a:r>
            <a:endParaRPr sz="2400">
              <a:latin typeface="Calibri"/>
              <a:cs typeface="Calibri"/>
            </a:endParaRPr>
          </a:p>
          <a:p>
            <a:pPr marL="546100" marR="318135" lvl="1" indent="-266700">
              <a:lnSpc>
                <a:spcPct val="101499"/>
              </a:lnSpc>
              <a:spcBef>
                <a:spcPts val="450"/>
              </a:spcBef>
              <a:buClr>
                <a:srgbClr val="000000"/>
              </a:buClr>
              <a:buChar char="•"/>
              <a:tabLst>
                <a:tab pos="554355" algn="l"/>
              </a:tabLst>
            </a:pP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Actions</a:t>
            </a:r>
            <a:r>
              <a:rPr sz="2400" spc="-5" dirty="0">
                <a:latin typeface="Calibri"/>
                <a:cs typeface="Calibri"/>
              </a:rPr>
              <a:t>: </a:t>
            </a:r>
            <a:r>
              <a:rPr sz="2400" dirty="0">
                <a:latin typeface="Calibri"/>
                <a:cs typeface="Calibri"/>
              </a:rPr>
              <a:t>Moving the blank up,</a:t>
            </a:r>
            <a:r>
              <a:rPr sz="2400" spc="-5" dirty="0">
                <a:latin typeface="Calibri"/>
                <a:cs typeface="Calibri"/>
              </a:rPr>
              <a:t> down,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left,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right.</a:t>
            </a:r>
            <a:r>
              <a:rPr sz="2400" dirty="0">
                <a:latin typeface="Calibri"/>
                <a:cs typeface="Calibri"/>
              </a:rPr>
              <a:t> Can</a:t>
            </a:r>
            <a:r>
              <a:rPr sz="2400" spc="-5" dirty="0">
                <a:latin typeface="Calibri"/>
                <a:cs typeface="Calibri"/>
              </a:rPr>
              <a:t> every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action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 </a:t>
            </a:r>
            <a:r>
              <a:rPr sz="2400" spc="-5" dirty="0">
                <a:latin typeface="Calibri"/>
                <a:cs typeface="Calibri"/>
              </a:rPr>
              <a:t>performed</a:t>
            </a:r>
            <a:r>
              <a:rPr sz="2400" dirty="0">
                <a:latin typeface="Calibri"/>
                <a:cs typeface="Calibri"/>
              </a:rPr>
              <a:t> in </a:t>
            </a:r>
            <a:r>
              <a:rPr sz="2400" spc="-5" dirty="0">
                <a:latin typeface="Calibri"/>
                <a:cs typeface="Calibri"/>
              </a:rPr>
              <a:t>every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state?</a:t>
            </a:r>
            <a:endParaRPr sz="2400">
              <a:latin typeface="Calibri"/>
              <a:cs typeface="Calibri"/>
            </a:endParaRPr>
          </a:p>
          <a:p>
            <a:pPr marL="553720" lvl="1" indent="-274955">
              <a:spcBef>
                <a:spcPts val="595"/>
              </a:spcBef>
              <a:buClr>
                <a:srgbClr val="000000"/>
              </a:buClr>
              <a:buChar char="•"/>
              <a:tabLst>
                <a:tab pos="554355" algn="l"/>
              </a:tabLst>
            </a:pP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Initial</a:t>
            </a:r>
            <a:r>
              <a:rPr sz="2400" dirty="0">
                <a:solidFill>
                  <a:srgbClr val="FC012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state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e.g.,</a:t>
            </a:r>
            <a:r>
              <a:rPr sz="2400" dirty="0">
                <a:latin typeface="Calibri"/>
                <a:cs typeface="Calibri"/>
              </a:rPr>
              <a:t> state</a:t>
            </a:r>
            <a:r>
              <a:rPr sz="2400" spc="-5" dirty="0">
                <a:latin typeface="Calibri"/>
                <a:cs typeface="Calibri"/>
              </a:rPr>
              <a:t> shown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previous</a:t>
            </a:r>
            <a:r>
              <a:rPr sz="2400" dirty="0">
                <a:latin typeface="Calibri"/>
                <a:cs typeface="Calibri"/>
              </a:rPr>
              <a:t> slide.</a:t>
            </a:r>
            <a:endParaRPr sz="2400">
              <a:latin typeface="Calibri"/>
              <a:cs typeface="Calibri"/>
            </a:endParaRPr>
          </a:p>
          <a:p>
            <a:pPr marL="546100" marR="5080" lvl="1" indent="-266700">
              <a:lnSpc>
                <a:spcPct val="101499"/>
              </a:lnSpc>
              <a:spcBef>
                <a:spcPts val="480"/>
              </a:spcBef>
              <a:buClr>
                <a:srgbClr val="000000"/>
              </a:buClr>
              <a:buChar char="•"/>
              <a:tabLst>
                <a:tab pos="554355" algn="l"/>
              </a:tabLst>
            </a:pP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Desired condition</a:t>
            </a:r>
            <a:r>
              <a:rPr sz="2400" dirty="0">
                <a:solidFill>
                  <a:srgbClr val="FC0128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C0128"/>
                </a:solidFill>
                <a:latin typeface="Calibri"/>
                <a:cs typeface="Calibri"/>
              </a:rPr>
              <a:t>(Goal)</a:t>
            </a:r>
            <a:r>
              <a:rPr sz="2400" spc="-5" dirty="0">
                <a:latin typeface="Calibri"/>
                <a:cs typeface="Calibri"/>
              </a:rPr>
              <a:t>:</a:t>
            </a:r>
            <a:r>
              <a:rPr sz="2400" dirty="0">
                <a:latin typeface="Calibri"/>
                <a:cs typeface="Calibri"/>
              </a:rPr>
              <a:t> be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a state</a:t>
            </a:r>
            <a:r>
              <a:rPr sz="2400" spc="-5" dirty="0">
                <a:latin typeface="Calibri"/>
                <a:cs typeface="Calibri"/>
              </a:rPr>
              <a:t> where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tiles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are</a:t>
            </a:r>
            <a:r>
              <a:rPr sz="2400" dirty="0">
                <a:latin typeface="Calibri"/>
                <a:cs typeface="Calibri"/>
              </a:rPr>
              <a:t> all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positions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shown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previous</a:t>
            </a:r>
            <a:r>
              <a:rPr sz="2400" dirty="0">
                <a:latin typeface="Calibri"/>
                <a:cs typeface="Calibri"/>
              </a:rPr>
              <a:t> slide.</a:t>
            </a:r>
            <a:endParaRPr sz="2400">
              <a:latin typeface="Calibri"/>
              <a:cs typeface="Calibri"/>
            </a:endParaRPr>
          </a:p>
          <a:p>
            <a:pPr marL="279400" marR="559435" indent="-266700">
              <a:lnSpc>
                <a:spcPts val="3329"/>
              </a:lnSpc>
              <a:spcBef>
                <a:spcPts val="819"/>
              </a:spcBef>
              <a:buChar char="•"/>
              <a:tabLst>
                <a:tab pos="281305" algn="l"/>
              </a:tabLst>
            </a:pPr>
            <a:r>
              <a:rPr sz="2800" spc="-5" dirty="0">
                <a:latin typeface="Calibri"/>
                <a:cs typeface="Calibri"/>
              </a:rPr>
              <a:t>Solution will </a:t>
            </a:r>
            <a:r>
              <a:rPr sz="2800" dirty="0">
                <a:latin typeface="Calibri"/>
                <a:cs typeface="Calibri"/>
              </a:rPr>
              <a:t>be a sequence </a:t>
            </a:r>
            <a:r>
              <a:rPr sz="2800" spc="-5" dirty="0">
                <a:latin typeface="Calibri"/>
                <a:cs typeface="Calibri"/>
              </a:rPr>
              <a:t>of moves of </a:t>
            </a:r>
            <a:r>
              <a:rPr sz="2800" dirty="0">
                <a:latin typeface="Calibri"/>
                <a:cs typeface="Calibri"/>
              </a:rPr>
              <a:t>the blank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that</a:t>
            </a:r>
            <a:r>
              <a:rPr sz="2800" spc="-5" dirty="0">
                <a:latin typeface="Calibri"/>
                <a:cs typeface="Calibri"/>
              </a:rPr>
              <a:t> transform</a:t>
            </a:r>
            <a:r>
              <a:rPr sz="2800" dirty="0">
                <a:latin typeface="Calibri"/>
                <a:cs typeface="Calibri"/>
              </a:rPr>
              <a:t> the </a:t>
            </a:r>
            <a:r>
              <a:rPr sz="2800" spc="-5" dirty="0">
                <a:latin typeface="Calibri"/>
                <a:cs typeface="Calibri"/>
              </a:rPr>
              <a:t>initial </a:t>
            </a:r>
            <a:r>
              <a:rPr sz="2800" dirty="0">
                <a:latin typeface="Calibri"/>
                <a:cs typeface="Calibri"/>
              </a:rPr>
              <a:t>state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 a </a:t>
            </a:r>
            <a:r>
              <a:rPr sz="2800" spc="-5" dirty="0">
                <a:latin typeface="Calibri"/>
                <a:cs typeface="Calibri"/>
              </a:rPr>
              <a:t>goal state.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0385" y="76839"/>
            <a:ext cx="8021537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Example</a:t>
            </a:r>
            <a:r>
              <a:rPr 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: </a:t>
            </a:r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The 8-­‐Puzzle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071122" y="6450839"/>
            <a:ext cx="28267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1" i="0" kern="1200">
                <a:solidFill>
                  <a:srgbClr val="5F5F5F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mtClean="0"/>
              <a:pPr marL="38100">
                <a:spcBef>
                  <a:spcPts val="30"/>
                </a:spcBef>
              </a:pPr>
              <a:t>53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211387" y="1098551"/>
            <a:ext cx="7841615" cy="405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79400" marR="5080" indent="-266700">
              <a:lnSpc>
                <a:spcPct val="99700"/>
              </a:lnSpc>
              <a:spcBef>
                <a:spcPts val="110"/>
              </a:spcBef>
              <a:buChar char="•"/>
              <a:tabLst>
                <a:tab pos="281305" algn="l"/>
              </a:tabLst>
            </a:pPr>
            <a:r>
              <a:rPr sz="2800" spc="-5" dirty="0">
                <a:latin typeface="Calibri"/>
                <a:cs typeface="Calibri"/>
              </a:rPr>
              <a:t>Although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9!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diﬀerent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configurations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tiles </a:t>
            </a:r>
            <a:r>
              <a:rPr sz="2800" spc="-5" dirty="0">
                <a:latin typeface="Calibri"/>
                <a:cs typeface="Calibri"/>
              </a:rPr>
              <a:t>(362,880)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fact </a:t>
            </a:r>
            <a:r>
              <a:rPr sz="2800" dirty="0">
                <a:latin typeface="Calibri"/>
                <a:cs typeface="Calibri"/>
              </a:rPr>
              <a:t>the state </a:t>
            </a:r>
            <a:r>
              <a:rPr sz="2800" spc="-5" dirty="0">
                <a:latin typeface="Calibri"/>
                <a:cs typeface="Calibri"/>
              </a:rPr>
              <a:t>space </a:t>
            </a:r>
            <a:r>
              <a:rPr sz="2800" dirty="0">
                <a:latin typeface="Calibri"/>
                <a:cs typeface="Calibri"/>
              </a:rPr>
              <a:t>is divided into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two disjoint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parts.</a:t>
            </a:r>
            <a:endParaRPr sz="2800">
              <a:latin typeface="Calibri"/>
              <a:cs typeface="Calibri"/>
            </a:endParaRPr>
          </a:p>
          <a:p>
            <a:pPr marL="279400" marR="626745" indent="-266700">
              <a:lnSpc>
                <a:spcPct val="102000"/>
              </a:lnSpc>
              <a:spcBef>
                <a:spcPts val="545"/>
              </a:spcBef>
              <a:buChar char="•"/>
              <a:tabLst>
                <a:tab pos="281305" algn="l"/>
              </a:tabLst>
            </a:pPr>
            <a:r>
              <a:rPr sz="2800" dirty="0">
                <a:latin typeface="Calibri"/>
                <a:cs typeface="Calibri"/>
              </a:rPr>
              <a:t>Only </a:t>
            </a:r>
            <a:r>
              <a:rPr sz="2800" spc="-5" dirty="0">
                <a:latin typeface="Calibri"/>
                <a:cs typeface="Calibri"/>
              </a:rPr>
              <a:t>when </a:t>
            </a:r>
            <a:r>
              <a:rPr sz="2800" dirty="0">
                <a:latin typeface="Calibri"/>
                <a:cs typeface="Calibri"/>
              </a:rPr>
              <a:t>the blank is in the </a:t>
            </a:r>
            <a:r>
              <a:rPr sz="2800" spc="-5" dirty="0">
                <a:latin typeface="Calibri"/>
                <a:cs typeface="Calibri"/>
              </a:rPr>
              <a:t>middle are </a:t>
            </a:r>
            <a:r>
              <a:rPr sz="2800" dirty="0">
                <a:latin typeface="Calibri"/>
                <a:cs typeface="Calibri"/>
              </a:rPr>
              <a:t>all </a:t>
            </a:r>
            <a:r>
              <a:rPr sz="2800" spc="-5" dirty="0">
                <a:latin typeface="Calibri"/>
                <a:cs typeface="Calibri"/>
              </a:rPr>
              <a:t>four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actions</a:t>
            </a:r>
            <a:r>
              <a:rPr sz="2800" spc="-5" dirty="0">
                <a:latin typeface="Calibri"/>
                <a:cs typeface="Calibri"/>
              </a:rPr>
              <a:t> possible.</a:t>
            </a:r>
            <a:endParaRPr sz="2800">
              <a:latin typeface="Calibri"/>
              <a:cs typeface="Calibri"/>
            </a:endParaRPr>
          </a:p>
          <a:p>
            <a:pPr marL="279400" marR="107950" indent="-266700">
              <a:lnSpc>
                <a:spcPct val="102000"/>
              </a:lnSpc>
              <a:spcBef>
                <a:spcPts val="545"/>
              </a:spcBef>
              <a:buChar char="•"/>
              <a:tabLst>
                <a:tab pos="281305" algn="l"/>
              </a:tabLst>
            </a:pPr>
            <a:r>
              <a:rPr sz="2800" dirty="0">
                <a:latin typeface="Calibri"/>
                <a:cs typeface="Calibri"/>
              </a:rPr>
              <a:t>Our </a:t>
            </a:r>
            <a:r>
              <a:rPr sz="2800" spc="-5" dirty="0">
                <a:latin typeface="Calibri"/>
                <a:cs typeface="Calibri"/>
              </a:rPr>
              <a:t>goal condition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satisfied </a:t>
            </a:r>
            <a:r>
              <a:rPr sz="2800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only </a:t>
            </a:r>
            <a:r>
              <a:rPr sz="2800" dirty="0">
                <a:latin typeface="Calibri"/>
                <a:cs typeface="Calibri"/>
              </a:rPr>
              <a:t>a single </a:t>
            </a:r>
            <a:r>
              <a:rPr sz="2800" spc="-5" dirty="0">
                <a:latin typeface="Calibri"/>
                <a:cs typeface="Calibri"/>
              </a:rPr>
              <a:t>state.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But one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could</a:t>
            </a:r>
            <a:r>
              <a:rPr sz="2800" dirty="0">
                <a:latin typeface="Calibri"/>
                <a:cs typeface="Calibri"/>
              </a:rPr>
              <a:t> easily </a:t>
            </a:r>
            <a:r>
              <a:rPr sz="2800" spc="-5" dirty="0">
                <a:latin typeface="Calibri"/>
                <a:cs typeface="Calibri"/>
              </a:rPr>
              <a:t>have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goal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condition</a:t>
            </a:r>
            <a:r>
              <a:rPr sz="2800" dirty="0">
                <a:latin typeface="Calibri"/>
                <a:cs typeface="Calibri"/>
              </a:rPr>
              <a:t> like</a:t>
            </a:r>
            <a:endParaRPr sz="2800">
              <a:latin typeface="Calibri"/>
              <a:cs typeface="Calibri"/>
            </a:endParaRPr>
          </a:p>
          <a:p>
            <a:pPr marL="553720" lvl="1" indent="-274955">
              <a:spcBef>
                <a:spcPts val="515"/>
              </a:spcBef>
              <a:buChar char="•"/>
              <a:tabLst>
                <a:tab pos="554355" algn="l"/>
              </a:tabLst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upper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left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hand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corner.</a:t>
            </a:r>
            <a:endParaRPr sz="2400">
              <a:latin typeface="Calibri"/>
              <a:cs typeface="Calibri"/>
            </a:endParaRPr>
          </a:p>
          <a:p>
            <a:pPr marL="820419" lvl="2" indent="-262255">
              <a:spcBef>
                <a:spcPts val="620"/>
              </a:spcBef>
              <a:buChar char="•"/>
              <a:tabLst>
                <a:tab pos="821055" algn="l"/>
              </a:tabLst>
            </a:pPr>
            <a:r>
              <a:rPr sz="2400" spc="-5" dirty="0">
                <a:latin typeface="Calibri"/>
                <a:cs typeface="Calibri"/>
              </a:rPr>
              <a:t>How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many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diﬀerent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states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satisfy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this </a:t>
            </a:r>
            <a:r>
              <a:rPr sz="2400" spc="-5" dirty="0">
                <a:latin typeface="Calibri"/>
                <a:cs typeface="Calibri"/>
              </a:rPr>
              <a:t>goal?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67686A0-411D-1BA1-8ADA-B69A425417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Example: vacuum world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E0DEF29-EA99-4ABD-529C-63F2B839033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1524001"/>
            <a:ext cx="4243388" cy="4608513"/>
          </a:xfrm>
        </p:spPr>
        <p:txBody>
          <a:bodyPr/>
          <a:lstStyle/>
          <a:p>
            <a:r>
              <a:rPr lang="en-US" altLang="en-US" sz="2400">
                <a:solidFill>
                  <a:schemeClr val="accent2"/>
                </a:solidFill>
              </a:rPr>
              <a:t>Single-state</a:t>
            </a:r>
            <a:r>
              <a:rPr lang="en-US" altLang="en-US" sz="2400"/>
              <a:t>, start in #5. </a:t>
            </a:r>
            <a:r>
              <a:rPr lang="en-US" altLang="en-US" sz="2400" u="sng">
                <a:solidFill>
                  <a:srgbClr val="CC0099"/>
                </a:solidFill>
              </a:rPr>
              <a:t>Solution?</a:t>
            </a:r>
            <a:endParaRPr lang="en-US" altLang="en-US" sz="280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507BE55C-741D-703B-B7BC-543E94232C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4450" y="1757364"/>
            <a:ext cx="3925888" cy="3298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A46E54BF-C515-DA7C-4D07-E18F1067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045383" cy="457200"/>
          </a:xfrm>
        </p:spPr>
        <p:txBody>
          <a:bodyPr/>
          <a:lstStyle/>
          <a:p>
            <a:fld id="{23F43C0C-5FD9-4261-A83E-68BCD689C6A3}" type="slidenum">
              <a:rPr lang="en-US" altLang="en-US"/>
              <a:pPr/>
              <a:t>54</a:t>
            </a:fld>
            <a:endParaRPr lang="en-US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724A0CD-042B-5303-4BE9-47F3198CA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Example: vacuum world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046D935-C340-36D6-9BC8-71F16E412A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>
                <a:solidFill>
                  <a:schemeClr val="accent2"/>
                </a:solidFill>
              </a:rPr>
              <a:t>Single-state</a:t>
            </a:r>
            <a:r>
              <a:rPr lang="en-US" altLang="en-US" sz="2400"/>
              <a:t>, start in #5. </a:t>
            </a:r>
            <a:br>
              <a:rPr lang="en-US" altLang="en-US" sz="2400"/>
            </a:br>
            <a:r>
              <a:rPr lang="en-US" altLang="en-US" sz="2400" u="sng">
                <a:solidFill>
                  <a:srgbClr val="CC0099"/>
                </a:solidFill>
              </a:rPr>
              <a:t>Solution?</a:t>
            </a:r>
            <a:r>
              <a:rPr lang="en-US" altLang="en-US" sz="2400">
                <a:solidFill>
                  <a:srgbClr val="CC0099"/>
                </a:solidFill>
              </a:rPr>
              <a:t> </a:t>
            </a:r>
            <a:r>
              <a:rPr lang="en-US" altLang="en-US" sz="2400" i="1"/>
              <a:t>[Right, Suck]</a:t>
            </a:r>
            <a:endParaRPr lang="en-US" altLang="en-US" sz="2400"/>
          </a:p>
          <a:p>
            <a:pPr lvl="4"/>
            <a:endParaRPr lang="en-US" altLang="en-US">
              <a:solidFill>
                <a:schemeClr val="accent2"/>
              </a:solidFill>
            </a:endParaRPr>
          </a:p>
          <a:p>
            <a:r>
              <a:rPr lang="en-US" altLang="en-US" sz="2400">
                <a:solidFill>
                  <a:schemeClr val="accent2"/>
                </a:solidFill>
              </a:rPr>
              <a:t>Sensorless, </a:t>
            </a:r>
            <a:r>
              <a:rPr lang="en-US" altLang="en-US" sz="2400"/>
              <a:t>start in </a:t>
            </a:r>
            <a:br>
              <a:rPr lang="en-US" altLang="en-US" sz="2400"/>
            </a:br>
            <a:r>
              <a:rPr lang="en-US" altLang="en-US" sz="2400"/>
              <a:t>{</a:t>
            </a:r>
            <a:r>
              <a:rPr lang="en-US" altLang="en-US" sz="2400" i="1"/>
              <a:t>1,2,3,4,5,6,7,8</a:t>
            </a:r>
            <a:r>
              <a:rPr lang="en-US" altLang="en-US" sz="2400"/>
              <a:t>}</a:t>
            </a:r>
            <a:r>
              <a:rPr lang="en-US" altLang="en-US" sz="2400" i="1"/>
              <a:t> </a:t>
            </a:r>
            <a:r>
              <a:rPr lang="en-US" altLang="en-US" sz="2400"/>
              <a:t>e.g., </a:t>
            </a:r>
            <a:br>
              <a:rPr lang="en-US" altLang="en-US" sz="2400"/>
            </a:br>
            <a:r>
              <a:rPr lang="en-US" altLang="en-US" sz="2400" i="1"/>
              <a:t>Right </a:t>
            </a:r>
            <a:r>
              <a:rPr lang="en-US" altLang="en-US" sz="2400"/>
              <a:t>goes to {</a:t>
            </a:r>
            <a:r>
              <a:rPr lang="en-US" altLang="en-US" sz="2400" i="1"/>
              <a:t>2,4,6,8</a:t>
            </a:r>
            <a:r>
              <a:rPr lang="en-US" altLang="en-US" sz="2400"/>
              <a:t>} </a:t>
            </a:r>
            <a:br>
              <a:rPr lang="en-US" altLang="en-US" sz="2400"/>
            </a:br>
            <a:r>
              <a:rPr lang="en-US" altLang="en-US" sz="2400" u="sng">
                <a:solidFill>
                  <a:srgbClr val="CC0099"/>
                </a:solidFill>
              </a:rPr>
              <a:t>Solution?</a:t>
            </a:r>
            <a:endParaRPr lang="en-US" altLang="en-US" sz="240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4E76BF9-B7B5-6934-493B-58C2E0951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5DD0F-C573-43C0-9D78-8E6B2FB1C2A1}" type="slidenum">
              <a:rPr lang="en-US" altLang="en-US"/>
              <a:pPr/>
              <a:t>55</a:t>
            </a:fld>
            <a:endParaRPr lang="en-US" altLang="en-US"/>
          </a:p>
        </p:txBody>
      </p:sp>
      <p:pic>
        <p:nvPicPr>
          <p:cNvPr id="10252" name="Picture 12">
            <a:extLst>
              <a:ext uri="{FF2B5EF4-FFF2-40B4-BE49-F238E27FC236}">
                <a16:creationId xmlns:a16="http://schemas.microsoft.com/office/drawing/2014/main" id="{98A8C0B9-841E-B0DA-377E-5004789BF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1"/>
            <a:ext cx="37338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23A97D7-39C7-3B0B-9659-3EED0C398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Example: vacuum world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A6FF365-CBA9-2D2D-9A1D-A87B6559B6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sz="2400">
                <a:solidFill>
                  <a:schemeClr val="accent2"/>
                </a:solidFill>
              </a:rPr>
              <a:t>	Sensorless, </a:t>
            </a:r>
            <a:r>
              <a:rPr lang="en-US" altLang="en-US" sz="2400"/>
              <a:t>start in </a:t>
            </a:r>
            <a:br>
              <a:rPr lang="en-US" altLang="en-US" sz="2400"/>
            </a:br>
            <a:r>
              <a:rPr lang="en-US" altLang="en-US" sz="2400"/>
              <a:t>{</a:t>
            </a:r>
            <a:r>
              <a:rPr lang="en-US" altLang="en-US" sz="2400" i="1"/>
              <a:t>1,2,3,4,5,6,7,8</a:t>
            </a:r>
            <a:r>
              <a:rPr lang="en-US" altLang="en-US" sz="2400"/>
              <a:t>}</a:t>
            </a:r>
            <a:r>
              <a:rPr lang="en-US" altLang="en-US" sz="2400" i="1"/>
              <a:t> </a:t>
            </a:r>
            <a:r>
              <a:rPr lang="en-US" altLang="en-US" sz="2400"/>
              <a:t>e.g., </a:t>
            </a:r>
            <a:br>
              <a:rPr lang="en-US" altLang="en-US" sz="2400"/>
            </a:br>
            <a:r>
              <a:rPr lang="en-US" altLang="en-US" sz="2400" i="1"/>
              <a:t>Right </a:t>
            </a:r>
            <a:r>
              <a:rPr lang="en-US" altLang="en-US" sz="2400"/>
              <a:t>goes to {</a:t>
            </a:r>
            <a:r>
              <a:rPr lang="en-US" altLang="en-US" sz="2400" i="1"/>
              <a:t>2,4,6,8</a:t>
            </a:r>
            <a:r>
              <a:rPr lang="en-US" altLang="en-US" sz="2400"/>
              <a:t>} </a:t>
            </a:r>
            <a:br>
              <a:rPr lang="en-US" altLang="en-US" sz="2400"/>
            </a:br>
            <a:r>
              <a:rPr lang="en-US" altLang="en-US" sz="2400" u="sng">
                <a:solidFill>
                  <a:srgbClr val="CC0099"/>
                </a:solidFill>
              </a:rPr>
              <a:t>Solution?</a:t>
            </a:r>
            <a:r>
              <a:rPr lang="en-US" altLang="en-US" sz="2400">
                <a:solidFill>
                  <a:srgbClr val="CC0099"/>
                </a:solidFill>
              </a:rPr>
              <a:t> </a:t>
            </a:r>
            <a:br>
              <a:rPr lang="en-US" altLang="en-US" sz="2400">
                <a:solidFill>
                  <a:srgbClr val="CC0099"/>
                </a:solidFill>
              </a:rPr>
            </a:br>
            <a:r>
              <a:rPr lang="en-US" altLang="en-US" sz="2400" i="1"/>
              <a:t>[Right,Suck,Left,Suck]</a:t>
            </a:r>
            <a:endParaRPr lang="en-US" altLang="en-US"/>
          </a:p>
          <a:p>
            <a:pPr lvl="4"/>
            <a:endParaRPr lang="en-US" altLang="en-US"/>
          </a:p>
          <a:p>
            <a:r>
              <a:rPr lang="en-US" altLang="en-US" sz="2400">
                <a:solidFill>
                  <a:schemeClr val="accent2"/>
                </a:solidFill>
              </a:rPr>
              <a:t>Contingency</a:t>
            </a:r>
            <a:r>
              <a:rPr lang="en-US" altLang="en-US" sz="2400"/>
              <a:t> </a:t>
            </a:r>
          </a:p>
          <a:p>
            <a:pPr lvl="1"/>
            <a:r>
              <a:rPr lang="en-US" altLang="en-US" sz="2000"/>
              <a:t>Nondeterministic: </a:t>
            </a:r>
            <a:r>
              <a:rPr lang="en-US" altLang="en-US" sz="2000" i="1"/>
              <a:t>Suck</a:t>
            </a:r>
            <a:r>
              <a:rPr lang="en-US" altLang="en-US" sz="2000"/>
              <a:t> may </a:t>
            </a:r>
            <a:br>
              <a:rPr lang="en-US" altLang="en-US" sz="2000"/>
            </a:br>
            <a:r>
              <a:rPr lang="en-US" altLang="en-US" sz="2000"/>
              <a:t>dirty a clean carpet</a:t>
            </a:r>
          </a:p>
          <a:p>
            <a:pPr lvl="1"/>
            <a:r>
              <a:rPr lang="en-US" altLang="en-US" sz="2000"/>
              <a:t>Partially observable: location, dirt at current location.</a:t>
            </a:r>
          </a:p>
          <a:p>
            <a:pPr lvl="1"/>
            <a:r>
              <a:rPr lang="en-US" altLang="en-US" sz="2000"/>
              <a:t>Percept: </a:t>
            </a:r>
            <a:r>
              <a:rPr lang="en-US" altLang="en-US" sz="2000" i="1"/>
              <a:t>[L, Clean],</a:t>
            </a:r>
            <a:r>
              <a:rPr lang="en-US" altLang="en-US" sz="2000"/>
              <a:t> i.e., start in #5 or #7</a:t>
            </a:r>
            <a:br>
              <a:rPr lang="en-US" altLang="en-US" sz="2000"/>
            </a:br>
            <a:r>
              <a:rPr lang="en-US" altLang="en-US" sz="2400" u="sng">
                <a:solidFill>
                  <a:srgbClr val="CC0099"/>
                </a:solidFill>
              </a:rPr>
              <a:t>Solution?</a:t>
            </a:r>
            <a:r>
              <a:rPr lang="en-US" altLang="en-US" sz="2400">
                <a:solidFill>
                  <a:srgbClr val="CC0099"/>
                </a:solidFill>
              </a:rPr>
              <a:t> </a:t>
            </a:r>
            <a:br>
              <a:rPr lang="en-US" altLang="en-US" sz="2400">
                <a:solidFill>
                  <a:srgbClr val="CC0099"/>
                </a:solidFill>
              </a:rPr>
            </a:br>
            <a:endParaRPr lang="en-US" altLang="en-US" sz="240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F22DFD-C79D-8B10-67D3-BCE55FA0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4339-F1A2-4BF4-9BEA-1CAC091BCBB7}" type="slidenum">
              <a:rPr lang="en-US" altLang="en-US"/>
              <a:pPr/>
              <a:t>56</a:t>
            </a:fld>
            <a:endParaRPr lang="en-US" altLang="en-US"/>
          </a:p>
        </p:txBody>
      </p:sp>
      <p:pic>
        <p:nvPicPr>
          <p:cNvPr id="11270" name="Picture 6">
            <a:extLst>
              <a:ext uri="{FF2B5EF4-FFF2-40B4-BE49-F238E27FC236}">
                <a16:creationId xmlns:a16="http://schemas.microsoft.com/office/drawing/2014/main" id="{8B166BF8-F76D-00D3-FBEA-88DF9679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8801"/>
            <a:ext cx="37338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AD7D16A-FBBB-ECE0-3795-3853E1FAEC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Example: vacuum world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64E6652-11B3-7AAC-68BF-796FD3E303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>
                <a:solidFill>
                  <a:schemeClr val="accent2"/>
                </a:solidFill>
              </a:rPr>
              <a:t>	Sensorless, </a:t>
            </a:r>
            <a:r>
              <a:rPr lang="en-US" altLang="en-US" sz="2400"/>
              <a:t>start in </a:t>
            </a:r>
            <a:br>
              <a:rPr lang="en-US" altLang="en-US" sz="2400"/>
            </a:br>
            <a:r>
              <a:rPr lang="en-US" altLang="en-US" sz="2400"/>
              <a:t>{</a:t>
            </a:r>
            <a:r>
              <a:rPr lang="en-US" altLang="en-US" sz="2400" i="1"/>
              <a:t>1,2,3,4,5,6,7,8</a:t>
            </a:r>
            <a:r>
              <a:rPr lang="en-US" altLang="en-US" sz="2400"/>
              <a:t>}</a:t>
            </a:r>
            <a:r>
              <a:rPr lang="en-US" altLang="en-US" sz="2400" i="1"/>
              <a:t> </a:t>
            </a:r>
            <a:r>
              <a:rPr lang="en-US" altLang="en-US" sz="2400"/>
              <a:t>e.g., </a:t>
            </a:r>
            <a:br>
              <a:rPr lang="en-US" altLang="en-US" sz="2400"/>
            </a:br>
            <a:r>
              <a:rPr lang="en-US" altLang="en-US" sz="2400" i="1"/>
              <a:t>Right </a:t>
            </a:r>
            <a:r>
              <a:rPr lang="en-US" altLang="en-US" sz="2400"/>
              <a:t>goes to {</a:t>
            </a:r>
            <a:r>
              <a:rPr lang="en-US" altLang="en-US" sz="2400" i="1"/>
              <a:t>2,4,6,8</a:t>
            </a:r>
            <a:r>
              <a:rPr lang="en-US" altLang="en-US" sz="2400"/>
              <a:t>} </a:t>
            </a:r>
            <a:br>
              <a:rPr lang="en-US" altLang="en-US" sz="2400"/>
            </a:br>
            <a:r>
              <a:rPr lang="en-US" altLang="en-US" sz="2400" u="sng">
                <a:solidFill>
                  <a:srgbClr val="CC0099"/>
                </a:solidFill>
              </a:rPr>
              <a:t>Solution?</a:t>
            </a:r>
            <a:r>
              <a:rPr lang="en-US" altLang="en-US" sz="2400">
                <a:solidFill>
                  <a:srgbClr val="CC0099"/>
                </a:solidFill>
              </a:rPr>
              <a:t> </a:t>
            </a:r>
            <a:br>
              <a:rPr lang="en-US" altLang="en-US" sz="2400">
                <a:solidFill>
                  <a:srgbClr val="CC0099"/>
                </a:solidFill>
              </a:rPr>
            </a:br>
            <a:r>
              <a:rPr lang="en-US" altLang="en-US" sz="2400" i="1"/>
              <a:t>[Right,Suck,Left,Suck]</a:t>
            </a:r>
            <a:endParaRPr lang="en-US" altLang="en-US"/>
          </a:p>
          <a:p>
            <a:pPr lvl="4"/>
            <a:endParaRPr lang="en-US" altLang="en-US"/>
          </a:p>
          <a:p>
            <a:r>
              <a:rPr lang="en-US" altLang="en-US" sz="2400">
                <a:solidFill>
                  <a:schemeClr val="accent2"/>
                </a:solidFill>
              </a:rPr>
              <a:t>Contingency</a:t>
            </a:r>
            <a:r>
              <a:rPr lang="en-US" altLang="en-US" sz="2400"/>
              <a:t> </a:t>
            </a:r>
          </a:p>
          <a:p>
            <a:pPr lvl="1"/>
            <a:r>
              <a:rPr lang="en-US" altLang="en-US" sz="2000"/>
              <a:t>Nondeterministic: </a:t>
            </a:r>
            <a:r>
              <a:rPr lang="en-US" altLang="en-US" sz="2000" i="1"/>
              <a:t>Suck</a:t>
            </a:r>
            <a:r>
              <a:rPr lang="en-US" altLang="en-US" sz="2000"/>
              <a:t> may </a:t>
            </a:r>
            <a:br>
              <a:rPr lang="en-US" altLang="en-US" sz="2000"/>
            </a:br>
            <a:r>
              <a:rPr lang="en-US" altLang="en-US" sz="2000"/>
              <a:t>dirty a clean carpet</a:t>
            </a:r>
          </a:p>
          <a:p>
            <a:pPr lvl="1"/>
            <a:r>
              <a:rPr lang="en-US" altLang="en-US" sz="2000"/>
              <a:t>Partially observable: location, dirt at current location.</a:t>
            </a:r>
          </a:p>
          <a:p>
            <a:pPr lvl="1"/>
            <a:r>
              <a:rPr lang="en-US" altLang="en-US" sz="2000"/>
              <a:t>Percept: </a:t>
            </a:r>
            <a:r>
              <a:rPr lang="en-US" altLang="en-US" sz="2000" i="1"/>
              <a:t>[L, Clean],</a:t>
            </a:r>
            <a:r>
              <a:rPr lang="en-US" altLang="en-US" sz="2000"/>
              <a:t> i.e., start in #5 or #7</a:t>
            </a:r>
            <a:br>
              <a:rPr lang="en-US" altLang="en-US" sz="2000"/>
            </a:br>
            <a:r>
              <a:rPr lang="en-US" altLang="en-US" sz="2400" u="sng">
                <a:solidFill>
                  <a:srgbClr val="CC0099"/>
                </a:solidFill>
              </a:rPr>
              <a:t>Solution?</a:t>
            </a:r>
            <a:r>
              <a:rPr lang="en-US" altLang="en-US" sz="2400">
                <a:solidFill>
                  <a:srgbClr val="CC0099"/>
                </a:solidFill>
              </a:rPr>
              <a:t> </a:t>
            </a:r>
            <a:r>
              <a:rPr lang="en-US" altLang="en-US" sz="2400" i="1"/>
              <a:t>[Right, </a:t>
            </a:r>
            <a:r>
              <a:rPr lang="en-US" altLang="en-US" sz="2400" b="1" i="1"/>
              <a:t>if</a:t>
            </a:r>
            <a:r>
              <a:rPr lang="en-US" altLang="en-US" sz="2400" i="1"/>
              <a:t> dirt </a:t>
            </a:r>
            <a:r>
              <a:rPr lang="en-US" altLang="en-US" sz="2400" b="1" i="1"/>
              <a:t>then </a:t>
            </a:r>
            <a:r>
              <a:rPr lang="en-US" altLang="en-US" sz="2400" i="1"/>
              <a:t>Suck]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4A119C-45C8-283A-0180-AD64FF91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6733E-7DF1-4487-8861-7AD17EDCE280}" type="slidenum">
              <a:rPr lang="en-US" altLang="en-US"/>
              <a:pPr/>
              <a:t>57</a:t>
            </a:fld>
            <a:endParaRPr lang="en-US" altLang="en-US"/>
          </a:p>
        </p:txBody>
      </p:sp>
      <p:pic>
        <p:nvPicPr>
          <p:cNvPr id="68612" name="Picture 4">
            <a:extLst>
              <a:ext uri="{FF2B5EF4-FFF2-40B4-BE49-F238E27FC236}">
                <a16:creationId xmlns:a16="http://schemas.microsoft.com/office/drawing/2014/main" id="{3BE2A086-9639-B83F-F983-BFB9AC648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1"/>
            <a:ext cx="37338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C7C1543-B336-F421-96A4-BF2175B33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1206316" cy="1325563"/>
          </a:xfrm>
        </p:spPr>
        <p:txBody>
          <a:bodyPr>
            <a:no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Single-state problem formulation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29053CF-CF51-D9B2-DB50-A07300BDA0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81000" indent="-381000">
              <a:lnSpc>
                <a:spcPct val="80000"/>
              </a:lnSpc>
              <a:buNone/>
            </a:pPr>
            <a:r>
              <a:rPr lang="en-US" altLang="en-US"/>
              <a:t>A </a:t>
            </a:r>
            <a:r>
              <a:rPr lang="en-US" altLang="en-US">
                <a:solidFill>
                  <a:srgbClr val="FF0000"/>
                </a:solidFill>
              </a:rPr>
              <a:t>problem</a:t>
            </a:r>
            <a:r>
              <a:rPr lang="en-US" altLang="en-US"/>
              <a:t> is defined by four items:</a:t>
            </a:r>
          </a:p>
          <a:p>
            <a:pPr marL="381000" indent="-381000">
              <a:lnSpc>
                <a:spcPct val="80000"/>
              </a:lnSpc>
              <a:buNone/>
            </a:pPr>
            <a:endParaRPr lang="en-US" altLang="en-US"/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initial state </a:t>
            </a:r>
            <a:r>
              <a:rPr lang="en-US" altLang="en-US"/>
              <a:t>e.g., "at Arad"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actions</a:t>
            </a:r>
            <a:r>
              <a:rPr lang="en-US" altLang="en-US"/>
              <a:t> or </a:t>
            </a:r>
            <a:r>
              <a:rPr lang="en-US" altLang="en-US">
                <a:solidFill>
                  <a:srgbClr val="FF0000"/>
                </a:solidFill>
              </a:rPr>
              <a:t>successor function</a:t>
            </a:r>
            <a:r>
              <a:rPr lang="en-US" altLang="en-US"/>
              <a:t> </a:t>
            </a:r>
            <a:r>
              <a:rPr lang="en-US" altLang="en-US" i="1"/>
              <a:t>S(x)</a:t>
            </a:r>
            <a:r>
              <a:rPr lang="en-US" altLang="en-US"/>
              <a:t> = set of action–state pairs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en-US"/>
              <a:t>e.g., </a:t>
            </a:r>
            <a:r>
              <a:rPr lang="en-US" altLang="en-US" i="1"/>
              <a:t>S(Arad) = </a:t>
            </a:r>
            <a:r>
              <a:rPr lang="en-US" altLang="en-US"/>
              <a:t>{</a:t>
            </a:r>
            <a:r>
              <a:rPr lang="en-US" altLang="en-US" i="1"/>
              <a:t>&lt;Arad </a:t>
            </a:r>
            <a:r>
              <a:rPr lang="en-US" altLang="en-US" i="1">
                <a:sym typeface="Wingdings" panose="05000000000000000000" pitchFamily="2" charset="2"/>
              </a:rPr>
              <a:t> </a:t>
            </a:r>
            <a:r>
              <a:rPr lang="en-US" altLang="en-US" i="1"/>
              <a:t>Zerind, Zerind&gt;, … </a:t>
            </a:r>
            <a:r>
              <a:rPr lang="en-US" altLang="en-US"/>
              <a:t>}</a:t>
            </a:r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goal test</a:t>
            </a:r>
            <a:r>
              <a:rPr lang="en-US" altLang="en-US"/>
              <a:t>, can be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en-US">
                <a:solidFill>
                  <a:srgbClr val="FF0000"/>
                </a:solidFill>
              </a:rPr>
              <a:t>explicit</a:t>
            </a:r>
            <a:r>
              <a:rPr lang="en-US" altLang="en-US"/>
              <a:t>, e.g., </a:t>
            </a:r>
            <a:r>
              <a:rPr lang="en-US" altLang="en-US" i="1"/>
              <a:t>x </a:t>
            </a:r>
            <a:r>
              <a:rPr lang="en-US" altLang="en-US"/>
              <a:t>= "at Bucharest"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en-US">
                <a:solidFill>
                  <a:srgbClr val="FF0000"/>
                </a:solidFill>
              </a:rPr>
              <a:t>implicit</a:t>
            </a:r>
            <a:r>
              <a:rPr lang="en-US" altLang="en-US"/>
              <a:t>, e.g., </a:t>
            </a:r>
            <a:r>
              <a:rPr lang="en-US" altLang="en-US" i="1"/>
              <a:t>Checkmate(x)</a:t>
            </a:r>
            <a:endParaRPr lang="en-US" altLang="en-US"/>
          </a:p>
          <a:p>
            <a:pPr marL="381000" indent="-381000">
              <a:lnSpc>
                <a:spcPct val="80000"/>
              </a:lnSpc>
              <a:buFontTx/>
              <a:buAutoNum type="arabicPeriod"/>
            </a:pPr>
            <a:r>
              <a:rPr lang="en-US" altLang="en-US">
                <a:solidFill>
                  <a:srgbClr val="FF0000"/>
                </a:solidFill>
              </a:rPr>
              <a:t>path cost</a:t>
            </a:r>
            <a:r>
              <a:rPr lang="en-US" altLang="en-US"/>
              <a:t> (additive)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en-US"/>
              <a:t>e.g., sum of distances, number of actions executed, etc.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en-US" i="1"/>
              <a:t>c(x,a,y) </a:t>
            </a:r>
            <a:r>
              <a:rPr lang="en-US" altLang="en-US"/>
              <a:t>is the </a:t>
            </a:r>
            <a:r>
              <a:rPr lang="en-US" altLang="en-US">
                <a:solidFill>
                  <a:schemeClr val="accent2"/>
                </a:solidFill>
              </a:rPr>
              <a:t>step cost</a:t>
            </a:r>
            <a:r>
              <a:rPr lang="en-US" altLang="en-US"/>
              <a:t>, assumed to be </a:t>
            </a:r>
            <a:r>
              <a:rPr lang="en-US" altLang="en-US">
                <a:cs typeface="Arial" panose="020B0604020202020204" pitchFamily="34" charset="0"/>
              </a:rPr>
              <a:t>≥ </a:t>
            </a:r>
            <a:r>
              <a:rPr lang="en-US" altLang="en-US"/>
              <a:t>0</a:t>
            </a:r>
          </a:p>
          <a:p>
            <a:pPr marL="381000" indent="-381000">
              <a:lnSpc>
                <a:spcPct val="80000"/>
              </a:lnSpc>
            </a:pPr>
            <a:endParaRPr lang="en-US" altLang="en-US"/>
          </a:p>
          <a:p>
            <a:pPr marL="381000" indent="-381000">
              <a:lnSpc>
                <a:spcPct val="80000"/>
              </a:lnSpc>
            </a:pPr>
            <a:r>
              <a:rPr lang="en-US" altLang="en-US"/>
              <a:t>A </a:t>
            </a:r>
            <a:r>
              <a:rPr lang="en-US" altLang="en-US">
                <a:solidFill>
                  <a:srgbClr val="FF0000"/>
                </a:solidFill>
              </a:rPr>
              <a:t>solution</a:t>
            </a:r>
            <a:r>
              <a:rPr lang="en-US" altLang="en-US"/>
              <a:t> is a sequence of actions leading from the initial state to a goal state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5D09A07-6F49-92FD-18E4-32F719068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D3221-E731-406F-80D7-CA964661A4B0}" type="slidenum">
              <a:rPr lang="en-US" altLang="en-US"/>
              <a:pPr/>
              <a:t>58</a:t>
            </a:fld>
            <a:endParaRPr lang="en-US" alt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4C34CAD-17A4-E875-A4E0-4599FF009D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Selecting a state space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F051EDEC-FACF-A0B9-03B0-F3FAA8BBCF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400"/>
              <a:t>Real world is absurdly complex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ym typeface="Wingdings" panose="05000000000000000000" pitchFamily="2" charset="2"/>
              </a:rPr>
              <a:t></a:t>
            </a:r>
            <a:r>
              <a:rPr lang="en-US" altLang="en-US" sz="2000"/>
              <a:t> state space must be </a:t>
            </a:r>
            <a:r>
              <a:rPr lang="en-US" altLang="en-US" sz="2000">
                <a:solidFill>
                  <a:srgbClr val="FF0000"/>
                </a:solidFill>
              </a:rPr>
              <a:t>abstracted</a:t>
            </a:r>
            <a:r>
              <a:rPr lang="en-US" altLang="en-US" sz="2000"/>
              <a:t> for problem solving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(Abstract) state = set of real states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(Abstract) action = complex combination of real actions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e.g., "Arad </a:t>
            </a:r>
            <a:r>
              <a:rPr lang="en-US" altLang="en-US" sz="2000">
                <a:sym typeface="Wingdings" panose="05000000000000000000" pitchFamily="2" charset="2"/>
              </a:rPr>
              <a:t></a:t>
            </a:r>
            <a:r>
              <a:rPr lang="en-US" altLang="en-US" sz="2000"/>
              <a:t> Zerind" represents a complex set of possible routes, detours, rest stops, etc.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For guaranteed realizability, </a:t>
            </a:r>
            <a:r>
              <a:rPr lang="en-US" altLang="en-US" sz="2400">
                <a:solidFill>
                  <a:schemeClr val="accent2"/>
                </a:solidFill>
              </a:rPr>
              <a:t>any</a:t>
            </a:r>
            <a:r>
              <a:rPr lang="en-US" altLang="en-US" sz="2400"/>
              <a:t> real state "in Arad“ must get to </a:t>
            </a:r>
            <a:r>
              <a:rPr lang="en-US" altLang="en-US" sz="2400">
                <a:solidFill>
                  <a:srgbClr val="FF0000"/>
                </a:solidFill>
              </a:rPr>
              <a:t>some</a:t>
            </a:r>
            <a:r>
              <a:rPr lang="en-US" altLang="en-US" sz="2400"/>
              <a:t> real state "in Zerind"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(Abstract) solution =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set of real paths that are solutions in the real world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Each abstract action should be "easier" than the original problem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FCA8405-F985-A811-662A-B60A34AC9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C0C3-EE72-4635-9A2E-C7B2EA5890E3}" type="slidenum">
              <a:rPr lang="en-US" altLang="en-US"/>
              <a:pPr/>
              <a:t>59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924D773B-C6CD-AE80-E996-9926EA880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State Space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FBEB729D-D42C-A2C3-88F6-894174EE34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52600" y="1295401"/>
            <a:ext cx="86868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Comic Sans MS" panose="030F0702030302020204" pitchFamily="66" charset="0"/>
              </a:rPr>
              <a:t>Each state is an </a:t>
            </a:r>
            <a:r>
              <a:rPr lang="en-US" altLang="en-US" dirty="0">
                <a:solidFill>
                  <a:srgbClr val="CC0066"/>
                </a:solidFill>
                <a:latin typeface="Comic Sans MS" panose="030F0702030302020204" pitchFamily="66" charset="0"/>
              </a:rPr>
              <a:t>abstract</a:t>
            </a:r>
            <a:r>
              <a:rPr lang="en-US" altLang="en-US" dirty="0">
                <a:latin typeface="Comic Sans MS" panose="030F0702030302020204" pitchFamily="66" charset="0"/>
              </a:rPr>
              <a:t> representation of a collection of possible worlds sharing some crucial properties and differing on non-important details only</a:t>
            </a:r>
          </a:p>
          <a:p>
            <a:pPr eaLnBrk="1" hangingPunct="1">
              <a:lnSpc>
                <a:spcPct val="90000"/>
              </a:lnSpc>
              <a:buClr>
                <a:srgbClr val="0033CC"/>
              </a:buClr>
              <a:buFont typeface="Wingdings" panose="05000000000000000000" pitchFamily="2" charset="2"/>
              <a:buNone/>
            </a:pPr>
            <a:r>
              <a:rPr lang="en-US" altLang="en-US" sz="2800" dirty="0">
                <a:solidFill>
                  <a:srgbClr val="5F5F5F"/>
                </a:solidFill>
                <a:latin typeface="Comic Sans MS" panose="030F0702030302020204" pitchFamily="66" charset="0"/>
              </a:rPr>
              <a:t>	E.g.: In assembly planning, a state does not define exactly the absolute position of each part</a:t>
            </a:r>
          </a:p>
          <a:p>
            <a:pPr eaLnBrk="1" hangingPunct="1">
              <a:lnSpc>
                <a:spcPct val="90000"/>
              </a:lnSpc>
              <a:buClr>
                <a:srgbClr val="0033CC"/>
              </a:buClr>
              <a:buFont typeface="Wingdings" panose="05000000000000000000" pitchFamily="2" charset="2"/>
              <a:buChar char="§"/>
            </a:pPr>
            <a:endParaRPr lang="en-US" altLang="en-US" dirty="0">
              <a:solidFill>
                <a:srgbClr val="5F5F5F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0033CC"/>
              </a:buClr>
              <a:buFont typeface="Wingdings" panose="05000000000000000000" pitchFamily="2" charset="2"/>
              <a:buChar char="§"/>
            </a:pPr>
            <a:endParaRPr lang="en-US" altLang="en-US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0033CC"/>
              </a:buClr>
              <a:buFont typeface="Wingdings" panose="05000000000000000000" pitchFamily="2" charset="2"/>
              <a:buChar char="§"/>
            </a:pPr>
            <a:endParaRPr lang="en-US" altLang="en-US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Comic Sans MS" panose="030F0702030302020204" pitchFamily="66" charset="0"/>
              </a:rPr>
              <a:t>The state space is </a:t>
            </a:r>
            <a:r>
              <a:rPr lang="en-US" altLang="en-US" dirty="0">
                <a:solidFill>
                  <a:srgbClr val="CC0066"/>
                </a:solidFill>
                <a:latin typeface="Comic Sans MS" panose="030F0702030302020204" pitchFamily="66" charset="0"/>
              </a:rPr>
              <a:t>discrete</a:t>
            </a:r>
            <a:r>
              <a:rPr lang="en-US" altLang="en-US" dirty="0">
                <a:latin typeface="Comic Sans MS" panose="030F0702030302020204" pitchFamily="66" charset="0"/>
              </a:rPr>
              <a:t>. It may be finite, or infinite</a:t>
            </a:r>
          </a:p>
        </p:txBody>
      </p:sp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6D542073-A9B8-A6AE-0E12-9ECCCAF38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74D89274-D576-4948-93C8-5188906DF797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216066" name="Picture 2" descr="disc">
            <a:extLst>
              <a:ext uri="{FF2B5EF4-FFF2-40B4-BE49-F238E27FC236}">
                <a16:creationId xmlns:a16="http://schemas.microsoft.com/office/drawing/2014/main" id="{9A32806B-9D68-3AA9-928A-DE11BA7A4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28886"/>
            <a:ext cx="37338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8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E31204A-60C9-8C2E-939A-C695C60B8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1166987" cy="1325563"/>
          </a:xfrm>
        </p:spPr>
        <p:txBody>
          <a:bodyPr>
            <a:no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Vacuum world state space graph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A9F108B-555A-F06E-58F9-3B18BC9781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altLang="en-US" sz="3600"/>
          </a:p>
          <a:p>
            <a:pPr>
              <a:lnSpc>
                <a:spcPct val="80000"/>
              </a:lnSpc>
            </a:pPr>
            <a:endParaRPr lang="en-US" altLang="en-US" sz="3600"/>
          </a:p>
          <a:p>
            <a:pPr lvl="1">
              <a:lnSpc>
                <a:spcPct val="80000"/>
              </a:lnSpc>
            </a:pPr>
            <a:endParaRPr lang="en-US" altLang="en-US" sz="3200"/>
          </a:p>
          <a:p>
            <a:pPr lvl="1">
              <a:lnSpc>
                <a:spcPct val="80000"/>
              </a:lnSpc>
            </a:pPr>
            <a:endParaRPr lang="en-US" altLang="en-US" sz="3200"/>
          </a:p>
          <a:p>
            <a:pPr>
              <a:lnSpc>
                <a:spcPct val="80000"/>
              </a:lnSpc>
            </a:pPr>
            <a:endParaRPr lang="en-US" altLang="en-US" sz="3600"/>
          </a:p>
          <a:p>
            <a:pPr>
              <a:lnSpc>
                <a:spcPct val="80000"/>
              </a:lnSpc>
            </a:pPr>
            <a:r>
              <a:rPr lang="en-US" altLang="en-US" sz="2800" u="sng">
                <a:solidFill>
                  <a:srgbClr val="CC0099"/>
                </a:solidFill>
              </a:rPr>
              <a:t>states?</a:t>
            </a:r>
          </a:p>
          <a:p>
            <a:pPr>
              <a:lnSpc>
                <a:spcPct val="80000"/>
              </a:lnSpc>
            </a:pPr>
            <a:r>
              <a:rPr lang="en-US" altLang="en-US" sz="2800" u="sng">
                <a:solidFill>
                  <a:srgbClr val="CC0099"/>
                </a:solidFill>
              </a:rPr>
              <a:t>actions?</a:t>
            </a:r>
          </a:p>
          <a:p>
            <a:pPr>
              <a:lnSpc>
                <a:spcPct val="80000"/>
              </a:lnSpc>
            </a:pPr>
            <a:r>
              <a:rPr lang="en-US" altLang="en-US" sz="2800" u="sng">
                <a:solidFill>
                  <a:srgbClr val="CC0099"/>
                </a:solidFill>
              </a:rPr>
              <a:t>goal test?</a:t>
            </a:r>
          </a:p>
          <a:p>
            <a:pPr>
              <a:lnSpc>
                <a:spcPct val="80000"/>
              </a:lnSpc>
            </a:pPr>
            <a:r>
              <a:rPr lang="en-US" altLang="en-US" sz="2800" u="sng">
                <a:solidFill>
                  <a:srgbClr val="CC0099"/>
                </a:solidFill>
              </a:rPr>
              <a:t>path cost?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4B98CD7-228E-9244-F1ED-2F925822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75FC8-63E7-4660-A025-943AFE0D4D3E}" type="slidenum">
              <a:rPr lang="en-US" altLang="en-US"/>
              <a:pPr/>
              <a:t>60</a:t>
            </a:fld>
            <a:endParaRPr lang="en-US" altLang="en-US"/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A9CFF3DC-5C07-5316-2ECC-568B9E33E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600200"/>
            <a:ext cx="57054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F4EA1CD7-2531-F72D-B3AA-AA3B4FFAC8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29"/>
            <a:ext cx="11353800" cy="1325563"/>
          </a:xfrm>
        </p:spPr>
        <p:txBody>
          <a:bodyPr>
            <a:no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Vacuum world state space graph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1941DFA7-5BCF-4643-1EAE-0AE05EB9EA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76401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r>
              <a:rPr lang="en-US" altLang="en-US" sz="2400" u="sng">
                <a:solidFill>
                  <a:srgbClr val="CC0099"/>
                </a:solidFill>
              </a:rPr>
              <a:t>states?</a:t>
            </a:r>
            <a:r>
              <a:rPr lang="en-US" altLang="en-US" sz="2400">
                <a:solidFill>
                  <a:srgbClr val="CC0099"/>
                </a:solidFill>
              </a:rPr>
              <a:t> </a:t>
            </a:r>
            <a:r>
              <a:rPr lang="en-US" altLang="en-US" sz="2400"/>
              <a:t>integer dirt and robot location</a:t>
            </a:r>
            <a:r>
              <a:rPr lang="en-US" altLang="en-US"/>
              <a:t> </a:t>
            </a:r>
            <a:endParaRPr lang="en-US" altLang="en-US" sz="2400" u="sng">
              <a:solidFill>
                <a:srgbClr val="CC0099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u="sng">
                <a:solidFill>
                  <a:srgbClr val="CC0099"/>
                </a:solidFill>
              </a:rPr>
              <a:t>actions?</a:t>
            </a:r>
            <a:r>
              <a:rPr lang="en-US" altLang="en-US" sz="2400">
                <a:solidFill>
                  <a:srgbClr val="CC0099"/>
                </a:solidFill>
              </a:rPr>
              <a:t> </a:t>
            </a:r>
            <a:r>
              <a:rPr lang="en-US" altLang="en-US" sz="2400" i="1"/>
              <a:t>Left</a:t>
            </a:r>
            <a:r>
              <a:rPr lang="en-US" altLang="en-US" sz="2400"/>
              <a:t>, </a:t>
            </a:r>
            <a:r>
              <a:rPr lang="en-US" altLang="en-US" sz="2400" i="1"/>
              <a:t>Right</a:t>
            </a:r>
            <a:r>
              <a:rPr lang="en-US" altLang="en-US" sz="2400"/>
              <a:t>, </a:t>
            </a:r>
            <a:r>
              <a:rPr lang="en-US" altLang="en-US" sz="2400" i="1"/>
              <a:t>Suck</a:t>
            </a:r>
            <a:endParaRPr lang="en-US" altLang="en-US" sz="1800" u="sng">
              <a:solidFill>
                <a:srgbClr val="CC0099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u="sng">
                <a:solidFill>
                  <a:srgbClr val="CC0099"/>
                </a:solidFill>
              </a:rPr>
              <a:t>goal test?</a:t>
            </a:r>
            <a:r>
              <a:rPr lang="en-US" altLang="en-US" sz="2400">
                <a:solidFill>
                  <a:srgbClr val="CC0099"/>
                </a:solidFill>
              </a:rPr>
              <a:t> </a:t>
            </a:r>
            <a:r>
              <a:rPr lang="en-US" altLang="en-US" sz="2400"/>
              <a:t>no dirt at all locations</a:t>
            </a:r>
            <a:endParaRPr lang="en-US" altLang="en-US" sz="1800" u="sng">
              <a:solidFill>
                <a:srgbClr val="CC0099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400" u="sng">
                <a:solidFill>
                  <a:srgbClr val="CC0099"/>
                </a:solidFill>
              </a:rPr>
              <a:t>path cost?</a:t>
            </a:r>
            <a:r>
              <a:rPr lang="en-US" altLang="en-US" sz="2400">
                <a:solidFill>
                  <a:srgbClr val="CC0099"/>
                </a:solidFill>
              </a:rPr>
              <a:t> </a:t>
            </a:r>
            <a:r>
              <a:rPr lang="en-US" altLang="en-US" sz="2400"/>
              <a:t>1 per action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40BF21C-977A-C539-66B9-3730946B3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E52F1-220C-4FE0-A794-5EB4C064CDEE}" type="slidenum">
              <a:rPr lang="en-US" altLang="en-US"/>
              <a:pPr/>
              <a:t>61</a:t>
            </a:fld>
            <a:endParaRPr lang="en-US" altLang="en-US"/>
          </a:p>
        </p:txBody>
      </p:sp>
      <p:pic>
        <p:nvPicPr>
          <p:cNvPr id="70660" name="Picture 4">
            <a:extLst>
              <a:ext uri="{FF2B5EF4-FFF2-40B4-BE49-F238E27FC236}">
                <a16:creationId xmlns:a16="http://schemas.microsoft.com/office/drawing/2014/main" id="{9A54AAAA-0EAF-B9D0-9A71-1A29B9BD8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917" y="1354393"/>
            <a:ext cx="570547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1F1BCA6-6DEA-194F-8441-5B20EF7EF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Example: The 8-puzzle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32B85CC6-222D-8947-BEDC-E04A41D9DAB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altLang="en-US" sz="2800"/>
          </a:p>
          <a:p>
            <a:endParaRPr lang="en-US" altLang="en-US" sz="2800"/>
          </a:p>
          <a:p>
            <a:pPr lvl="1"/>
            <a:endParaRPr lang="en-US" altLang="en-US" sz="2400"/>
          </a:p>
          <a:p>
            <a:pPr lvl="1"/>
            <a:endParaRPr lang="en-US" altLang="en-US" sz="2400"/>
          </a:p>
          <a:p>
            <a:endParaRPr lang="en-US" altLang="en-US" sz="2800">
              <a:solidFill>
                <a:srgbClr val="CC0099"/>
              </a:solidFill>
            </a:endParaRPr>
          </a:p>
          <a:p>
            <a:r>
              <a:rPr lang="en-US" altLang="en-US" sz="2800" u="sng">
                <a:solidFill>
                  <a:srgbClr val="CC0099"/>
                </a:solidFill>
              </a:rPr>
              <a:t>states?</a:t>
            </a:r>
          </a:p>
          <a:p>
            <a:r>
              <a:rPr lang="en-US" altLang="en-US" sz="2800" u="sng">
                <a:solidFill>
                  <a:srgbClr val="CC0099"/>
                </a:solidFill>
              </a:rPr>
              <a:t>actions?</a:t>
            </a:r>
          </a:p>
          <a:p>
            <a:r>
              <a:rPr lang="en-US" altLang="en-US" sz="2800" u="sng">
                <a:solidFill>
                  <a:srgbClr val="CC0099"/>
                </a:solidFill>
              </a:rPr>
              <a:t>goal test?</a:t>
            </a:r>
          </a:p>
          <a:p>
            <a:r>
              <a:rPr lang="en-US" altLang="en-US" sz="2800" u="sng">
                <a:solidFill>
                  <a:srgbClr val="CC0099"/>
                </a:solidFill>
              </a:rPr>
              <a:t>path cost?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564CA4A-6D4F-2E6D-4389-4ECB9358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EB16F-B290-4FB5-942A-1BAEAE8264F1}" type="slidenum">
              <a:rPr lang="en-US" altLang="en-US"/>
              <a:pPr/>
              <a:t>62</a:t>
            </a:fld>
            <a:endParaRPr lang="en-US" altLang="en-US"/>
          </a:p>
        </p:txBody>
      </p:sp>
      <p:pic>
        <p:nvPicPr>
          <p:cNvPr id="72708" name="Picture 4">
            <a:extLst>
              <a:ext uri="{FF2B5EF4-FFF2-40B4-BE49-F238E27FC236}">
                <a16:creationId xmlns:a16="http://schemas.microsoft.com/office/drawing/2014/main" id="{F3D9B317-71D6-50A5-DFFB-197543F52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676401"/>
            <a:ext cx="42576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FC9F465A-7E0D-70B7-618B-DC27A7609D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16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Example: The 8-puzzle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452F4046-06FB-044D-9215-25AD766B33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 lvl="1">
              <a:lnSpc>
                <a:spcPct val="80000"/>
              </a:lnSpc>
            </a:pPr>
            <a:endParaRPr lang="en-US" altLang="en-US" sz="2400"/>
          </a:p>
          <a:p>
            <a:pPr lvl="1">
              <a:lnSpc>
                <a:spcPct val="80000"/>
              </a:lnSpc>
            </a:pPr>
            <a:endParaRPr lang="en-US" altLang="en-US" sz="2400"/>
          </a:p>
          <a:p>
            <a:pPr>
              <a:lnSpc>
                <a:spcPct val="80000"/>
              </a:lnSpc>
            </a:pPr>
            <a:endParaRPr lang="en-US" altLang="en-US" sz="2800">
              <a:solidFill>
                <a:srgbClr val="CC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u="sng">
                <a:solidFill>
                  <a:srgbClr val="CC0099"/>
                </a:solidFill>
              </a:rPr>
              <a:t>states?</a:t>
            </a:r>
            <a:r>
              <a:rPr lang="en-US" altLang="en-US" sz="2800">
                <a:solidFill>
                  <a:srgbClr val="CC0099"/>
                </a:solidFill>
              </a:rPr>
              <a:t> </a:t>
            </a:r>
            <a:r>
              <a:rPr lang="en-US" altLang="en-US" sz="2800"/>
              <a:t>locations of tiles </a:t>
            </a:r>
            <a:endParaRPr lang="en-US" altLang="en-US" sz="2800" u="sng">
              <a:solidFill>
                <a:srgbClr val="CC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u="sng">
                <a:solidFill>
                  <a:srgbClr val="CC0099"/>
                </a:solidFill>
              </a:rPr>
              <a:t>actions?</a:t>
            </a:r>
            <a:r>
              <a:rPr lang="en-US" altLang="en-US" sz="2800">
                <a:solidFill>
                  <a:srgbClr val="CC0099"/>
                </a:solidFill>
              </a:rPr>
              <a:t> </a:t>
            </a:r>
            <a:r>
              <a:rPr lang="en-US" altLang="en-US" sz="2800"/>
              <a:t>move blank left, right, up, down </a:t>
            </a:r>
            <a:endParaRPr lang="en-US" altLang="en-US" sz="2800" u="sng">
              <a:solidFill>
                <a:srgbClr val="CC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u="sng">
                <a:solidFill>
                  <a:srgbClr val="CC0099"/>
                </a:solidFill>
              </a:rPr>
              <a:t>goal test?</a:t>
            </a:r>
            <a:r>
              <a:rPr lang="en-US" altLang="en-US" sz="2800">
                <a:solidFill>
                  <a:srgbClr val="CC0099"/>
                </a:solidFill>
              </a:rPr>
              <a:t> </a:t>
            </a:r>
            <a:r>
              <a:rPr lang="en-US" altLang="en-US" sz="2800"/>
              <a:t>= goal state (given)</a:t>
            </a:r>
            <a:endParaRPr lang="en-US" altLang="en-US" sz="2800" u="sng">
              <a:solidFill>
                <a:srgbClr val="CC0099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sz="2800" u="sng">
                <a:solidFill>
                  <a:srgbClr val="CC0099"/>
                </a:solidFill>
              </a:rPr>
              <a:t>path cost? </a:t>
            </a:r>
            <a:r>
              <a:rPr lang="en-US" altLang="en-US" sz="2800"/>
              <a:t>1 per move
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/>
              <a:t>[Note: optimal solution of </a:t>
            </a:r>
            <a:r>
              <a:rPr lang="en-US" altLang="en-US" sz="2400" i="1"/>
              <a:t>n</a:t>
            </a:r>
            <a:r>
              <a:rPr lang="en-US" altLang="en-US" sz="2400"/>
              <a:t>-Puzzle family is NP-hard]</a:t>
            </a:r>
          </a:p>
          <a:p>
            <a:pPr>
              <a:lnSpc>
                <a:spcPct val="80000"/>
              </a:lnSpc>
            </a:pPr>
            <a:endParaRPr lang="en-US" altLang="en-US" sz="2800" u="sng">
              <a:solidFill>
                <a:srgbClr val="CC0099"/>
              </a:solidFill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DA2B628-530A-FD16-8F0E-E60FFE380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2C87E-7119-49E5-A8D0-0E333DA8939C}" type="slidenum">
              <a:rPr lang="en-US" altLang="en-US"/>
              <a:pPr/>
              <a:t>63</a:t>
            </a:fld>
            <a:endParaRPr lang="en-US" altLang="en-US"/>
          </a:p>
        </p:txBody>
      </p:sp>
      <p:pic>
        <p:nvPicPr>
          <p:cNvPr id="17414" name="Picture 6">
            <a:extLst>
              <a:ext uri="{FF2B5EF4-FFF2-40B4-BE49-F238E27FC236}">
                <a16:creationId xmlns:a16="http://schemas.microsoft.com/office/drawing/2014/main" id="{1316466C-5DF4-DE1D-5DB5-3D03EBDC5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165123"/>
            <a:ext cx="42576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390" y="182668"/>
            <a:ext cx="4865862" cy="760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tabLst>
                <a:tab pos="929005" algn="l"/>
              </a:tabLst>
            </a:pPr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Ex:	8-Queens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0402" y="992823"/>
            <a:ext cx="7494270" cy="4477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defTabSz="914400">
              <a:spcBef>
                <a:spcPts val="95"/>
              </a:spcBef>
            </a:pPr>
            <a:r>
              <a:rPr sz="2800" spc="-5" dirty="0">
                <a:solidFill>
                  <a:prstClr val="black"/>
                </a:solidFill>
                <a:latin typeface="Carlito"/>
                <a:cs typeface="Carlito"/>
              </a:rPr>
              <a:t>Place </a:t>
            </a:r>
            <a:r>
              <a:rPr sz="2800" dirty="0">
                <a:solidFill>
                  <a:prstClr val="black"/>
                </a:solidFill>
                <a:latin typeface="Carlito"/>
                <a:cs typeface="Carlito"/>
              </a:rPr>
              <a:t>as </a:t>
            </a:r>
            <a:r>
              <a:rPr sz="2800" spc="-20" dirty="0">
                <a:solidFill>
                  <a:prstClr val="black"/>
                </a:solidFill>
                <a:latin typeface="Carlito"/>
                <a:cs typeface="Carlito"/>
              </a:rPr>
              <a:t>many </a:t>
            </a:r>
            <a:r>
              <a:rPr sz="2800" spc="-5" dirty="0">
                <a:solidFill>
                  <a:prstClr val="black"/>
                </a:solidFill>
                <a:latin typeface="Carlito"/>
                <a:cs typeface="Carlito"/>
              </a:rPr>
              <a:t>queens </a:t>
            </a:r>
            <a:r>
              <a:rPr sz="2800" dirty="0">
                <a:solidFill>
                  <a:prstClr val="black"/>
                </a:solidFill>
                <a:latin typeface="Carlito"/>
                <a:cs typeface="Carlito"/>
              </a:rPr>
              <a:t>as</a:t>
            </a:r>
            <a:r>
              <a:rPr sz="2800" spc="5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Carlito"/>
                <a:cs typeface="Carlito"/>
              </a:rPr>
              <a:t>possible</a:t>
            </a:r>
            <a:endParaRPr sz="2800">
              <a:solidFill>
                <a:prstClr val="black"/>
              </a:solidFill>
              <a:latin typeface="Carlito"/>
              <a:cs typeface="Carlito"/>
            </a:endParaRPr>
          </a:p>
          <a:p>
            <a:pPr marL="355600" defTabSz="914400"/>
            <a:r>
              <a:rPr sz="2800" spc="-5" dirty="0">
                <a:solidFill>
                  <a:prstClr val="black"/>
                </a:solidFill>
                <a:latin typeface="Carlito"/>
                <a:cs typeface="Carlito"/>
              </a:rPr>
              <a:t>on the chess </a:t>
            </a:r>
            <a:r>
              <a:rPr sz="2800" spc="-10" dirty="0">
                <a:solidFill>
                  <a:prstClr val="black"/>
                </a:solidFill>
                <a:latin typeface="Carlito"/>
                <a:cs typeface="Carlito"/>
              </a:rPr>
              <a:t>board </a:t>
            </a:r>
            <a:r>
              <a:rPr sz="2800" spc="-5" dirty="0">
                <a:solidFill>
                  <a:prstClr val="black"/>
                </a:solidFill>
                <a:latin typeface="Carlito"/>
                <a:cs typeface="Carlito"/>
              </a:rPr>
              <a:t>without</a:t>
            </a:r>
            <a:r>
              <a:rPr sz="2800" spc="9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Carlito"/>
                <a:cs typeface="Carlito"/>
              </a:rPr>
              <a:t>capture</a:t>
            </a:r>
            <a:endParaRPr sz="2800">
              <a:solidFill>
                <a:prstClr val="black"/>
              </a:solidFill>
              <a:latin typeface="Carlito"/>
              <a:cs typeface="Carlito"/>
            </a:endParaRPr>
          </a:p>
          <a:p>
            <a:pPr defTabSz="914400"/>
            <a:endParaRPr sz="2750">
              <a:solidFill>
                <a:prstClr val="black"/>
              </a:solidFill>
              <a:latin typeface="Carlito"/>
              <a:cs typeface="Carlito"/>
            </a:endParaRPr>
          </a:p>
          <a:p>
            <a:pPr marL="355600" indent="-342900" defTabSz="914400">
              <a:spcBef>
                <a:spcPts val="5"/>
              </a:spcBef>
              <a:buClr>
                <a:srgbClr val="4F81BD"/>
              </a:buClr>
              <a:buFont typeface="Arial"/>
              <a:buChar char="•"/>
              <a:tabLst>
                <a:tab pos="354965" algn="l"/>
                <a:tab pos="355600" algn="l"/>
                <a:tab pos="1530350" algn="l"/>
              </a:tabLst>
            </a:pPr>
            <a:r>
              <a:rPr sz="2800" spc="-25" dirty="0">
                <a:solidFill>
                  <a:srgbClr val="C0504D"/>
                </a:solidFill>
                <a:latin typeface="Carlito"/>
                <a:cs typeface="Carlito"/>
              </a:rPr>
              <a:t>states?	</a:t>
            </a:r>
            <a:r>
              <a:rPr sz="2400" dirty="0">
                <a:solidFill>
                  <a:prstClr val="black"/>
                </a:solidFill>
                <a:latin typeface="Carlito"/>
                <a:cs typeface="Carlito"/>
              </a:rPr>
              <a:t>- </a:t>
            </a:r>
            <a:r>
              <a:rPr sz="2400" spc="-20" dirty="0">
                <a:solidFill>
                  <a:prstClr val="black"/>
                </a:solidFill>
                <a:latin typeface="Carlito"/>
                <a:cs typeface="Carlito"/>
              </a:rPr>
              <a:t>any </a:t>
            </a: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arrangement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of n&lt;=8</a:t>
            </a:r>
            <a:r>
              <a:rPr sz="2400" spc="-1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queens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marL="1383665" marR="5080" indent="129539" defTabSz="914400">
              <a:spcBef>
                <a:spcPts val="15"/>
              </a:spcBef>
              <a:tabLst>
                <a:tab pos="2143125" algn="l"/>
              </a:tabLst>
            </a:pPr>
            <a:r>
              <a:rPr sz="2400" dirty="0">
                <a:solidFill>
                  <a:srgbClr val="4F81BD"/>
                </a:solidFill>
                <a:latin typeface="Carlito"/>
                <a:cs typeface="Carlito"/>
              </a:rPr>
              <a:t>-</a:t>
            </a:r>
            <a:r>
              <a:rPr sz="2400" spc="5" dirty="0">
                <a:solidFill>
                  <a:srgbClr val="4F81BD"/>
                </a:solidFill>
                <a:latin typeface="Carlito"/>
                <a:cs typeface="Carlito"/>
              </a:rPr>
              <a:t> </a:t>
            </a:r>
            <a:r>
              <a:rPr sz="2400" i="1" dirty="0">
                <a:solidFill>
                  <a:srgbClr val="4F81BD"/>
                </a:solidFill>
                <a:latin typeface="Carlito"/>
                <a:cs typeface="Carlito"/>
              </a:rPr>
              <a:t>or	</a:t>
            </a:r>
            <a:r>
              <a:rPr sz="2400" spc="-10" dirty="0">
                <a:solidFill>
                  <a:srgbClr val="4F81BD"/>
                </a:solidFill>
                <a:latin typeface="Carlito"/>
                <a:cs typeface="Carlito"/>
              </a:rPr>
              <a:t>arrangements </a:t>
            </a:r>
            <a:r>
              <a:rPr sz="2400" spc="-5" dirty="0">
                <a:solidFill>
                  <a:srgbClr val="4F81BD"/>
                </a:solidFill>
                <a:latin typeface="Carlito"/>
                <a:cs typeface="Carlito"/>
              </a:rPr>
              <a:t>of n&lt;=8 queens </a:t>
            </a:r>
            <a:r>
              <a:rPr sz="2400" dirty="0">
                <a:solidFill>
                  <a:srgbClr val="4F81BD"/>
                </a:solidFill>
                <a:latin typeface="Carlito"/>
                <a:cs typeface="Carlito"/>
              </a:rPr>
              <a:t>in </a:t>
            </a:r>
            <a:r>
              <a:rPr sz="2400" spc="-10" dirty="0">
                <a:solidFill>
                  <a:srgbClr val="4F81BD"/>
                </a:solidFill>
                <a:latin typeface="Carlito"/>
                <a:cs typeface="Carlito"/>
              </a:rPr>
              <a:t>leftmost </a:t>
            </a:r>
            <a:r>
              <a:rPr sz="2400" dirty="0">
                <a:solidFill>
                  <a:srgbClr val="4F81BD"/>
                </a:solidFill>
                <a:latin typeface="Carlito"/>
                <a:cs typeface="Carlito"/>
              </a:rPr>
              <a:t>n  </a:t>
            </a:r>
            <a:r>
              <a:rPr sz="2400" spc="-10" dirty="0">
                <a:solidFill>
                  <a:srgbClr val="4F81BD"/>
                </a:solidFill>
                <a:latin typeface="Carlito"/>
                <a:cs typeface="Carlito"/>
              </a:rPr>
              <a:t>columns, </a:t>
            </a:r>
            <a:r>
              <a:rPr sz="2400" dirty="0">
                <a:solidFill>
                  <a:srgbClr val="4F81BD"/>
                </a:solidFill>
                <a:latin typeface="Carlito"/>
                <a:cs typeface="Carlito"/>
              </a:rPr>
              <a:t>1 </a:t>
            </a:r>
            <a:r>
              <a:rPr sz="2400" spc="-5" dirty="0">
                <a:solidFill>
                  <a:srgbClr val="4F81BD"/>
                </a:solidFill>
                <a:latin typeface="Carlito"/>
                <a:cs typeface="Carlito"/>
              </a:rPr>
              <a:t>per </a:t>
            </a:r>
            <a:r>
              <a:rPr sz="2400" spc="-10" dirty="0">
                <a:solidFill>
                  <a:srgbClr val="4F81BD"/>
                </a:solidFill>
                <a:latin typeface="Carlito"/>
                <a:cs typeface="Carlito"/>
              </a:rPr>
              <a:t>column, </a:t>
            </a:r>
            <a:r>
              <a:rPr sz="2400" spc="-5" dirty="0">
                <a:solidFill>
                  <a:srgbClr val="4F81BD"/>
                </a:solidFill>
                <a:latin typeface="Carlito"/>
                <a:cs typeface="Carlito"/>
              </a:rPr>
              <a:t>such </a:t>
            </a:r>
            <a:r>
              <a:rPr sz="2400" spc="-10" dirty="0">
                <a:solidFill>
                  <a:srgbClr val="4F81BD"/>
                </a:solidFill>
                <a:latin typeface="Carlito"/>
                <a:cs typeface="Carlito"/>
              </a:rPr>
              <a:t>that </a:t>
            </a:r>
            <a:r>
              <a:rPr sz="2400" spc="-5" dirty="0">
                <a:solidFill>
                  <a:srgbClr val="4F81BD"/>
                </a:solidFill>
                <a:latin typeface="Carlito"/>
                <a:cs typeface="Carlito"/>
              </a:rPr>
              <a:t>no queen  </a:t>
            </a:r>
            <a:r>
              <a:rPr sz="2400" spc="-20" dirty="0">
                <a:solidFill>
                  <a:srgbClr val="4F81BD"/>
                </a:solidFill>
                <a:latin typeface="Carlito"/>
                <a:cs typeface="Carlito"/>
              </a:rPr>
              <a:t>attacks any</a:t>
            </a:r>
            <a:r>
              <a:rPr sz="2400" spc="-15" dirty="0">
                <a:solidFill>
                  <a:srgbClr val="4F81BD"/>
                </a:solidFill>
                <a:latin typeface="Carlito"/>
                <a:cs typeface="Carlito"/>
              </a:rPr>
              <a:t> </a:t>
            </a:r>
            <a:r>
              <a:rPr sz="2400" spc="-45" dirty="0">
                <a:solidFill>
                  <a:srgbClr val="4F81BD"/>
                </a:solidFill>
                <a:latin typeface="Carlito"/>
                <a:cs typeface="Carlito"/>
              </a:rPr>
              <a:t>other.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marL="355600" indent="-343535" defTabSz="914400">
              <a:lnSpc>
                <a:spcPts val="3345"/>
              </a:lnSpc>
              <a:buClr>
                <a:srgbClr val="4F81BD"/>
              </a:buClr>
              <a:buFont typeface="Arial"/>
              <a:buChar char="•"/>
              <a:tabLst>
                <a:tab pos="355600" algn="l"/>
                <a:tab pos="356235" algn="l"/>
                <a:tab pos="2246630" algn="l"/>
              </a:tabLst>
            </a:pPr>
            <a:r>
              <a:rPr sz="2800" spc="-10" dirty="0">
                <a:solidFill>
                  <a:srgbClr val="C0504D"/>
                </a:solidFill>
                <a:latin typeface="Carlito"/>
                <a:cs typeface="Carlito"/>
              </a:rPr>
              <a:t>initial</a:t>
            </a:r>
            <a:r>
              <a:rPr sz="2800" spc="15" dirty="0">
                <a:solidFill>
                  <a:srgbClr val="C0504D"/>
                </a:solidFill>
                <a:latin typeface="Carlito"/>
                <a:cs typeface="Carlito"/>
              </a:rPr>
              <a:t> </a:t>
            </a:r>
            <a:r>
              <a:rPr sz="2800" spc="-25" dirty="0">
                <a:solidFill>
                  <a:srgbClr val="C0504D"/>
                </a:solidFill>
                <a:latin typeface="Carlito"/>
                <a:cs typeface="Carlito"/>
              </a:rPr>
              <a:t>state?	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no queens on </a:t>
            </a:r>
            <a:r>
              <a:rPr sz="2400" dirty="0">
                <a:solidFill>
                  <a:prstClr val="black"/>
                </a:solidFill>
                <a:latin typeface="Carlito"/>
                <a:cs typeface="Carlito"/>
              </a:rPr>
              <a:t>the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board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marL="355600" indent="-343535" defTabSz="914400">
              <a:buClr>
                <a:srgbClr val="4F81BD"/>
              </a:buClr>
              <a:buFont typeface="Arial"/>
              <a:buChar char="•"/>
              <a:tabLst>
                <a:tab pos="355600" algn="l"/>
                <a:tab pos="356235" algn="l"/>
                <a:tab pos="1717675" algn="l"/>
              </a:tabLst>
            </a:pPr>
            <a:r>
              <a:rPr sz="2800" spc="-5" dirty="0">
                <a:solidFill>
                  <a:srgbClr val="C0504D"/>
                </a:solidFill>
                <a:latin typeface="Carlito"/>
                <a:cs typeface="Carlito"/>
              </a:rPr>
              <a:t>actions</a:t>
            </a:r>
            <a:r>
              <a:rPr sz="2800" spc="-5" dirty="0">
                <a:solidFill>
                  <a:srgbClr val="CC0099"/>
                </a:solidFill>
                <a:latin typeface="Carlito"/>
                <a:cs typeface="Carlito"/>
              </a:rPr>
              <a:t>?	</a:t>
            </a:r>
            <a:r>
              <a:rPr sz="2400" dirty="0">
                <a:solidFill>
                  <a:prstClr val="black"/>
                </a:solidFill>
                <a:latin typeface="Carlito"/>
                <a:cs typeface="Carlito"/>
              </a:rPr>
              <a:t>-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add queen </a:t>
            </a:r>
            <a:r>
              <a:rPr sz="2400" spc="-15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400" spc="-20" dirty="0">
                <a:solidFill>
                  <a:prstClr val="black"/>
                </a:solidFill>
                <a:latin typeface="Carlito"/>
                <a:cs typeface="Carlito"/>
              </a:rPr>
              <a:t>any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empty </a:t>
            </a: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square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marL="1384300" marR="40640" indent="328930" defTabSz="914400">
              <a:lnSpc>
                <a:spcPct val="103299"/>
              </a:lnSpc>
              <a:spcBef>
                <a:spcPts val="305"/>
              </a:spcBef>
              <a:tabLst>
                <a:tab pos="2272665" algn="l"/>
              </a:tabLst>
            </a:pPr>
            <a:r>
              <a:rPr sz="2400" dirty="0">
                <a:solidFill>
                  <a:srgbClr val="4F81BD"/>
                </a:solidFill>
                <a:latin typeface="Carlito"/>
                <a:cs typeface="Carlito"/>
              </a:rPr>
              <a:t>-</a:t>
            </a:r>
            <a:r>
              <a:rPr sz="2400" spc="-10" dirty="0">
                <a:solidFill>
                  <a:srgbClr val="4F81BD"/>
                </a:solidFill>
                <a:latin typeface="Carlito"/>
                <a:cs typeface="Carlito"/>
              </a:rPr>
              <a:t> </a:t>
            </a:r>
            <a:r>
              <a:rPr sz="2400" i="1" dirty="0">
                <a:solidFill>
                  <a:srgbClr val="4F81BD"/>
                </a:solidFill>
                <a:latin typeface="Carlito"/>
                <a:cs typeface="Carlito"/>
              </a:rPr>
              <a:t>or	</a:t>
            </a:r>
            <a:r>
              <a:rPr sz="2400" spc="-5" dirty="0">
                <a:solidFill>
                  <a:srgbClr val="4F81BD"/>
                </a:solidFill>
                <a:latin typeface="Carlito"/>
                <a:cs typeface="Carlito"/>
              </a:rPr>
              <a:t>add queen </a:t>
            </a:r>
            <a:r>
              <a:rPr sz="2400" spc="-15" dirty="0">
                <a:solidFill>
                  <a:srgbClr val="4F81BD"/>
                </a:solidFill>
                <a:latin typeface="Carlito"/>
                <a:cs typeface="Carlito"/>
              </a:rPr>
              <a:t>to </a:t>
            </a:r>
            <a:r>
              <a:rPr sz="2400" spc="-10" dirty="0">
                <a:solidFill>
                  <a:srgbClr val="4F81BD"/>
                </a:solidFill>
                <a:latin typeface="Carlito"/>
                <a:cs typeface="Carlito"/>
              </a:rPr>
              <a:t>leftmost </a:t>
            </a:r>
            <a:r>
              <a:rPr sz="2400" spc="-5" dirty="0">
                <a:solidFill>
                  <a:srgbClr val="4F81BD"/>
                </a:solidFill>
                <a:latin typeface="Carlito"/>
                <a:cs typeface="Carlito"/>
              </a:rPr>
              <a:t>empty </a:t>
            </a:r>
            <a:r>
              <a:rPr sz="2400" spc="-10" dirty="0">
                <a:solidFill>
                  <a:srgbClr val="4F81BD"/>
                </a:solidFill>
                <a:latin typeface="Carlito"/>
                <a:cs typeface="Carlito"/>
              </a:rPr>
              <a:t>square </a:t>
            </a:r>
            <a:r>
              <a:rPr sz="2400" spc="-5" dirty="0">
                <a:solidFill>
                  <a:srgbClr val="4F81BD"/>
                </a:solidFill>
                <a:latin typeface="Carlito"/>
                <a:cs typeface="Carlito"/>
              </a:rPr>
              <a:t>such  </a:t>
            </a:r>
            <a:r>
              <a:rPr sz="2400" spc="-10" dirty="0">
                <a:solidFill>
                  <a:srgbClr val="4F81BD"/>
                </a:solidFill>
                <a:latin typeface="Carlito"/>
                <a:cs typeface="Carlito"/>
              </a:rPr>
              <a:t>that </a:t>
            </a:r>
            <a:r>
              <a:rPr sz="2400" dirty="0">
                <a:solidFill>
                  <a:srgbClr val="4F81BD"/>
                </a:solidFill>
                <a:latin typeface="Carlito"/>
                <a:cs typeface="Carlito"/>
              </a:rPr>
              <a:t>it is </a:t>
            </a:r>
            <a:r>
              <a:rPr sz="2400" spc="-5" dirty="0">
                <a:solidFill>
                  <a:srgbClr val="4F81BD"/>
                </a:solidFill>
                <a:latin typeface="Carlito"/>
                <a:cs typeface="Carlito"/>
              </a:rPr>
              <a:t>not </a:t>
            </a:r>
            <a:r>
              <a:rPr sz="2400" spc="-20" dirty="0">
                <a:solidFill>
                  <a:srgbClr val="4F81BD"/>
                </a:solidFill>
                <a:latin typeface="Carlito"/>
                <a:cs typeface="Carlito"/>
              </a:rPr>
              <a:t>attacked </a:t>
            </a:r>
            <a:r>
              <a:rPr sz="2400" spc="-10" dirty="0">
                <a:solidFill>
                  <a:srgbClr val="4F81BD"/>
                </a:solidFill>
                <a:latin typeface="Carlito"/>
                <a:cs typeface="Carlito"/>
              </a:rPr>
              <a:t>by </a:t>
            </a:r>
            <a:r>
              <a:rPr sz="2400" spc="-5" dirty="0">
                <a:solidFill>
                  <a:srgbClr val="4F81BD"/>
                </a:solidFill>
                <a:latin typeface="Carlito"/>
                <a:cs typeface="Carlito"/>
              </a:rPr>
              <a:t>other</a:t>
            </a:r>
            <a:r>
              <a:rPr sz="2400" spc="-55" dirty="0">
                <a:solidFill>
                  <a:srgbClr val="4F81BD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4F81BD"/>
                </a:solidFill>
                <a:latin typeface="Carlito"/>
                <a:cs typeface="Carlito"/>
              </a:rPr>
              <a:t>queens.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1603" y="5493194"/>
            <a:ext cx="48012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defTabSz="914400">
              <a:spcBef>
                <a:spcPts val="100"/>
              </a:spcBef>
            </a:pPr>
            <a:r>
              <a:rPr sz="2400" dirty="0">
                <a:solidFill>
                  <a:prstClr val="black"/>
                </a:solidFill>
                <a:latin typeface="Carlito"/>
                <a:cs typeface="Carlito"/>
              </a:rPr>
              <a:t>8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queens on </a:t>
            </a:r>
            <a:r>
              <a:rPr sz="2400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board,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none</a:t>
            </a:r>
            <a:r>
              <a:rPr sz="2400" spc="-5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Carlito"/>
                <a:cs typeface="Carlito"/>
              </a:rPr>
              <a:t>attacked.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50403" y="5442902"/>
            <a:ext cx="550354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 defTabSz="914400">
              <a:spcBef>
                <a:spcPts val="95"/>
              </a:spcBef>
              <a:buClr>
                <a:srgbClr val="4F81BD"/>
              </a:buClr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10" dirty="0">
                <a:solidFill>
                  <a:srgbClr val="C0504D"/>
                </a:solidFill>
                <a:latin typeface="Carlito"/>
                <a:cs typeface="Carlito"/>
              </a:rPr>
              <a:t>goal</a:t>
            </a:r>
            <a:r>
              <a:rPr sz="2800" spc="-25" dirty="0">
                <a:solidFill>
                  <a:srgbClr val="C0504D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srgbClr val="C0504D"/>
                </a:solidFill>
                <a:latin typeface="Carlito"/>
                <a:cs typeface="Carlito"/>
              </a:rPr>
              <a:t>test?</a:t>
            </a:r>
            <a:endParaRPr sz="2800">
              <a:solidFill>
                <a:prstClr val="black"/>
              </a:solidFill>
              <a:latin typeface="Carlito"/>
              <a:cs typeface="Carlito"/>
            </a:endParaRPr>
          </a:p>
          <a:p>
            <a:pPr marL="355600" indent="-343535" defTabSz="914400">
              <a:buClr>
                <a:srgbClr val="4F81BD"/>
              </a:buClr>
              <a:buFont typeface="Arial"/>
              <a:buChar char="•"/>
              <a:tabLst>
                <a:tab pos="355600" algn="l"/>
                <a:tab pos="356235" algn="l"/>
                <a:tab pos="1987550" algn="l"/>
                <a:tab pos="3592195" algn="l"/>
              </a:tabLst>
            </a:pPr>
            <a:r>
              <a:rPr sz="2800" spc="-10" dirty="0">
                <a:solidFill>
                  <a:srgbClr val="C0504D"/>
                </a:solidFill>
                <a:latin typeface="Carlito"/>
                <a:cs typeface="Carlito"/>
              </a:rPr>
              <a:t>path</a:t>
            </a:r>
            <a:r>
              <a:rPr sz="2800" spc="15" dirty="0">
                <a:solidFill>
                  <a:srgbClr val="C0504D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srgbClr val="C0504D"/>
                </a:solidFill>
                <a:latin typeface="Carlito"/>
                <a:cs typeface="Carlito"/>
              </a:rPr>
              <a:t>cost?	</a:t>
            </a:r>
            <a:r>
              <a:rPr sz="2400" dirty="0">
                <a:solidFill>
                  <a:prstClr val="black"/>
                </a:solidFill>
                <a:latin typeface="Carlito"/>
                <a:cs typeface="Carlito"/>
              </a:rPr>
              <a:t>1</a:t>
            </a: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prstClr val="black"/>
                </a:solidFill>
                <a:latin typeface="Carlito"/>
                <a:cs typeface="Carlito"/>
              </a:rPr>
              <a:t>per </a:t>
            </a:r>
            <a:r>
              <a:rPr sz="2400" spc="-15" dirty="0">
                <a:solidFill>
                  <a:prstClr val="black"/>
                </a:solidFill>
                <a:latin typeface="Carlito"/>
                <a:cs typeface="Carlito"/>
              </a:rPr>
              <a:t>move	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(not</a:t>
            </a:r>
            <a:r>
              <a:rPr sz="2400" spc="-6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prstClr val="black"/>
                </a:solidFill>
                <a:latin typeface="Carlito"/>
                <a:cs typeface="Carlito"/>
              </a:rPr>
              <a:t>relevant…)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296275" y="466725"/>
            <a:ext cx="1981200" cy="20002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EEFCA6-433F-2E0E-4E33-A88BE7E7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42067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09B18A3-F8A5-5746-C02E-5E0CED61C9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163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Example: robotic assembly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7966EE62-6EAE-FA4B-77D0-9783502F1C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r>
              <a:rPr lang="en-US" altLang="en-US" sz="2800" u="sng">
                <a:solidFill>
                  <a:srgbClr val="CC0099"/>
                </a:solidFill>
              </a:rPr>
              <a:t>states?</a:t>
            </a:r>
            <a:r>
              <a:rPr lang="en-US" altLang="en-US" sz="2800"/>
              <a:t>: real-valued coordinates of robot joint angles parts of the object to be assembled</a:t>
            </a:r>
          </a:p>
          <a:p>
            <a:pPr>
              <a:lnSpc>
                <a:spcPct val="80000"/>
              </a:lnSpc>
            </a:pPr>
            <a:r>
              <a:rPr lang="en-US" altLang="en-US" sz="2800" u="sng">
                <a:solidFill>
                  <a:srgbClr val="CC0099"/>
                </a:solidFill>
              </a:rPr>
              <a:t>actions?</a:t>
            </a:r>
            <a:r>
              <a:rPr lang="en-US" altLang="en-US" sz="2800"/>
              <a:t>: continuous motions of robot joints</a:t>
            </a:r>
          </a:p>
          <a:p>
            <a:pPr>
              <a:lnSpc>
                <a:spcPct val="80000"/>
              </a:lnSpc>
            </a:pPr>
            <a:r>
              <a:rPr lang="en-US" altLang="en-US" sz="2800" u="sng">
                <a:solidFill>
                  <a:srgbClr val="CC0099"/>
                </a:solidFill>
              </a:rPr>
              <a:t>goal test?</a:t>
            </a:r>
            <a:r>
              <a:rPr lang="en-US" altLang="en-US" sz="2800"/>
              <a:t>: complete assembly</a:t>
            </a:r>
          </a:p>
          <a:p>
            <a:pPr>
              <a:lnSpc>
                <a:spcPct val="80000"/>
              </a:lnSpc>
            </a:pPr>
            <a:r>
              <a:rPr lang="en-US" altLang="en-US" sz="2800" u="sng">
                <a:solidFill>
                  <a:srgbClr val="CC0099"/>
                </a:solidFill>
              </a:rPr>
              <a:t>path cost?</a:t>
            </a:r>
            <a:r>
              <a:rPr lang="en-US" altLang="en-US" sz="2800"/>
              <a:t>: time to execute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8E571E6-BAF9-C826-61FC-2F22B2997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16888-D20F-4C08-9C4F-002122CC4092}" type="slidenum">
              <a:rPr lang="en-US" altLang="en-US"/>
              <a:pPr/>
              <a:t>65</a:t>
            </a:fld>
            <a:endParaRPr lang="en-US" altLang="en-US"/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5F80C2A8-ADAC-3B64-AE4E-6221ABC7F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295400"/>
            <a:ext cx="580072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88144" y="0"/>
            <a:ext cx="10058400" cy="1609344"/>
          </a:xfrm>
        </p:spPr>
        <p:txBody>
          <a:bodyPr>
            <a:normAutofit/>
          </a:bodyPr>
          <a:lstStyle/>
          <a:p>
            <a:r>
              <a:rPr 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Search Problems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64" y="1144413"/>
            <a:ext cx="8524096" cy="5226409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D82A67-D5ED-D520-1142-966ADD86F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0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391" y="182668"/>
            <a:ext cx="9929474" cy="760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Architectures for Intelligence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0403" y="979540"/>
            <a:ext cx="7103745" cy="525970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 defTabSz="914400">
              <a:spcBef>
                <a:spcPts val="800"/>
              </a:spcBef>
              <a:buClr>
                <a:srgbClr val="4F81B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solidFill>
                  <a:prstClr val="black"/>
                </a:solidFill>
                <a:latin typeface="Carlito"/>
                <a:cs typeface="Carlito"/>
              </a:rPr>
              <a:t>Search?</a:t>
            </a:r>
            <a:endParaRPr sz="2800">
              <a:solidFill>
                <a:prstClr val="black"/>
              </a:solidFill>
              <a:latin typeface="Carlito"/>
              <a:cs typeface="Carlito"/>
            </a:endParaRPr>
          </a:p>
          <a:p>
            <a:pPr marL="756285" lvl="1" indent="-287020" defTabSz="914400">
              <a:spcBef>
                <a:spcPts val="605"/>
              </a:spcBef>
              <a:buClr>
                <a:srgbClr val="4F81BD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Determine </a:t>
            </a: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how </a:t>
            </a:r>
            <a:r>
              <a:rPr sz="2400" spc="-15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achieve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some goal; “what </a:t>
            </a:r>
            <a:r>
              <a:rPr sz="2400" spc="-15" dirty="0">
                <a:solidFill>
                  <a:prstClr val="black"/>
                </a:solidFill>
                <a:latin typeface="Carlito"/>
                <a:cs typeface="Carlito"/>
              </a:rPr>
              <a:t>to</a:t>
            </a:r>
            <a:r>
              <a:rPr sz="2400" spc="-9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do”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lvl="1" defTabSz="914400">
              <a:buClr>
                <a:srgbClr val="4F81BD"/>
              </a:buClr>
              <a:buFont typeface="Arial"/>
              <a:buChar char="–"/>
            </a:pPr>
            <a:endParaRPr sz="2650">
              <a:solidFill>
                <a:prstClr val="black"/>
              </a:solidFill>
              <a:latin typeface="Carlito"/>
              <a:cs typeface="Carlito"/>
            </a:endParaRPr>
          </a:p>
          <a:p>
            <a:pPr marL="355600" indent="-342900" defTabSz="914400">
              <a:buClr>
                <a:srgbClr val="4F81B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Carlito"/>
                <a:cs typeface="Carlito"/>
              </a:rPr>
              <a:t>Logic &amp;</a:t>
            </a:r>
            <a:r>
              <a:rPr sz="2800" spc="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800" spc="-20" dirty="0">
                <a:solidFill>
                  <a:prstClr val="black"/>
                </a:solidFill>
                <a:latin typeface="Carlito"/>
                <a:cs typeface="Carlito"/>
              </a:rPr>
              <a:t>inference?</a:t>
            </a:r>
            <a:endParaRPr sz="2800">
              <a:solidFill>
                <a:prstClr val="black"/>
              </a:solidFill>
              <a:latin typeface="Carlito"/>
              <a:cs typeface="Carlito"/>
            </a:endParaRPr>
          </a:p>
          <a:p>
            <a:pPr marL="756285" lvl="1" indent="-287020" defTabSz="914400">
              <a:spcBef>
                <a:spcPts val="605"/>
              </a:spcBef>
              <a:buClr>
                <a:srgbClr val="4F81BD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Reason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about </a:t>
            </a: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what </a:t>
            </a:r>
            <a:r>
              <a:rPr sz="2400" spc="-15" dirty="0">
                <a:solidFill>
                  <a:prstClr val="black"/>
                </a:solidFill>
                <a:latin typeface="Carlito"/>
                <a:cs typeface="Carlito"/>
              </a:rPr>
              <a:t>to</a:t>
            </a:r>
            <a:r>
              <a:rPr sz="2400" spc="-3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do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marL="756285" lvl="1" indent="-287020" defTabSz="914400">
              <a:spcBef>
                <a:spcPts val="575"/>
              </a:spcBef>
              <a:buClr>
                <a:srgbClr val="4F81BD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Encode knowledge </a:t>
            </a:r>
            <a:r>
              <a:rPr sz="2400" dirty="0">
                <a:solidFill>
                  <a:prstClr val="black"/>
                </a:solidFill>
                <a:latin typeface="Carlito"/>
                <a:cs typeface="Carlito"/>
              </a:rPr>
              <a:t>/ </a:t>
            </a: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“expert”</a:t>
            </a:r>
            <a:r>
              <a:rPr sz="2400" spc="-3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400" spc="-20" dirty="0">
                <a:solidFill>
                  <a:prstClr val="black"/>
                </a:solidFill>
                <a:latin typeface="Carlito"/>
                <a:cs typeface="Carlito"/>
              </a:rPr>
              <a:t>systems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marL="756285" lvl="1" indent="-287655" defTabSz="914400">
              <a:spcBef>
                <a:spcPts val="575"/>
              </a:spcBef>
              <a:buClr>
                <a:srgbClr val="4F81BD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solidFill>
                  <a:prstClr val="black"/>
                </a:solidFill>
                <a:latin typeface="Carlito"/>
                <a:cs typeface="Carlito"/>
              </a:rPr>
              <a:t>Know </a:t>
            </a: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what </a:t>
            </a:r>
            <a:r>
              <a:rPr sz="2400" spc="-15" dirty="0">
                <a:solidFill>
                  <a:prstClr val="black"/>
                </a:solidFill>
                <a:latin typeface="Carlito"/>
                <a:cs typeface="Carlito"/>
              </a:rPr>
              <a:t>to</a:t>
            </a: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do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lvl="1" defTabSz="914400">
              <a:buClr>
                <a:srgbClr val="4F81BD"/>
              </a:buClr>
              <a:buFont typeface="Arial"/>
              <a:buChar char="–"/>
            </a:pPr>
            <a:endParaRPr sz="2650">
              <a:solidFill>
                <a:prstClr val="black"/>
              </a:solidFill>
              <a:latin typeface="Carlito"/>
              <a:cs typeface="Carlito"/>
            </a:endParaRPr>
          </a:p>
          <a:p>
            <a:pPr marL="355600" indent="-342900" defTabSz="914400">
              <a:buClr>
                <a:srgbClr val="4F81B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Carlito"/>
                <a:cs typeface="Carlito"/>
              </a:rPr>
              <a:t>Learning?</a:t>
            </a:r>
            <a:endParaRPr sz="2800">
              <a:solidFill>
                <a:prstClr val="black"/>
              </a:solidFill>
              <a:latin typeface="Carlito"/>
              <a:cs typeface="Carlito"/>
            </a:endParaRPr>
          </a:p>
          <a:p>
            <a:pPr marL="756285" lvl="1" indent="-287020" defTabSz="914400">
              <a:spcBef>
                <a:spcPts val="605"/>
              </a:spcBef>
              <a:buClr>
                <a:srgbClr val="4F81BD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Learn </a:t>
            </a: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what </a:t>
            </a:r>
            <a:r>
              <a:rPr sz="2400" spc="-15" dirty="0">
                <a:solidFill>
                  <a:prstClr val="black"/>
                </a:solidFill>
                <a:latin typeface="Carlito"/>
                <a:cs typeface="Carlito"/>
              </a:rPr>
              <a:t>to</a:t>
            </a:r>
            <a:r>
              <a:rPr sz="2400" spc="-2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do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lvl="1" defTabSz="914400">
              <a:buClr>
                <a:srgbClr val="4F81BD"/>
              </a:buClr>
              <a:buFont typeface="Arial"/>
              <a:buChar char="–"/>
            </a:pPr>
            <a:endParaRPr sz="2650">
              <a:solidFill>
                <a:prstClr val="black"/>
              </a:solidFill>
              <a:latin typeface="Carlito"/>
              <a:cs typeface="Carlito"/>
            </a:endParaRPr>
          </a:p>
          <a:p>
            <a:pPr marL="355600" indent="-342900" defTabSz="914400">
              <a:buClr>
                <a:srgbClr val="4F81B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Carlito"/>
                <a:cs typeface="Carlito"/>
              </a:rPr>
              <a:t>Modern </a:t>
            </a:r>
            <a:r>
              <a:rPr sz="2800" spc="-10" dirty="0">
                <a:solidFill>
                  <a:prstClr val="black"/>
                </a:solidFill>
                <a:latin typeface="Carlito"/>
                <a:cs typeface="Carlito"/>
              </a:rPr>
              <a:t>view: </a:t>
            </a:r>
            <a:r>
              <a:rPr sz="2800" spc="-15" dirty="0">
                <a:solidFill>
                  <a:prstClr val="black"/>
                </a:solidFill>
                <a:latin typeface="Carlito"/>
                <a:cs typeface="Carlito"/>
              </a:rPr>
              <a:t>complex </a:t>
            </a:r>
            <a:r>
              <a:rPr sz="2800" spc="-5" dirty="0">
                <a:solidFill>
                  <a:prstClr val="black"/>
                </a:solidFill>
                <a:latin typeface="Carlito"/>
                <a:cs typeface="Carlito"/>
              </a:rPr>
              <a:t>&amp;</a:t>
            </a:r>
            <a:r>
              <a:rPr sz="2800" spc="7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Carlito"/>
                <a:cs typeface="Carlito"/>
              </a:rPr>
              <a:t>multi-faceted</a:t>
            </a:r>
            <a:endParaRPr sz="280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3E6BD-4355-FE05-2A5E-88AAE18B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6025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29528"/>
            <a:ext cx="5860415" cy="76136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What is Search?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9941" y="1526794"/>
            <a:ext cx="8391749" cy="4068678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469900" marR="5080" indent="-457834">
              <a:lnSpc>
                <a:spcPts val="2880"/>
              </a:lnSpc>
              <a:spcBef>
                <a:spcPts val="795"/>
              </a:spcBef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3000" spc="-15" dirty="0">
                <a:latin typeface="Calibri"/>
                <a:cs typeface="Calibri"/>
              </a:rPr>
              <a:t>Search</a:t>
            </a:r>
            <a:r>
              <a:rPr sz="300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is</a:t>
            </a:r>
            <a:r>
              <a:rPr sz="3000" dirty="0">
                <a:latin typeface="Calibri"/>
                <a:cs typeface="Calibri"/>
              </a:rPr>
              <a:t> a class </a:t>
            </a:r>
            <a:r>
              <a:rPr sz="3000" spc="-5" dirty="0">
                <a:latin typeface="Calibri"/>
                <a:cs typeface="Calibri"/>
              </a:rPr>
              <a:t>of</a:t>
            </a:r>
            <a:r>
              <a:rPr sz="3000" spc="-10" dirty="0">
                <a:latin typeface="Calibri"/>
                <a:cs typeface="Calibri"/>
              </a:rPr>
              <a:t> techniques</a:t>
            </a:r>
            <a:r>
              <a:rPr sz="3000" spc="10" dirty="0">
                <a:latin typeface="Calibri"/>
                <a:cs typeface="Calibri"/>
              </a:rPr>
              <a:t> </a:t>
            </a:r>
            <a:r>
              <a:rPr sz="3000" spc="-25" dirty="0">
                <a:latin typeface="Calibri"/>
                <a:cs typeface="Calibri"/>
              </a:rPr>
              <a:t>for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20" dirty="0">
                <a:latin typeface="Calibri"/>
                <a:cs typeface="Calibri"/>
              </a:rPr>
              <a:t>systematically </a:t>
            </a:r>
            <a:r>
              <a:rPr sz="3000" spc="-66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finding</a:t>
            </a:r>
            <a:r>
              <a:rPr sz="3000" spc="-5" dirty="0">
                <a:latin typeface="Calibri"/>
                <a:cs typeface="Calibri"/>
              </a:rPr>
              <a:t> or </a:t>
            </a:r>
            <a:r>
              <a:rPr sz="3000" spc="-10" dirty="0">
                <a:latin typeface="Calibri"/>
                <a:cs typeface="Calibri"/>
              </a:rPr>
              <a:t>constructing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solutions </a:t>
            </a:r>
            <a:r>
              <a:rPr sz="3000" spc="-10" dirty="0">
                <a:latin typeface="Calibri"/>
                <a:cs typeface="Calibri"/>
              </a:rPr>
              <a:t>to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problems.</a:t>
            </a:r>
            <a:endParaRPr sz="3000" dirty="0">
              <a:latin typeface="Calibri"/>
              <a:cs typeface="Calibri"/>
            </a:endParaRPr>
          </a:p>
          <a:p>
            <a:pPr>
              <a:spcBef>
                <a:spcPts val="25"/>
              </a:spcBef>
              <a:buFont typeface="Arial MT"/>
              <a:buChar char="•"/>
            </a:pPr>
            <a:endParaRPr sz="2950" dirty="0">
              <a:latin typeface="Calibri"/>
              <a:cs typeface="Calibri"/>
            </a:endParaRPr>
          </a:p>
          <a:p>
            <a:pPr marL="469900" indent="-457834"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3000" spc="-10" dirty="0">
                <a:latin typeface="Calibri"/>
                <a:cs typeface="Calibri"/>
              </a:rPr>
              <a:t>Example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technique: </a:t>
            </a:r>
            <a:r>
              <a:rPr sz="3000" spc="-15" dirty="0">
                <a:latin typeface="Calibri"/>
                <a:cs typeface="Calibri"/>
              </a:rPr>
              <a:t>generate-and-test.</a:t>
            </a:r>
            <a:endParaRPr sz="3000" dirty="0">
              <a:latin typeface="Calibri"/>
              <a:cs typeface="Calibri"/>
            </a:endParaRPr>
          </a:p>
          <a:p>
            <a:pPr marL="469900" indent="-457834">
              <a:buFont typeface="Arial MT"/>
              <a:buChar char="•"/>
              <a:tabLst>
                <a:tab pos="469900" algn="l"/>
                <a:tab pos="470534" algn="l"/>
              </a:tabLst>
            </a:pPr>
            <a:r>
              <a:rPr sz="3000" spc="-10" dirty="0">
                <a:latin typeface="Calibri"/>
                <a:cs typeface="Calibri"/>
              </a:rPr>
              <a:t>Example</a:t>
            </a:r>
            <a:r>
              <a:rPr sz="3000" spc="-20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problem:</a:t>
            </a:r>
            <a:r>
              <a:rPr sz="3000" spc="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Combination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lock.</a:t>
            </a:r>
          </a:p>
          <a:p>
            <a:pPr>
              <a:lnSpc>
                <a:spcPct val="100000"/>
              </a:lnSpc>
            </a:pPr>
            <a:endParaRPr sz="2950" dirty="0">
              <a:latin typeface="Calibri"/>
              <a:cs typeface="Calibri"/>
            </a:endParaRPr>
          </a:p>
          <a:p>
            <a:pPr marL="469900" indent="-457834">
              <a:buAutoNum type="arabicPeriod"/>
              <a:tabLst>
                <a:tab pos="469900" algn="l"/>
                <a:tab pos="470534" algn="l"/>
              </a:tabLst>
            </a:pPr>
            <a:r>
              <a:rPr sz="3000" spc="-20" dirty="0">
                <a:latin typeface="Calibri"/>
                <a:cs typeface="Calibri"/>
              </a:rPr>
              <a:t>Generate</a:t>
            </a:r>
            <a:r>
              <a:rPr sz="3000" spc="-3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a</a:t>
            </a:r>
            <a:r>
              <a:rPr sz="3000" spc="-1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possible</a:t>
            </a:r>
            <a:r>
              <a:rPr sz="3000" spc="-5" dirty="0">
                <a:latin typeface="Calibri"/>
                <a:cs typeface="Calibri"/>
              </a:rPr>
              <a:t> solution.</a:t>
            </a:r>
            <a:endParaRPr sz="3000" dirty="0">
              <a:latin typeface="Calibri"/>
              <a:cs typeface="Calibri"/>
            </a:endParaRPr>
          </a:p>
          <a:p>
            <a:pPr marL="469900" indent="-457834">
              <a:buAutoNum type="arabicPeriod"/>
              <a:tabLst>
                <a:tab pos="469900" algn="l"/>
                <a:tab pos="470534" algn="l"/>
              </a:tabLst>
            </a:pPr>
            <a:r>
              <a:rPr sz="3000" spc="-80" dirty="0">
                <a:latin typeface="Calibri"/>
                <a:cs typeface="Calibri"/>
              </a:rPr>
              <a:t>Test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the</a:t>
            </a:r>
            <a:r>
              <a:rPr sz="3000" spc="-40" dirty="0">
                <a:latin typeface="Calibri"/>
                <a:cs typeface="Calibri"/>
              </a:rPr>
              <a:t> </a:t>
            </a:r>
            <a:r>
              <a:rPr sz="3000" spc="-5" dirty="0">
                <a:latin typeface="Calibri"/>
                <a:cs typeface="Calibri"/>
              </a:rPr>
              <a:t>solution.</a:t>
            </a:r>
            <a:endParaRPr sz="3000" dirty="0">
              <a:latin typeface="Calibri"/>
              <a:cs typeface="Calibri"/>
            </a:endParaRPr>
          </a:p>
          <a:p>
            <a:pPr marL="469900" marR="31115" indent="-457834">
              <a:lnSpc>
                <a:spcPct val="80000"/>
              </a:lnSpc>
              <a:spcBef>
                <a:spcPts val="725"/>
              </a:spcBef>
              <a:buAutoNum type="arabicPeriod"/>
              <a:tabLst>
                <a:tab pos="469900" algn="l"/>
                <a:tab pos="470534" algn="l"/>
              </a:tabLst>
            </a:pPr>
            <a:r>
              <a:rPr sz="3000" dirty="0">
                <a:latin typeface="Calibri"/>
                <a:cs typeface="Calibri"/>
              </a:rPr>
              <a:t>If </a:t>
            </a:r>
            <a:r>
              <a:rPr sz="3000" spc="-5" dirty="0">
                <a:latin typeface="Calibri"/>
                <a:cs typeface="Calibri"/>
              </a:rPr>
              <a:t>solution </a:t>
            </a:r>
            <a:r>
              <a:rPr sz="3000" spc="-20" dirty="0">
                <a:latin typeface="Calibri"/>
                <a:cs typeface="Calibri"/>
              </a:rPr>
              <a:t>found </a:t>
            </a:r>
            <a:r>
              <a:rPr sz="3000" spc="-5" dirty="0">
                <a:latin typeface="Calibri"/>
                <a:cs typeface="Calibri"/>
              </a:rPr>
              <a:t>THEN done ELSE </a:t>
            </a:r>
            <a:r>
              <a:rPr sz="3000" spc="-10" dirty="0">
                <a:latin typeface="Calibri"/>
                <a:cs typeface="Calibri"/>
              </a:rPr>
              <a:t>return </a:t>
            </a:r>
            <a:r>
              <a:rPr sz="3000" spc="-15" dirty="0">
                <a:latin typeface="Calibri"/>
                <a:cs typeface="Calibri"/>
              </a:rPr>
              <a:t>to </a:t>
            </a:r>
            <a:r>
              <a:rPr sz="3000" spc="-20" dirty="0">
                <a:latin typeface="Calibri"/>
                <a:cs typeface="Calibri"/>
              </a:rPr>
              <a:t>step </a:t>
            </a:r>
            <a:r>
              <a:rPr sz="3000" spc="-665" dirty="0">
                <a:latin typeface="Calibri"/>
                <a:cs typeface="Calibri"/>
              </a:rPr>
              <a:t> </a:t>
            </a:r>
            <a:r>
              <a:rPr sz="3000" dirty="0">
                <a:latin typeface="Calibri"/>
                <a:cs typeface="Calibri"/>
              </a:rPr>
              <a:t>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D112F-C04E-A0C1-7351-89FDA164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7866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9941" y="429527"/>
            <a:ext cx="9394640" cy="76136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Why is search interesting?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002296" y="6449144"/>
            <a:ext cx="351503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88888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>
                <a:lnSpc>
                  <a:spcPts val="1425"/>
                </a:lnSpc>
              </a:pPr>
              <a:t>69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059941" y="1558798"/>
            <a:ext cx="7850505" cy="437578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3535">
              <a:lnSpc>
                <a:spcPts val="3460"/>
              </a:lnSpc>
              <a:spcBef>
                <a:spcPts val="53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15" dirty="0">
                <a:latin typeface="Calibri"/>
                <a:cs typeface="Calibri"/>
              </a:rPr>
              <a:t>Many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(all?)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AI</a:t>
            </a:r>
            <a:r>
              <a:rPr sz="3200" spc="-10" dirty="0">
                <a:latin typeface="Calibri"/>
                <a:cs typeface="Calibri"/>
              </a:rPr>
              <a:t> problems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can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be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formulated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search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problems!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35"/>
              </a:spcBef>
              <a:buFont typeface="Arial MT"/>
              <a:buChar char="•"/>
            </a:pPr>
            <a:endParaRPr sz="3700">
              <a:latin typeface="Calibri"/>
              <a:cs typeface="Calibri"/>
            </a:endParaRPr>
          </a:p>
          <a:p>
            <a:pPr marL="355600" indent="-343535">
              <a:spcBef>
                <a:spcPts val="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libri"/>
                <a:cs typeface="Calibri"/>
              </a:rPr>
              <a:t>Examples:</a:t>
            </a:r>
            <a:endParaRPr sz="3200">
              <a:latin typeface="Calibri"/>
              <a:cs typeface="Calibri"/>
            </a:endParaRPr>
          </a:p>
          <a:p>
            <a:pPr marL="756285" lvl="1" indent="-287020">
              <a:spcBef>
                <a:spcPts val="350"/>
              </a:spcBef>
              <a:buChar char="•"/>
              <a:tabLst>
                <a:tab pos="756920" algn="l"/>
              </a:tabLst>
            </a:pPr>
            <a:r>
              <a:rPr sz="2800" spc="-25" dirty="0">
                <a:latin typeface="Calibri"/>
                <a:cs typeface="Calibri"/>
              </a:rPr>
              <a:t>Path </a:t>
            </a:r>
            <a:r>
              <a:rPr sz="2800" spc="-10" dirty="0">
                <a:latin typeface="Calibri"/>
                <a:cs typeface="Calibri"/>
              </a:rPr>
              <a:t>planning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340"/>
              </a:spcBef>
              <a:buChar char="•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Games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335"/>
              </a:spcBef>
              <a:buChar char="•"/>
              <a:tabLst>
                <a:tab pos="756920" algn="l"/>
              </a:tabLst>
            </a:pPr>
            <a:r>
              <a:rPr sz="2800" spc="-20" dirty="0">
                <a:latin typeface="Calibri"/>
                <a:cs typeface="Calibri"/>
              </a:rPr>
              <a:t>Natural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Language </a:t>
            </a:r>
            <a:r>
              <a:rPr sz="2800" spc="-15" dirty="0">
                <a:latin typeface="Calibri"/>
                <a:cs typeface="Calibri"/>
              </a:rPr>
              <a:t>Processing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340"/>
              </a:spcBef>
              <a:buChar char="•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Machine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learning</a:t>
            </a:r>
            <a:endParaRPr sz="2800">
              <a:latin typeface="Calibri"/>
              <a:cs typeface="Calibri"/>
            </a:endParaRPr>
          </a:p>
          <a:p>
            <a:pPr marL="756285" lvl="1" indent="-287020">
              <a:spcBef>
                <a:spcPts val="334"/>
              </a:spcBef>
              <a:buChar char="•"/>
              <a:tabLst>
                <a:tab pos="756920" algn="l"/>
              </a:tabLst>
            </a:pPr>
            <a:r>
              <a:rPr sz="2800" spc="-5" dirty="0">
                <a:latin typeface="Calibri"/>
                <a:cs typeface="Calibri"/>
              </a:rPr>
              <a:t>…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09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>
            <a:extLst>
              <a:ext uri="{FF2B5EF4-FFF2-40B4-BE49-F238E27FC236}">
                <a16:creationId xmlns:a16="http://schemas.microsoft.com/office/drawing/2014/main" id="{4969FD96-1AD1-0D78-C944-1089824FD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2561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Successor Function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58F66BF7-8B00-4344-5A46-A3E0224ED1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8382000" cy="5562600"/>
          </a:xfrm>
        </p:spPr>
        <p:txBody>
          <a:bodyPr/>
          <a:lstStyle/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5F5F5F"/>
                </a:solidFill>
                <a:latin typeface="Comic Sans MS" panose="030F0702030302020204" pitchFamily="66" charset="0"/>
              </a:rPr>
              <a:t>It implicitly represents all the actions that are feasible in each state</a:t>
            </a:r>
          </a:p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Comic Sans MS" panose="030F0702030302020204" pitchFamily="66" charset="0"/>
              </a:rPr>
              <a:t>Only the results of the actions (the successor states) and their costs are returned by the function</a:t>
            </a:r>
          </a:p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Comic Sans MS" panose="030F0702030302020204" pitchFamily="66" charset="0"/>
              </a:rPr>
              <a:t>The successor function is a “black box”: its content is unknown</a:t>
            </a:r>
            <a:br>
              <a:rPr lang="en-US" altLang="en-US">
                <a:latin typeface="Comic Sans MS" panose="030F0702030302020204" pitchFamily="66" charset="0"/>
              </a:rPr>
            </a:br>
            <a:r>
              <a:rPr lang="en-US" altLang="en-US" sz="2800">
                <a:solidFill>
                  <a:srgbClr val="5F5F5F"/>
                </a:solidFill>
                <a:latin typeface="Comic Sans MS" panose="030F0702030302020204" pitchFamily="66" charset="0"/>
              </a:rPr>
              <a:t>E.g., in assembly planning, the successor function may be quite complex (collision, stability, grasping, ...)</a:t>
            </a:r>
            <a:endParaRPr lang="en-US" altLang="en-US" sz="2800">
              <a:latin typeface="Comic Sans MS" panose="030F0702030302020204" pitchFamily="66" charset="0"/>
            </a:endParaRPr>
          </a:p>
        </p:txBody>
      </p:sp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A753068D-88DC-884A-C5BF-8611CB790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AA86813F-4445-4221-8EF6-376A9D680FA2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2819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>
            <a:extLst>
              <a:ext uri="{FF2B5EF4-FFF2-40B4-BE49-F238E27FC236}">
                <a16:creationId xmlns:a16="http://schemas.microsoft.com/office/drawing/2014/main" id="{B13A51EB-6752-4787-3729-72EFF2469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32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Applications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96359FE9-D236-4C4F-E96D-0D0F0F367B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371600"/>
            <a:ext cx="8382000" cy="5029200"/>
          </a:xfrm>
        </p:spPr>
        <p:txBody>
          <a:bodyPr/>
          <a:lstStyle/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2800">
                <a:latin typeface="Comic Sans MS" panose="030F0702030302020204" pitchFamily="66" charset="0"/>
              </a:rPr>
              <a:t>Search plays a key role in many applications, e.g.: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Comic Sans MS" panose="030F0702030302020204" pitchFamily="66" charset="0"/>
            </a:endParaRP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800">
                <a:latin typeface="Comic Sans MS" panose="030F0702030302020204" pitchFamily="66" charset="0"/>
              </a:rPr>
              <a:t>Route finding: airline travel, networks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800">
                <a:latin typeface="Comic Sans MS" panose="030F0702030302020204" pitchFamily="66" charset="0"/>
              </a:rPr>
              <a:t>Package/mail distribution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800">
                <a:latin typeface="Comic Sans MS" panose="030F0702030302020204" pitchFamily="66" charset="0"/>
              </a:rPr>
              <a:t>Pipe routing, VLSI routing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800">
                <a:latin typeface="Comic Sans MS" panose="030F0702030302020204" pitchFamily="66" charset="0"/>
              </a:rPr>
              <a:t>Comparison and classification of protein folds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800">
                <a:latin typeface="Comic Sans MS" panose="030F0702030302020204" pitchFamily="66" charset="0"/>
              </a:rPr>
              <a:t>Pharmaceutical drug design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800">
                <a:latin typeface="Comic Sans MS" panose="030F0702030302020204" pitchFamily="66" charset="0"/>
              </a:rPr>
              <a:t>Design of protein-like molecules</a:t>
            </a:r>
          </a:p>
          <a:p>
            <a:pPr eaLnBrk="1" hangingPunct="1">
              <a:buClr>
                <a:srgbClr val="0000FF"/>
              </a:buClr>
              <a:buFont typeface="Wingdings" panose="05000000000000000000" pitchFamily="2" charset="2"/>
              <a:buChar char="§"/>
            </a:pPr>
            <a:r>
              <a:rPr lang="en-US" altLang="en-US" sz="2800">
                <a:latin typeface="Comic Sans MS" panose="030F0702030302020204" pitchFamily="66" charset="0"/>
              </a:rPr>
              <a:t>Video games</a:t>
            </a:r>
          </a:p>
        </p:txBody>
      </p:sp>
      <p:sp>
        <p:nvSpPr>
          <p:cNvPr id="67586" name="Slide Number Placeholder 5">
            <a:extLst>
              <a:ext uri="{FF2B5EF4-FFF2-40B4-BE49-F238E27FC236}">
                <a16:creationId xmlns:a16="http://schemas.microsoft.com/office/drawing/2014/main" id="{A06A67FA-E7D9-412C-8215-23A50492F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9CBFDDCC-9E07-4735-B936-6BEA316B4EB8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334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10058400" cy="1609344"/>
          </a:xfrm>
        </p:spPr>
        <p:txBody>
          <a:bodyPr>
            <a:normAutofit/>
          </a:bodyPr>
          <a:lstStyle/>
          <a:p>
            <a:r>
              <a:rPr 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Search Problems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95400"/>
            <a:ext cx="9372600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search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problem</a:t>
            </a:r>
            <a:r>
              <a:rPr lang="en-US" sz="2800" dirty="0"/>
              <a:t> consists of: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A state space</a:t>
            </a:r>
          </a:p>
          <a:p>
            <a:pPr marL="457093" lvl="1" indent="0">
              <a:lnSpc>
                <a:spcPct val="80000"/>
              </a:lnSpc>
              <a:buNone/>
            </a:pPr>
            <a:endParaRPr lang="en-US" sz="24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For each state, a set </a:t>
            </a:r>
          </a:p>
          <a:p>
            <a:pPr marL="457093" lvl="1" indent="0">
              <a:lnSpc>
                <a:spcPct val="80000"/>
              </a:lnSpc>
              <a:buNone/>
            </a:pPr>
            <a:r>
              <a:rPr lang="en-US" sz="2400" dirty="0"/>
              <a:t>    Actions(s) of allowable actions</a:t>
            </a:r>
          </a:p>
          <a:p>
            <a:pPr marL="457093" lvl="1" indent="0">
              <a:lnSpc>
                <a:spcPct val="80000"/>
              </a:lnSpc>
              <a:buNone/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transition model Result(</a:t>
            </a:r>
            <a:r>
              <a:rPr lang="en-US" sz="2400" dirty="0" err="1"/>
              <a:t>s,a</a:t>
            </a:r>
            <a:r>
              <a:rPr lang="en-US" sz="2400" dirty="0"/>
              <a:t>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step cost function c(</a:t>
            </a:r>
            <a:r>
              <a:rPr lang="en-US" sz="2400" dirty="0" err="1"/>
              <a:t>s,a,s</a:t>
            </a:r>
            <a:r>
              <a:rPr lang="en-US" sz="2400" dirty="0"/>
              <a:t>’)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A start state and a goal test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</a:t>
            </a:r>
            <a:r>
              <a:rPr lang="en-US" sz="2800" dirty="0">
                <a:solidFill>
                  <a:srgbClr val="FF0000"/>
                </a:solidFill>
              </a:rPr>
              <a:t>solution</a:t>
            </a:r>
            <a:r>
              <a:rPr lang="en-US" sz="2800" dirty="0"/>
              <a:t> is a sequence of actions (a plan) which transforms the start state to a goal state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05401" y="1828801"/>
            <a:ext cx="4659313" cy="568327"/>
            <a:chOff x="5181609" y="2174875"/>
            <a:chExt cx="4659313" cy="568326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67403" y="2174876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19949" y="2174875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296409" y="2174875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53201" y="2174875"/>
              <a:ext cx="552451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8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91549" y="2174877"/>
              <a:ext cx="552451" cy="55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897813" y="2174875"/>
              <a:ext cx="560387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81609" y="2174875"/>
              <a:ext cx="544513" cy="560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7086601" y="3173415"/>
            <a:ext cx="2152649" cy="1322387"/>
            <a:chOff x="6457951" y="3325813"/>
            <a:chExt cx="2152649" cy="1322387"/>
          </a:xfrm>
        </p:grpSpPr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57951" y="3671888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39101" y="3325813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058149" y="4087813"/>
              <a:ext cx="552451" cy="560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6" name="Line 14"/>
            <p:cNvSpPr>
              <a:spLocks noChangeShapeType="1"/>
            </p:cNvSpPr>
            <p:nvPr/>
          </p:nvSpPr>
          <p:spPr bwMode="auto">
            <a:xfrm flipV="1">
              <a:off x="7162800" y="3581400"/>
              <a:ext cx="762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26" tIns="45718" rIns="91426" bIns="45718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7" name="Line 15"/>
            <p:cNvSpPr>
              <a:spLocks noChangeShapeType="1"/>
            </p:cNvSpPr>
            <p:nvPr/>
          </p:nvSpPr>
          <p:spPr bwMode="auto">
            <a:xfrm>
              <a:off x="7162800" y="4114800"/>
              <a:ext cx="76200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91426" tIns="45718" rIns="91426" bIns="45718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7143751" y="3429000"/>
              <a:ext cx="9906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N</a:t>
              </a:r>
            </a:p>
          </p:txBody>
        </p:sp>
        <p:sp>
          <p:nvSpPr>
            <p:cNvPr id="8209" name="Text Box 17"/>
            <p:cNvSpPr txBox="1">
              <a:spLocks noChangeArrowheads="1"/>
            </p:cNvSpPr>
            <p:nvPr/>
          </p:nvSpPr>
          <p:spPr bwMode="auto">
            <a:xfrm>
              <a:off x="7143751" y="4191000"/>
              <a:ext cx="11430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E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1200" y="2743200"/>
            <a:ext cx="1752600" cy="568325"/>
            <a:chOff x="6781800" y="3124200"/>
            <a:chExt cx="1752600" cy="568325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81800" y="3124200"/>
              <a:ext cx="560388" cy="56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7543800" y="3200400"/>
              <a:ext cx="990600" cy="369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6" tIns="45718" rIns="91426" bIns="4571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Calibri" pitchFamily="34" charset="0"/>
                </a:rPr>
                <a:t>{N, E}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153392" y="3048001"/>
            <a:ext cx="313044" cy="1431668"/>
            <a:chOff x="8153400" y="3048000"/>
            <a:chExt cx="313044" cy="1431667"/>
          </a:xfrm>
        </p:grpSpPr>
        <p:sp>
          <p:nvSpPr>
            <p:cNvPr id="5" name="TextBox 4"/>
            <p:cNvSpPr txBox="1"/>
            <p:nvPr/>
          </p:nvSpPr>
          <p:spPr>
            <a:xfrm>
              <a:off x="8153400" y="3048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153400" y="4110335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046B6-0F2D-2F8C-15C8-4AF831CCC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0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762000" y="3505200"/>
            <a:ext cx="10668000" cy="3048000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8" y="1273184"/>
            <a:ext cx="10668001" cy="2003425"/>
          </a:xfrm>
          <a:prstGeom prst="roundRect">
            <a:avLst/>
          </a:prstGeom>
          <a:solidFill>
            <a:srgbClr val="D5DFFF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8" rIns="91424" bIns="45718" anchor="ctr"/>
          <a:lstStyle/>
          <a:p>
            <a:pPr algn="ctr">
              <a:defRPr/>
            </a:pPr>
            <a:endParaRPr lang="en-US">
              <a:latin typeface="Calibri" pitchFamily="34" charset="0"/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761991" y="0"/>
            <a:ext cx="10058400" cy="1609344"/>
          </a:xfrm>
        </p:spPr>
        <p:txBody>
          <a:bodyPr>
            <a:normAutofit/>
          </a:bodyPr>
          <a:lstStyle/>
          <a:p>
            <a:r>
              <a:rPr 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What’s in a State Space?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371600" y="4086225"/>
            <a:ext cx="4648200" cy="2413000"/>
          </a:xfrm>
        </p:spPr>
        <p:txBody>
          <a:bodyPr/>
          <a:lstStyle/>
          <a:p>
            <a:r>
              <a:rPr lang="en-US" sz="2400" dirty="0"/>
              <a:t>Problem: </a:t>
            </a:r>
            <a:r>
              <a:rPr lang="en-US" sz="2400" dirty="0" err="1"/>
              <a:t>Pathing</a:t>
            </a:r>
            <a:endParaRPr lang="en-US" sz="2400" dirty="0"/>
          </a:p>
          <a:p>
            <a:pPr lvl="1"/>
            <a:r>
              <a:rPr lang="en-US" sz="2000" dirty="0"/>
              <a:t>State representation: (</a:t>
            </a:r>
            <a:r>
              <a:rPr lang="en-US" sz="2000" dirty="0" err="1"/>
              <a:t>x,y</a:t>
            </a:r>
            <a:r>
              <a:rPr lang="en-US" sz="2000" dirty="0"/>
              <a:t>) location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Transition model: update location</a:t>
            </a:r>
          </a:p>
          <a:p>
            <a:pPr lvl="1"/>
            <a:r>
              <a:rPr lang="en-US" sz="2000" dirty="0"/>
              <a:t>Goal test: is (</a:t>
            </a:r>
            <a:r>
              <a:rPr lang="en-US" sz="2000" dirty="0" err="1"/>
              <a:t>x,y</a:t>
            </a:r>
            <a:r>
              <a:rPr lang="en-US" sz="2000" dirty="0"/>
              <a:t>)=END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096000" y="4094173"/>
            <a:ext cx="5257800" cy="2405063"/>
          </a:xfrm>
        </p:spPr>
        <p:txBody>
          <a:bodyPr/>
          <a:lstStyle/>
          <a:p>
            <a:r>
              <a:rPr lang="en-US" sz="2400" dirty="0"/>
              <a:t>Problem: Eat-All-Dots</a:t>
            </a:r>
          </a:p>
          <a:p>
            <a:pPr lvl="1"/>
            <a:r>
              <a:rPr lang="en-US" sz="2000" dirty="0"/>
              <a:t>State representation: {(</a:t>
            </a:r>
            <a:r>
              <a:rPr lang="en-US" sz="2000" dirty="0" err="1"/>
              <a:t>x,y</a:t>
            </a:r>
            <a:r>
              <a:rPr lang="en-US" sz="2000" dirty="0"/>
              <a:t>), dot </a:t>
            </a:r>
            <a:r>
              <a:rPr lang="en-US" sz="2000" dirty="0" err="1"/>
              <a:t>booleans</a:t>
            </a:r>
            <a:r>
              <a:rPr lang="en-US" sz="2000" dirty="0"/>
              <a:t>}</a:t>
            </a:r>
          </a:p>
          <a:p>
            <a:pPr lvl="1"/>
            <a:r>
              <a:rPr lang="en-US" sz="2000" dirty="0"/>
              <a:t>Actions: NSEW</a:t>
            </a:r>
          </a:p>
          <a:p>
            <a:pPr lvl="1"/>
            <a:r>
              <a:rPr lang="en-US" sz="2000" dirty="0"/>
              <a:t>Transition model: update location and possibly a dot </a:t>
            </a:r>
            <a:r>
              <a:rPr lang="en-US" sz="2000" dirty="0" err="1"/>
              <a:t>boolean</a:t>
            </a:r>
            <a:endParaRPr lang="en-US" sz="2000" dirty="0"/>
          </a:p>
          <a:p>
            <a:pPr lvl="1"/>
            <a:r>
              <a:rPr lang="en-US" sz="2000" dirty="0"/>
              <a:t>Goal test: dots all false</a:t>
            </a:r>
          </a:p>
        </p:txBody>
      </p:sp>
      <p:sp>
        <p:nvSpPr>
          <p:cNvPr id="10247" name="TextBox 4"/>
          <p:cNvSpPr txBox="1">
            <a:spLocks noChangeArrowheads="1"/>
          </p:cNvSpPr>
          <p:nvPr/>
        </p:nvSpPr>
        <p:spPr bwMode="auto">
          <a:xfrm>
            <a:off x="1219201" y="1352497"/>
            <a:ext cx="97536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real world state</a:t>
            </a:r>
            <a:r>
              <a:rPr lang="en-US" sz="2000" dirty="0">
                <a:latin typeface="Calibri" pitchFamily="34" charset="0"/>
              </a:rPr>
              <a:t> includes every last detail of the environment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" y="3579814"/>
            <a:ext cx="12192000" cy="4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8" rIns="91424" bIns="45718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search state</a:t>
            </a:r>
            <a:r>
              <a:rPr lang="en-US" sz="2000" dirty="0">
                <a:latin typeface="Calibri" pitchFamily="34" charset="0"/>
              </a:rPr>
              <a:t> abstracts away details not needed to solve the problem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752605"/>
            <a:ext cx="4953000" cy="139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8E4BD3-D4CB-6F52-04B5-6F0A0C883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77B8B-D1BE-4184-BD50-3062B717108D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851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uiExpand="1" build="p"/>
      <p:bldP spid="9" grpId="0" uiExpand="1" build="p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09603" y="0"/>
            <a:ext cx="10058400" cy="1609344"/>
          </a:xfrm>
        </p:spPr>
        <p:txBody>
          <a:bodyPr>
            <a:normAutofit/>
          </a:bodyPr>
          <a:lstStyle/>
          <a:p>
            <a:r>
              <a:rPr 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State Space Sizes?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09603" y="1270167"/>
            <a:ext cx="676174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World state:</a:t>
            </a:r>
          </a:p>
          <a:p>
            <a:pPr lvl="1"/>
            <a:r>
              <a:rPr lang="en-US" dirty="0"/>
              <a:t>Agent positions: 120</a:t>
            </a:r>
          </a:p>
          <a:p>
            <a:pPr lvl="1"/>
            <a:r>
              <a:rPr lang="en-US" dirty="0"/>
              <a:t>Food count: 30</a:t>
            </a:r>
          </a:p>
          <a:p>
            <a:pPr lvl="1"/>
            <a:r>
              <a:rPr lang="en-US" dirty="0"/>
              <a:t>Ghost positions: 12</a:t>
            </a:r>
          </a:p>
          <a:p>
            <a:pPr lvl="1"/>
            <a:r>
              <a:rPr lang="en-US" dirty="0"/>
              <a:t>Agent facing: NSEW</a:t>
            </a:r>
            <a:br>
              <a:rPr lang="en-US" dirty="0"/>
            </a:br>
            <a:endParaRPr lang="en-US" dirty="0"/>
          </a:p>
          <a:p>
            <a:r>
              <a:rPr lang="en-US" dirty="0"/>
              <a:t>How many</a:t>
            </a:r>
          </a:p>
          <a:p>
            <a:pPr lvl="1"/>
            <a:r>
              <a:rPr lang="en-US" dirty="0"/>
              <a:t>World states?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120x(2</a:t>
            </a:r>
            <a:r>
              <a:rPr lang="en-US" baseline="30000" dirty="0"/>
              <a:t>30</a:t>
            </a:r>
            <a:r>
              <a:rPr lang="en-US" dirty="0"/>
              <a:t>)x(12</a:t>
            </a:r>
            <a:r>
              <a:rPr lang="en-US" baseline="30000" dirty="0"/>
              <a:t>2</a:t>
            </a:r>
            <a:r>
              <a:rPr lang="en-US" dirty="0"/>
              <a:t>)x4</a:t>
            </a:r>
          </a:p>
          <a:p>
            <a:pPr lvl="1"/>
            <a:r>
              <a:rPr lang="en-US" dirty="0"/>
              <a:t>States for </a:t>
            </a:r>
            <a:r>
              <a:rPr lang="en-US" dirty="0" err="1"/>
              <a:t>pathing</a:t>
            </a:r>
            <a:r>
              <a:rPr lang="en-US" dirty="0"/>
              <a:t>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</a:t>
            </a:r>
          </a:p>
          <a:p>
            <a:pPr lvl="1"/>
            <a:r>
              <a:rPr lang="en-US" dirty="0"/>
              <a:t>States for eat-all-dots?</a:t>
            </a:r>
          </a:p>
          <a:p>
            <a:pPr lvl="1">
              <a:buFont typeface="Wingdings" pitchFamily="2" charset="2"/>
              <a:buNone/>
            </a:pPr>
            <a:r>
              <a:rPr lang="en-US" dirty="0"/>
              <a:t>	120x(2</a:t>
            </a:r>
            <a:r>
              <a:rPr lang="en-US" baseline="30000" dirty="0"/>
              <a:t>30</a:t>
            </a:r>
            <a:r>
              <a:rPr lang="en-US" dirty="0"/>
              <a:t>)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11268" name="Picture 3" descr="Z:\Shared with PC\boxSearc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3" y="1905001"/>
            <a:ext cx="4030663" cy="4097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B2E290-95B0-9F0B-4D5C-8D923C96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6827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381" y="0"/>
            <a:ext cx="11700387" cy="1231619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/>
            <a:r>
              <a:rPr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Search Tree Example:  Fragment of 8-Puzzle Problem Space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0884310" y="6449144"/>
            <a:ext cx="46949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88888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>
                <a:lnSpc>
                  <a:spcPts val="1425"/>
                </a:lnSpc>
              </a:pPr>
              <a:t>74</a:t>
            </a:fld>
            <a:endParaRPr spc="-5" dirty="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4304" y="1219136"/>
            <a:ext cx="7862542" cy="482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089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6114CE0F-4BFE-CFA6-0AD9-A94EBDFDEA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Blind vs. Heuristic Strategies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B63DF924-567E-E797-EC73-25B771E5C0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752600"/>
            <a:ext cx="8229600" cy="4724400"/>
          </a:xfrm>
        </p:spPr>
        <p:txBody>
          <a:bodyPr/>
          <a:lstStyle/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990000"/>
                </a:solidFill>
                <a:latin typeface="Comic Sans MS" panose="030F0702030302020204" pitchFamily="66" charset="0"/>
              </a:rPr>
              <a:t>Blind</a:t>
            </a:r>
            <a:r>
              <a:rPr lang="en-US" altLang="en-US">
                <a:latin typeface="Comic Sans MS" panose="030F0702030302020204" pitchFamily="66" charset="0"/>
              </a:rPr>
              <a:t> (or </a:t>
            </a:r>
            <a:r>
              <a:rPr lang="en-US" altLang="en-US">
                <a:solidFill>
                  <a:srgbClr val="990000"/>
                </a:solidFill>
                <a:latin typeface="Comic Sans MS" panose="030F0702030302020204" pitchFamily="66" charset="0"/>
              </a:rPr>
              <a:t>un-informed</a:t>
            </a:r>
            <a:r>
              <a:rPr lang="en-US" altLang="en-US">
                <a:latin typeface="Comic Sans MS" panose="030F0702030302020204" pitchFamily="66" charset="0"/>
              </a:rPr>
              <a:t>) strategies do not exploit state descriptions to order FRINGE. They only exploit the positions of the nodes in the search tree</a:t>
            </a:r>
          </a:p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None/>
            </a:pPr>
            <a:endParaRPr lang="en-US" altLang="en-US" sz="2000">
              <a:latin typeface="Comic Sans MS" panose="030F0702030302020204" pitchFamily="66" charset="0"/>
            </a:endParaRPr>
          </a:p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990000"/>
                </a:solidFill>
                <a:latin typeface="Comic Sans MS" panose="030F0702030302020204" pitchFamily="66" charset="0"/>
              </a:rPr>
              <a:t>Heuristic</a:t>
            </a:r>
            <a:r>
              <a:rPr lang="en-US" altLang="en-US">
                <a:latin typeface="Comic Sans MS" panose="030F0702030302020204" pitchFamily="66" charset="0"/>
              </a:rPr>
              <a:t> (or </a:t>
            </a:r>
            <a:r>
              <a:rPr lang="en-US" altLang="en-US">
                <a:solidFill>
                  <a:srgbClr val="990000"/>
                </a:solidFill>
                <a:latin typeface="Comic Sans MS" panose="030F0702030302020204" pitchFamily="66" charset="0"/>
              </a:rPr>
              <a:t>informed</a:t>
            </a:r>
            <a:r>
              <a:rPr lang="en-US" altLang="en-US">
                <a:latin typeface="Comic Sans MS" panose="030F0702030302020204" pitchFamily="66" charset="0"/>
              </a:rPr>
              <a:t>) strategies exploit state descriptions to order FRINGE (the most “promising” nodes are placed at the beginning of FRINGE)</a:t>
            </a:r>
          </a:p>
        </p:txBody>
      </p:sp>
      <p:sp>
        <p:nvSpPr>
          <p:cNvPr id="14338" name="Slide Number Placeholder 5">
            <a:extLst>
              <a:ext uri="{FF2B5EF4-FFF2-40B4-BE49-F238E27FC236}">
                <a16:creationId xmlns:a16="http://schemas.microsoft.com/office/drawing/2014/main" id="{78744376-15B5-5D93-48FF-C2404F0D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2F311D59-AD1D-4DA0-830C-0BB9188EA881}" type="slidenum">
              <a:rPr lang="en-US" altLang="en-US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75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5418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26" y="429527"/>
            <a:ext cx="12024851" cy="76136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Uninformed</a:t>
            </a:r>
            <a:r>
              <a:rPr 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 (Blind)</a:t>
            </a:r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 search strategies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rgbClr val="888888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lang="en-US" spc="-5" smtClean="0"/>
              <a:pPr marL="38100">
                <a:lnSpc>
                  <a:spcPts val="1425"/>
                </a:lnSpc>
              </a:pPr>
              <a:t>76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059940" y="1949018"/>
            <a:ext cx="7946390" cy="4058920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55600" marR="5080" indent="-343535">
              <a:lnSpc>
                <a:spcPts val="2590"/>
              </a:lnSpc>
              <a:spcBef>
                <a:spcPts val="730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00" spc="-10" dirty="0">
                <a:solidFill>
                  <a:srgbClr val="FF0000"/>
                </a:solidFill>
                <a:latin typeface="Calibri"/>
                <a:cs typeface="Calibri"/>
              </a:rPr>
              <a:t>Uninformed </a:t>
            </a:r>
            <a:r>
              <a:rPr sz="2700" spc="-10" dirty="0">
                <a:latin typeface="Calibri"/>
                <a:cs typeface="Calibri"/>
              </a:rPr>
              <a:t>search </a:t>
            </a:r>
            <a:r>
              <a:rPr sz="2700" spc="-20" dirty="0">
                <a:latin typeface="Calibri"/>
                <a:cs typeface="Calibri"/>
              </a:rPr>
              <a:t>strategies </a:t>
            </a:r>
            <a:r>
              <a:rPr sz="2700" spc="-5" dirty="0">
                <a:latin typeface="Calibri"/>
                <a:cs typeface="Calibri"/>
              </a:rPr>
              <a:t>use only </a:t>
            </a:r>
            <a:r>
              <a:rPr sz="2700" spc="-10" dirty="0">
                <a:latin typeface="Calibri"/>
                <a:cs typeface="Calibri"/>
              </a:rPr>
              <a:t>the information </a:t>
            </a:r>
            <a:r>
              <a:rPr sz="2700" spc="-6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available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 the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problem</a:t>
            </a:r>
            <a:r>
              <a:rPr sz="2700" spc="2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definition</a:t>
            </a:r>
            <a:endParaRPr sz="2700">
              <a:latin typeface="Calibri"/>
              <a:cs typeface="Calibri"/>
            </a:endParaRPr>
          </a:p>
          <a:p>
            <a:pPr>
              <a:spcBef>
                <a:spcPts val="25"/>
              </a:spcBef>
              <a:buChar char="•"/>
            </a:pPr>
            <a:endParaRPr sz="2650">
              <a:latin typeface="Calibri"/>
              <a:cs typeface="Calibri"/>
            </a:endParaRPr>
          </a:p>
          <a:p>
            <a:pPr marL="355600" indent="-343535">
              <a:spcBef>
                <a:spcPts val="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00" spc="-15" dirty="0">
                <a:latin typeface="Calibri"/>
                <a:cs typeface="Calibri"/>
              </a:rPr>
              <a:t>Breadth-first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search</a:t>
            </a:r>
            <a:endParaRPr sz="2700">
              <a:latin typeface="Calibri"/>
              <a:cs typeface="Calibri"/>
            </a:endParaRPr>
          </a:p>
          <a:p>
            <a:pPr>
              <a:spcBef>
                <a:spcPts val="5"/>
              </a:spcBef>
              <a:buChar char="•"/>
            </a:pPr>
            <a:endParaRPr sz="2650">
              <a:latin typeface="Calibri"/>
              <a:cs typeface="Calibri"/>
            </a:endParaRPr>
          </a:p>
          <a:p>
            <a:pPr marL="355600" indent="-343535"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00" spc="-15" dirty="0">
                <a:latin typeface="Calibri"/>
                <a:cs typeface="Calibri"/>
              </a:rPr>
              <a:t>Depth-first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search</a:t>
            </a:r>
            <a:endParaRPr sz="2700">
              <a:latin typeface="Calibri"/>
              <a:cs typeface="Calibri"/>
            </a:endParaRPr>
          </a:p>
          <a:p>
            <a:pPr>
              <a:spcBef>
                <a:spcPts val="5"/>
              </a:spcBef>
              <a:buChar char="•"/>
            </a:pPr>
            <a:endParaRPr sz="2650">
              <a:latin typeface="Calibri"/>
              <a:cs typeface="Calibri"/>
            </a:endParaRPr>
          </a:p>
          <a:p>
            <a:pPr marL="355600" indent="-343535">
              <a:spcBef>
                <a:spcPts val="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00" spc="-5" dirty="0">
                <a:latin typeface="Calibri"/>
                <a:cs typeface="Calibri"/>
              </a:rPr>
              <a:t>Depth-limited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search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2650">
              <a:latin typeface="Calibri"/>
              <a:cs typeface="Calibri"/>
            </a:endParaRPr>
          </a:p>
          <a:p>
            <a:pPr marL="355600" indent="-343535">
              <a:spcBef>
                <a:spcPts val="5"/>
              </a:spcBef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2700" spc="-20" dirty="0">
                <a:latin typeface="Calibri"/>
                <a:cs typeface="Calibri"/>
              </a:rPr>
              <a:t>Iterative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deepening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search</a:t>
            </a:r>
            <a:endParaRPr sz="27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540861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7389" y="182668"/>
            <a:ext cx="3076391" cy="760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Search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0402" y="979539"/>
            <a:ext cx="7240270" cy="514985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 defTabSz="914400">
              <a:spcBef>
                <a:spcPts val="800"/>
              </a:spcBef>
              <a:buClr>
                <a:srgbClr val="4F81B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solidFill>
                  <a:prstClr val="black"/>
                </a:solidFill>
                <a:latin typeface="Carlito"/>
                <a:cs typeface="Carlito"/>
              </a:rPr>
              <a:t>Formulate </a:t>
            </a:r>
            <a:r>
              <a:rPr sz="2800" spc="-5" dirty="0">
                <a:solidFill>
                  <a:prstClr val="black"/>
                </a:solidFill>
                <a:latin typeface="Carlito"/>
                <a:cs typeface="Carlito"/>
              </a:rPr>
              <a:t>“what </a:t>
            </a:r>
            <a:r>
              <a:rPr sz="2800" spc="-20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800" spc="-5" dirty="0">
                <a:solidFill>
                  <a:prstClr val="black"/>
                </a:solidFill>
                <a:latin typeface="Carlito"/>
                <a:cs typeface="Carlito"/>
              </a:rPr>
              <a:t>do” </a:t>
            </a:r>
            <a:r>
              <a:rPr sz="2800" dirty="0">
                <a:solidFill>
                  <a:prstClr val="black"/>
                </a:solidFill>
                <a:latin typeface="Carlito"/>
                <a:cs typeface="Carlito"/>
              </a:rPr>
              <a:t>as </a:t>
            </a:r>
            <a:r>
              <a:rPr sz="2800" spc="-5" dirty="0">
                <a:solidFill>
                  <a:prstClr val="black"/>
                </a:solidFill>
                <a:latin typeface="Carlito"/>
                <a:cs typeface="Carlito"/>
              </a:rPr>
              <a:t>a </a:t>
            </a:r>
            <a:r>
              <a:rPr sz="2800" spc="-10" dirty="0">
                <a:solidFill>
                  <a:prstClr val="black"/>
                </a:solidFill>
                <a:latin typeface="Carlito"/>
                <a:cs typeface="Carlito"/>
              </a:rPr>
              <a:t>search</a:t>
            </a:r>
            <a:r>
              <a:rPr sz="2800" spc="7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800" spc="-15" dirty="0">
                <a:solidFill>
                  <a:prstClr val="black"/>
                </a:solidFill>
                <a:latin typeface="Carlito"/>
                <a:cs typeface="Carlito"/>
              </a:rPr>
              <a:t>problem</a:t>
            </a:r>
            <a:endParaRPr sz="2800">
              <a:solidFill>
                <a:prstClr val="black"/>
              </a:solidFill>
              <a:latin typeface="Carlito"/>
              <a:cs typeface="Carlito"/>
            </a:endParaRPr>
          </a:p>
          <a:p>
            <a:pPr marL="756285" lvl="1" indent="-287020" defTabSz="914400">
              <a:spcBef>
                <a:spcPts val="605"/>
              </a:spcBef>
              <a:buClr>
                <a:srgbClr val="4F81BD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Solution tells </a:t>
            </a:r>
            <a:r>
              <a:rPr sz="2400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agent what </a:t>
            </a:r>
            <a:r>
              <a:rPr sz="2400" spc="-15" dirty="0">
                <a:solidFill>
                  <a:prstClr val="black"/>
                </a:solidFill>
                <a:latin typeface="Carlito"/>
                <a:cs typeface="Carlito"/>
              </a:rPr>
              <a:t>to</a:t>
            </a:r>
            <a:r>
              <a:rPr sz="2400" spc="-4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do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lvl="1" defTabSz="914400">
              <a:spcBef>
                <a:spcPts val="10"/>
              </a:spcBef>
              <a:buClr>
                <a:srgbClr val="4F81BD"/>
              </a:buClr>
              <a:buFont typeface="Arial"/>
              <a:buChar char="–"/>
            </a:pPr>
            <a:endParaRPr sz="3350">
              <a:solidFill>
                <a:prstClr val="black"/>
              </a:solidFill>
              <a:latin typeface="Carlito"/>
              <a:cs typeface="Carlito"/>
            </a:endParaRPr>
          </a:p>
          <a:p>
            <a:pPr marL="355600" indent="-342900" defTabSz="914400">
              <a:buClr>
                <a:srgbClr val="4F81B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Carlito"/>
                <a:cs typeface="Carlito"/>
              </a:rPr>
              <a:t>If no </a:t>
            </a:r>
            <a:r>
              <a:rPr sz="2800" spc="-10" dirty="0">
                <a:solidFill>
                  <a:prstClr val="black"/>
                </a:solidFill>
                <a:latin typeface="Carlito"/>
                <a:cs typeface="Carlito"/>
              </a:rPr>
              <a:t>solution in </a:t>
            </a:r>
            <a:r>
              <a:rPr sz="2800" spc="-5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2800" spc="-15" dirty="0">
                <a:solidFill>
                  <a:prstClr val="black"/>
                </a:solidFill>
                <a:latin typeface="Carlito"/>
                <a:cs typeface="Carlito"/>
              </a:rPr>
              <a:t>current </a:t>
            </a:r>
            <a:r>
              <a:rPr sz="2800" spc="-10" dirty="0">
                <a:solidFill>
                  <a:prstClr val="black"/>
                </a:solidFill>
                <a:latin typeface="Carlito"/>
                <a:cs typeface="Carlito"/>
              </a:rPr>
              <a:t>search</a:t>
            </a:r>
            <a:r>
              <a:rPr sz="2800" spc="14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Carlito"/>
                <a:cs typeface="Carlito"/>
              </a:rPr>
              <a:t>space?</a:t>
            </a:r>
            <a:endParaRPr sz="2800">
              <a:solidFill>
                <a:prstClr val="black"/>
              </a:solidFill>
              <a:latin typeface="Carlito"/>
              <a:cs typeface="Carlito"/>
            </a:endParaRPr>
          </a:p>
          <a:p>
            <a:pPr marL="756285" lvl="1" indent="-287020" defTabSz="914400">
              <a:spcBef>
                <a:spcPts val="605"/>
              </a:spcBef>
              <a:buClr>
                <a:srgbClr val="4F81BD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Find space </a:t>
            </a: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that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does </a:t>
            </a:r>
            <a:r>
              <a:rPr sz="2400" spc="-15" dirty="0">
                <a:solidFill>
                  <a:prstClr val="black"/>
                </a:solidFill>
                <a:latin typeface="Carlito"/>
                <a:cs typeface="Carlito"/>
              </a:rPr>
              <a:t>contain </a:t>
            </a:r>
            <a:r>
              <a:rPr sz="2400" dirty="0">
                <a:solidFill>
                  <a:prstClr val="black"/>
                </a:solidFill>
                <a:latin typeface="Carlito"/>
                <a:cs typeface="Carlito"/>
              </a:rPr>
              <a:t>a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solution (use</a:t>
            </a:r>
            <a:r>
              <a:rPr sz="2400" spc="-2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search!)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marL="756285" lvl="1" indent="-287655" defTabSz="914400">
              <a:spcBef>
                <a:spcPts val="575"/>
              </a:spcBef>
              <a:buClr>
                <a:srgbClr val="4F81BD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Solve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original </a:t>
            </a: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problem </a:t>
            </a:r>
            <a:r>
              <a:rPr sz="2400" dirty="0">
                <a:solidFill>
                  <a:prstClr val="black"/>
                </a:solidFill>
                <a:latin typeface="Carlito"/>
                <a:cs typeface="Carlito"/>
              </a:rPr>
              <a:t>in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new search</a:t>
            </a:r>
            <a:r>
              <a:rPr sz="2400" spc="-4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space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lvl="1" defTabSz="914400">
              <a:spcBef>
                <a:spcPts val="10"/>
              </a:spcBef>
              <a:buClr>
                <a:srgbClr val="4F81BD"/>
              </a:buClr>
              <a:buFont typeface="Arial"/>
              <a:buChar char="–"/>
            </a:pPr>
            <a:endParaRPr sz="3350">
              <a:solidFill>
                <a:prstClr val="black"/>
              </a:solidFill>
              <a:latin typeface="Carlito"/>
              <a:cs typeface="Carlito"/>
            </a:endParaRPr>
          </a:p>
          <a:p>
            <a:pPr marL="355600" indent="-342900" defTabSz="914400">
              <a:buClr>
                <a:srgbClr val="4F81B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20" dirty="0">
                <a:solidFill>
                  <a:prstClr val="black"/>
                </a:solidFill>
                <a:latin typeface="Carlito"/>
                <a:cs typeface="Carlito"/>
              </a:rPr>
              <a:t>Many </a:t>
            </a:r>
            <a:r>
              <a:rPr sz="2800" spc="-10" dirty="0">
                <a:solidFill>
                  <a:prstClr val="black"/>
                </a:solidFill>
                <a:latin typeface="Carlito"/>
                <a:cs typeface="Carlito"/>
              </a:rPr>
              <a:t>powerful </a:t>
            </a:r>
            <a:r>
              <a:rPr sz="2800" spc="-15" dirty="0">
                <a:solidFill>
                  <a:prstClr val="black"/>
                </a:solidFill>
                <a:latin typeface="Carlito"/>
                <a:cs typeface="Carlito"/>
              </a:rPr>
              <a:t>extensions </a:t>
            </a:r>
            <a:r>
              <a:rPr sz="2800" spc="-20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2800" spc="-5" dirty="0">
                <a:solidFill>
                  <a:prstClr val="black"/>
                </a:solidFill>
                <a:latin typeface="Carlito"/>
                <a:cs typeface="Carlito"/>
              </a:rPr>
              <a:t>these</a:t>
            </a:r>
            <a:r>
              <a:rPr sz="2800" spc="12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prstClr val="black"/>
                </a:solidFill>
                <a:latin typeface="Carlito"/>
                <a:cs typeface="Carlito"/>
              </a:rPr>
              <a:t>ideas</a:t>
            </a:r>
            <a:endParaRPr sz="2800">
              <a:solidFill>
                <a:prstClr val="black"/>
              </a:solidFill>
              <a:latin typeface="Carlito"/>
              <a:cs typeface="Carlito"/>
            </a:endParaRPr>
          </a:p>
          <a:p>
            <a:pPr marL="756285" lvl="1" indent="-287020" defTabSz="914400">
              <a:spcBef>
                <a:spcPts val="605"/>
              </a:spcBef>
              <a:buClr>
                <a:srgbClr val="4F81BD"/>
              </a:buClr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solidFill>
                  <a:prstClr val="black"/>
                </a:solidFill>
                <a:latin typeface="Carlito"/>
                <a:cs typeface="Carlito"/>
              </a:rPr>
              <a:t>Constraint </a:t>
            </a: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satisfaction; </a:t>
            </a:r>
            <a:r>
              <a:rPr sz="2400" spc="-5" dirty="0">
                <a:solidFill>
                  <a:prstClr val="black"/>
                </a:solidFill>
                <a:latin typeface="Carlito"/>
                <a:cs typeface="Carlito"/>
              </a:rPr>
              <a:t>planning; </a:t>
            </a:r>
            <a:r>
              <a:rPr sz="2400" spc="-15" dirty="0">
                <a:solidFill>
                  <a:prstClr val="black"/>
                </a:solidFill>
                <a:latin typeface="Carlito"/>
                <a:cs typeface="Carlito"/>
              </a:rPr>
              <a:t>game </a:t>
            </a: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playing;</a:t>
            </a:r>
            <a:r>
              <a:rPr sz="2400" spc="-4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prstClr val="black"/>
                </a:solidFill>
                <a:latin typeface="Carlito"/>
                <a:cs typeface="Carlito"/>
              </a:rPr>
              <a:t>…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lvl="1" defTabSz="914400">
              <a:spcBef>
                <a:spcPts val="10"/>
              </a:spcBef>
              <a:buClr>
                <a:srgbClr val="4F81BD"/>
              </a:buClr>
              <a:buFont typeface="Arial"/>
              <a:buChar char="–"/>
            </a:pPr>
            <a:endParaRPr sz="3350">
              <a:solidFill>
                <a:prstClr val="black"/>
              </a:solidFill>
              <a:latin typeface="Carlito"/>
              <a:cs typeface="Carlito"/>
            </a:endParaRPr>
          </a:p>
          <a:p>
            <a:pPr marL="355600" indent="-342900" defTabSz="914400">
              <a:buClr>
                <a:srgbClr val="4F81B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solidFill>
                  <a:prstClr val="black"/>
                </a:solidFill>
                <a:latin typeface="Carlito"/>
                <a:cs typeface="Carlito"/>
              </a:rPr>
              <a:t>Human </a:t>
            </a:r>
            <a:r>
              <a:rPr sz="2800" spc="-10" dirty="0">
                <a:solidFill>
                  <a:prstClr val="black"/>
                </a:solidFill>
                <a:latin typeface="Carlito"/>
                <a:cs typeface="Carlito"/>
              </a:rPr>
              <a:t>problem-solving often looks </a:t>
            </a:r>
            <a:r>
              <a:rPr sz="2800" spc="-30" dirty="0">
                <a:solidFill>
                  <a:prstClr val="black"/>
                </a:solidFill>
                <a:latin typeface="Carlito"/>
                <a:cs typeface="Carlito"/>
              </a:rPr>
              <a:t>like</a:t>
            </a:r>
            <a:r>
              <a:rPr sz="2800" spc="7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prstClr val="black"/>
                </a:solidFill>
                <a:latin typeface="Carlito"/>
                <a:cs typeface="Carlito"/>
              </a:rPr>
              <a:t>search</a:t>
            </a:r>
            <a:endParaRPr sz="280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6BFE90-10D5-4586-FBAD-ED1420529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73810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6438" y="182668"/>
            <a:ext cx="9045523" cy="760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Why Search can be difficult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24051" y="991785"/>
            <a:ext cx="8261984" cy="39312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381000" indent="-342900" defTabSz="914400">
              <a:spcBef>
                <a:spcPts val="434"/>
              </a:spcBef>
              <a:buClr>
                <a:srgbClr val="4F81BD"/>
              </a:buClr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400" b="1" spc="-40" dirty="0">
                <a:solidFill>
                  <a:prstClr val="black"/>
                </a:solidFill>
                <a:latin typeface="Carlito"/>
                <a:cs typeface="Carlito"/>
              </a:rPr>
              <a:t>At </a:t>
            </a:r>
            <a:r>
              <a:rPr sz="2400" b="1" spc="-5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2400" b="1" spc="-15" dirty="0">
                <a:solidFill>
                  <a:prstClr val="black"/>
                </a:solidFill>
                <a:latin typeface="Carlito"/>
                <a:cs typeface="Carlito"/>
              </a:rPr>
              <a:t>start </a:t>
            </a:r>
            <a:r>
              <a:rPr sz="2400" b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2400" b="1" spc="-5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2400" b="1" spc="-10" dirty="0">
                <a:solidFill>
                  <a:prstClr val="black"/>
                </a:solidFill>
                <a:latin typeface="Carlito"/>
                <a:cs typeface="Carlito"/>
              </a:rPr>
              <a:t>search, </a:t>
            </a:r>
            <a:r>
              <a:rPr sz="2400" b="1" spc="-5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2400" b="1" spc="-10" dirty="0">
                <a:solidFill>
                  <a:prstClr val="black"/>
                </a:solidFill>
                <a:latin typeface="Carlito"/>
                <a:cs typeface="Carlito"/>
              </a:rPr>
              <a:t>search </a:t>
            </a:r>
            <a:r>
              <a:rPr sz="2400" b="1" spc="-5" dirty="0">
                <a:solidFill>
                  <a:prstClr val="black"/>
                </a:solidFill>
                <a:latin typeface="Carlito"/>
                <a:cs typeface="Carlito"/>
              </a:rPr>
              <a:t>algorithm </a:t>
            </a:r>
            <a:r>
              <a:rPr sz="2400" b="1" dirty="0">
                <a:solidFill>
                  <a:prstClr val="black"/>
                </a:solidFill>
                <a:latin typeface="Carlito"/>
                <a:cs typeface="Carlito"/>
              </a:rPr>
              <a:t>does not</a:t>
            </a:r>
            <a:r>
              <a:rPr sz="2400" b="1" spc="7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prstClr val="black"/>
                </a:solidFill>
                <a:latin typeface="Carlito"/>
                <a:cs typeface="Carlito"/>
              </a:rPr>
              <a:t>know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marL="729615" lvl="1" indent="-347980" defTabSz="914400">
              <a:spcBef>
                <a:spcPts val="259"/>
              </a:spcBef>
              <a:buClr>
                <a:srgbClr val="4F81BD"/>
              </a:buClr>
              <a:buFont typeface="Arial"/>
              <a:buChar char="–"/>
              <a:tabLst>
                <a:tab pos="729615" algn="l"/>
                <a:tab pos="730250" algn="l"/>
              </a:tabLst>
            </a:pPr>
            <a:r>
              <a:rPr sz="1900" spc="-5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1900" spc="-20" dirty="0">
                <a:solidFill>
                  <a:prstClr val="black"/>
                </a:solidFill>
                <a:latin typeface="Carlito"/>
                <a:cs typeface="Carlito"/>
              </a:rPr>
              <a:t>size </a:t>
            </a:r>
            <a:r>
              <a:rPr sz="1900" spc="-5" dirty="0">
                <a:solidFill>
                  <a:prstClr val="black"/>
                </a:solidFill>
                <a:latin typeface="Carlito"/>
                <a:cs typeface="Carlito"/>
              </a:rPr>
              <a:t>of the</a:t>
            </a:r>
            <a:r>
              <a:rPr sz="1900" spc="4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Carlito"/>
                <a:cs typeface="Carlito"/>
              </a:rPr>
              <a:t>tree</a:t>
            </a:r>
            <a:endParaRPr sz="1900">
              <a:solidFill>
                <a:prstClr val="black"/>
              </a:solidFill>
              <a:latin typeface="Carlito"/>
              <a:cs typeface="Carlito"/>
            </a:endParaRPr>
          </a:p>
          <a:p>
            <a:pPr marL="729615" lvl="1" indent="-347980" defTabSz="914400">
              <a:spcBef>
                <a:spcPts val="225"/>
              </a:spcBef>
              <a:buClr>
                <a:srgbClr val="4F81BD"/>
              </a:buClr>
              <a:buFont typeface="Arial"/>
              <a:buChar char="–"/>
              <a:tabLst>
                <a:tab pos="729615" algn="l"/>
                <a:tab pos="730250" algn="l"/>
              </a:tabLst>
            </a:pPr>
            <a:r>
              <a:rPr sz="1900" spc="-5" dirty="0">
                <a:solidFill>
                  <a:prstClr val="black"/>
                </a:solidFill>
                <a:latin typeface="Carlito"/>
                <a:cs typeface="Carlito"/>
              </a:rPr>
              <a:t>the shape of the</a:t>
            </a:r>
            <a:r>
              <a:rPr sz="1900" spc="2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Carlito"/>
                <a:cs typeface="Carlito"/>
              </a:rPr>
              <a:t>tree</a:t>
            </a:r>
            <a:endParaRPr sz="1900">
              <a:solidFill>
                <a:prstClr val="black"/>
              </a:solidFill>
              <a:latin typeface="Carlito"/>
              <a:cs typeface="Carlito"/>
            </a:endParaRPr>
          </a:p>
          <a:p>
            <a:pPr marL="729615" lvl="1" indent="-347980" defTabSz="914400">
              <a:spcBef>
                <a:spcPts val="229"/>
              </a:spcBef>
              <a:buClr>
                <a:srgbClr val="4F81BD"/>
              </a:buClr>
              <a:buFont typeface="Arial"/>
              <a:buChar char="–"/>
              <a:tabLst>
                <a:tab pos="729615" algn="l"/>
                <a:tab pos="730250" algn="l"/>
              </a:tabLst>
            </a:pPr>
            <a:r>
              <a:rPr sz="1900" spc="-5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1900" spc="-10" dirty="0">
                <a:solidFill>
                  <a:prstClr val="black"/>
                </a:solidFill>
                <a:latin typeface="Carlito"/>
                <a:cs typeface="Carlito"/>
              </a:rPr>
              <a:t>depth </a:t>
            </a:r>
            <a:r>
              <a:rPr sz="1900" spc="-5" dirty="0">
                <a:solidFill>
                  <a:prstClr val="black"/>
                </a:solidFill>
                <a:latin typeface="Carlito"/>
                <a:cs typeface="Carlito"/>
              </a:rPr>
              <a:t>of the </a:t>
            </a:r>
            <a:r>
              <a:rPr sz="1900" spc="-10" dirty="0">
                <a:solidFill>
                  <a:prstClr val="black"/>
                </a:solidFill>
                <a:latin typeface="Carlito"/>
                <a:cs typeface="Carlito"/>
              </a:rPr>
              <a:t>goal</a:t>
            </a:r>
            <a:r>
              <a:rPr sz="1900" spc="5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900" spc="-20" dirty="0">
                <a:solidFill>
                  <a:prstClr val="black"/>
                </a:solidFill>
                <a:latin typeface="Carlito"/>
                <a:cs typeface="Carlito"/>
              </a:rPr>
              <a:t>states</a:t>
            </a:r>
            <a:endParaRPr sz="1900">
              <a:solidFill>
                <a:prstClr val="black"/>
              </a:solidFill>
              <a:latin typeface="Carlito"/>
              <a:cs typeface="Carlito"/>
            </a:endParaRPr>
          </a:p>
          <a:p>
            <a:pPr lvl="1" defTabSz="914400">
              <a:spcBef>
                <a:spcPts val="45"/>
              </a:spcBef>
              <a:buClr>
                <a:srgbClr val="4F81BD"/>
              </a:buClr>
              <a:buFont typeface="Arial"/>
              <a:buChar char="–"/>
            </a:pPr>
            <a:endParaRPr sz="1850">
              <a:solidFill>
                <a:prstClr val="black"/>
              </a:solidFill>
              <a:latin typeface="Carlito"/>
              <a:cs typeface="Carlito"/>
            </a:endParaRPr>
          </a:p>
          <a:p>
            <a:pPr marL="381000" indent="-342900" defTabSz="914400">
              <a:spcBef>
                <a:spcPts val="5"/>
              </a:spcBef>
              <a:buClr>
                <a:srgbClr val="4F81BD"/>
              </a:buClr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400" b="1" dirty="0">
                <a:solidFill>
                  <a:prstClr val="black"/>
                </a:solidFill>
                <a:latin typeface="Carlito"/>
                <a:cs typeface="Carlito"/>
              </a:rPr>
              <a:t>How </a:t>
            </a:r>
            <a:r>
              <a:rPr sz="2400" b="1" spc="-5" dirty="0">
                <a:solidFill>
                  <a:prstClr val="black"/>
                </a:solidFill>
                <a:latin typeface="Carlito"/>
                <a:cs typeface="Carlito"/>
              </a:rPr>
              <a:t>big can </a:t>
            </a:r>
            <a:r>
              <a:rPr sz="2400" b="1" dirty="0">
                <a:solidFill>
                  <a:prstClr val="black"/>
                </a:solidFill>
                <a:latin typeface="Carlito"/>
                <a:cs typeface="Carlito"/>
              </a:rPr>
              <a:t>a </a:t>
            </a:r>
            <a:r>
              <a:rPr sz="2400" b="1" spc="-10" dirty="0">
                <a:solidFill>
                  <a:prstClr val="black"/>
                </a:solidFill>
                <a:latin typeface="Carlito"/>
                <a:cs typeface="Carlito"/>
              </a:rPr>
              <a:t>search tree</a:t>
            </a:r>
            <a:r>
              <a:rPr sz="2400" b="1" spc="-5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prstClr val="black"/>
                </a:solidFill>
                <a:latin typeface="Carlito"/>
                <a:cs typeface="Carlito"/>
              </a:rPr>
              <a:t>be?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  <a:p>
            <a:pPr marL="729615" lvl="1" indent="-347980" defTabSz="914400">
              <a:spcBef>
                <a:spcPts val="259"/>
              </a:spcBef>
              <a:buClr>
                <a:srgbClr val="4F81BD"/>
              </a:buClr>
              <a:buFont typeface="Arial"/>
              <a:buChar char="–"/>
              <a:tabLst>
                <a:tab pos="729615" algn="l"/>
                <a:tab pos="730250" algn="l"/>
              </a:tabLst>
            </a:pPr>
            <a:r>
              <a:rPr sz="1900" spc="-15" dirty="0">
                <a:solidFill>
                  <a:prstClr val="black"/>
                </a:solidFill>
                <a:latin typeface="Carlito"/>
                <a:cs typeface="Carlito"/>
              </a:rPr>
              <a:t>say </a:t>
            </a:r>
            <a:r>
              <a:rPr sz="1900" spc="-10" dirty="0">
                <a:solidFill>
                  <a:prstClr val="black"/>
                </a:solidFill>
                <a:latin typeface="Carlito"/>
                <a:cs typeface="Carlito"/>
              </a:rPr>
              <a:t>there </a:t>
            </a:r>
            <a:r>
              <a:rPr sz="1900" spc="-5" dirty="0">
                <a:solidFill>
                  <a:prstClr val="black"/>
                </a:solidFill>
                <a:latin typeface="Carlito"/>
                <a:cs typeface="Carlito"/>
              </a:rPr>
              <a:t>is a </a:t>
            </a:r>
            <a:r>
              <a:rPr sz="1900" spc="-15" dirty="0">
                <a:solidFill>
                  <a:prstClr val="black"/>
                </a:solidFill>
                <a:latin typeface="Carlito"/>
                <a:cs typeface="Carlito"/>
              </a:rPr>
              <a:t>constant </a:t>
            </a:r>
            <a:r>
              <a:rPr sz="1900" spc="-10" dirty="0">
                <a:solidFill>
                  <a:prstClr val="black"/>
                </a:solidFill>
                <a:latin typeface="Carlito"/>
                <a:cs typeface="Carlito"/>
              </a:rPr>
              <a:t>branching </a:t>
            </a:r>
            <a:r>
              <a:rPr sz="1900" spc="-15" dirty="0">
                <a:solidFill>
                  <a:prstClr val="black"/>
                </a:solidFill>
                <a:latin typeface="Carlito"/>
                <a:cs typeface="Carlito"/>
              </a:rPr>
              <a:t>factor</a:t>
            </a:r>
            <a:r>
              <a:rPr sz="1900" spc="5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900" spc="-5" dirty="0">
                <a:solidFill>
                  <a:prstClr val="black"/>
                </a:solidFill>
                <a:latin typeface="Carlito"/>
                <a:cs typeface="Carlito"/>
              </a:rPr>
              <a:t>b</a:t>
            </a:r>
            <a:endParaRPr sz="1900">
              <a:solidFill>
                <a:prstClr val="black"/>
              </a:solidFill>
              <a:latin typeface="Carlito"/>
              <a:cs typeface="Carlito"/>
            </a:endParaRPr>
          </a:p>
          <a:p>
            <a:pPr marL="729615" lvl="1" indent="-347980" defTabSz="914400">
              <a:spcBef>
                <a:spcPts val="225"/>
              </a:spcBef>
              <a:buClr>
                <a:srgbClr val="4F81BD"/>
              </a:buClr>
              <a:buFont typeface="Arial"/>
              <a:buChar char="–"/>
              <a:tabLst>
                <a:tab pos="729615" algn="l"/>
                <a:tab pos="730250" algn="l"/>
              </a:tabLst>
            </a:pPr>
            <a:r>
              <a:rPr sz="1900" spc="-5" dirty="0">
                <a:solidFill>
                  <a:prstClr val="black"/>
                </a:solidFill>
                <a:latin typeface="Carlito"/>
                <a:cs typeface="Carlito"/>
              </a:rPr>
              <a:t>and </a:t>
            </a:r>
            <a:r>
              <a:rPr sz="1900" spc="-10" dirty="0">
                <a:solidFill>
                  <a:prstClr val="black"/>
                </a:solidFill>
                <a:latin typeface="Carlito"/>
                <a:cs typeface="Carlito"/>
              </a:rPr>
              <a:t>one goal </a:t>
            </a:r>
            <a:r>
              <a:rPr sz="1900" spc="-15" dirty="0">
                <a:solidFill>
                  <a:prstClr val="black"/>
                </a:solidFill>
                <a:latin typeface="Carlito"/>
                <a:cs typeface="Carlito"/>
              </a:rPr>
              <a:t>exists </a:t>
            </a:r>
            <a:r>
              <a:rPr sz="1900" spc="-10" dirty="0">
                <a:solidFill>
                  <a:prstClr val="black"/>
                </a:solidFill>
                <a:latin typeface="Carlito"/>
                <a:cs typeface="Carlito"/>
              </a:rPr>
              <a:t>at depth</a:t>
            </a:r>
            <a:r>
              <a:rPr sz="1900" spc="5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900" spc="-5" dirty="0">
                <a:solidFill>
                  <a:prstClr val="black"/>
                </a:solidFill>
                <a:latin typeface="Carlito"/>
                <a:cs typeface="Carlito"/>
              </a:rPr>
              <a:t>d</a:t>
            </a:r>
            <a:endParaRPr sz="1900">
              <a:solidFill>
                <a:prstClr val="black"/>
              </a:solidFill>
              <a:latin typeface="Carlito"/>
              <a:cs typeface="Carlito"/>
            </a:endParaRPr>
          </a:p>
          <a:p>
            <a:pPr marL="729615" lvl="1" indent="-347980" defTabSz="914400">
              <a:lnSpc>
                <a:spcPts val="2165"/>
              </a:lnSpc>
              <a:spcBef>
                <a:spcPts val="229"/>
              </a:spcBef>
              <a:buClr>
                <a:srgbClr val="4F81BD"/>
              </a:buClr>
              <a:buFont typeface="Arial"/>
              <a:buChar char="–"/>
              <a:tabLst>
                <a:tab pos="729615" algn="l"/>
                <a:tab pos="730250" algn="l"/>
              </a:tabLst>
            </a:pPr>
            <a:r>
              <a:rPr sz="1900" spc="-10" dirty="0">
                <a:solidFill>
                  <a:prstClr val="black"/>
                </a:solidFill>
                <a:latin typeface="Carlito"/>
                <a:cs typeface="Carlito"/>
              </a:rPr>
              <a:t>search tree </a:t>
            </a:r>
            <a:r>
              <a:rPr sz="1900" spc="-5" dirty="0">
                <a:solidFill>
                  <a:prstClr val="black"/>
                </a:solidFill>
                <a:latin typeface="Carlito"/>
                <a:cs typeface="Carlito"/>
              </a:rPr>
              <a:t>which includes a </a:t>
            </a:r>
            <a:r>
              <a:rPr sz="1900" spc="-10" dirty="0">
                <a:solidFill>
                  <a:prstClr val="black"/>
                </a:solidFill>
                <a:latin typeface="Carlito"/>
                <a:cs typeface="Carlito"/>
              </a:rPr>
              <a:t>goal can</a:t>
            </a:r>
            <a:r>
              <a:rPr sz="1900" spc="4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900" spc="-20" dirty="0">
                <a:solidFill>
                  <a:prstClr val="black"/>
                </a:solidFill>
                <a:latin typeface="Carlito"/>
                <a:cs typeface="Carlito"/>
              </a:rPr>
              <a:t>have</a:t>
            </a:r>
            <a:endParaRPr sz="1900">
              <a:solidFill>
                <a:prstClr val="black"/>
              </a:solidFill>
              <a:latin typeface="Carlito"/>
              <a:cs typeface="Carlito"/>
            </a:endParaRPr>
          </a:p>
          <a:p>
            <a:pPr marL="1378585" defTabSz="914400">
              <a:lnSpc>
                <a:spcPts val="2165"/>
              </a:lnSpc>
            </a:pPr>
            <a:r>
              <a:rPr sz="1900" b="1" dirty="0">
                <a:solidFill>
                  <a:prstClr val="black"/>
                </a:solidFill>
                <a:latin typeface="Carlito"/>
                <a:cs typeface="Carlito"/>
              </a:rPr>
              <a:t>b</a:t>
            </a:r>
            <a:r>
              <a:rPr sz="1875" b="1" baseline="26666" dirty="0">
                <a:solidFill>
                  <a:prstClr val="black"/>
                </a:solidFill>
                <a:latin typeface="Carlito"/>
                <a:cs typeface="Carlito"/>
              </a:rPr>
              <a:t>d </a:t>
            </a:r>
            <a:r>
              <a:rPr sz="1900" b="1" spc="-15" dirty="0">
                <a:solidFill>
                  <a:prstClr val="black"/>
                </a:solidFill>
                <a:latin typeface="Carlito"/>
                <a:cs typeface="Carlito"/>
              </a:rPr>
              <a:t>different </a:t>
            </a:r>
            <a:r>
              <a:rPr sz="1900" b="1" spc="-10" dirty="0">
                <a:solidFill>
                  <a:prstClr val="black"/>
                </a:solidFill>
                <a:latin typeface="Carlito"/>
                <a:cs typeface="Carlito"/>
              </a:rPr>
              <a:t>branches </a:t>
            </a:r>
            <a:r>
              <a:rPr sz="1900" b="1" spc="-5" dirty="0">
                <a:solidFill>
                  <a:prstClr val="black"/>
                </a:solidFill>
                <a:latin typeface="Carlito"/>
                <a:cs typeface="Carlito"/>
              </a:rPr>
              <a:t>in the </a:t>
            </a:r>
            <a:r>
              <a:rPr sz="1900" b="1" spc="-10" dirty="0">
                <a:solidFill>
                  <a:prstClr val="black"/>
                </a:solidFill>
                <a:latin typeface="Carlito"/>
                <a:cs typeface="Carlito"/>
              </a:rPr>
              <a:t>tree </a:t>
            </a:r>
            <a:r>
              <a:rPr sz="1900" b="1" spc="-15" dirty="0">
                <a:solidFill>
                  <a:prstClr val="black"/>
                </a:solidFill>
                <a:latin typeface="Carlito"/>
                <a:cs typeface="Carlito"/>
              </a:rPr>
              <a:t>(worst</a:t>
            </a:r>
            <a:r>
              <a:rPr sz="1900" b="1" spc="-6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900" b="1" spc="-5" dirty="0">
                <a:solidFill>
                  <a:prstClr val="black"/>
                </a:solidFill>
                <a:latin typeface="Carlito"/>
                <a:cs typeface="Carlito"/>
              </a:rPr>
              <a:t>case)</a:t>
            </a:r>
            <a:endParaRPr sz="1900">
              <a:solidFill>
                <a:prstClr val="black"/>
              </a:solidFill>
              <a:latin typeface="Carlito"/>
              <a:cs typeface="Carlito"/>
            </a:endParaRPr>
          </a:p>
          <a:p>
            <a:pPr defTabSz="914400">
              <a:spcBef>
                <a:spcPts val="50"/>
              </a:spcBef>
            </a:pPr>
            <a:endParaRPr sz="1850">
              <a:solidFill>
                <a:prstClr val="black"/>
              </a:solidFill>
              <a:latin typeface="Carlito"/>
              <a:cs typeface="Carlito"/>
            </a:endParaRPr>
          </a:p>
          <a:p>
            <a:pPr marL="381000" indent="-342900" defTabSz="914400">
              <a:buClr>
                <a:srgbClr val="4F81BD"/>
              </a:buClr>
              <a:buFont typeface="Arial"/>
              <a:buChar char="•"/>
              <a:tabLst>
                <a:tab pos="380365" algn="l"/>
                <a:tab pos="381000" algn="l"/>
              </a:tabLst>
            </a:pPr>
            <a:r>
              <a:rPr sz="2400" spc="-10" dirty="0">
                <a:solidFill>
                  <a:prstClr val="black"/>
                </a:solidFill>
                <a:latin typeface="Carlito"/>
                <a:cs typeface="Carlito"/>
              </a:rPr>
              <a:t>Examples:</a:t>
            </a:r>
            <a:endParaRPr sz="240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93875" y="4901527"/>
            <a:ext cx="1750695" cy="6629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defTabSz="914400">
              <a:spcBef>
                <a:spcPts val="325"/>
              </a:spcBef>
              <a:tabLst>
                <a:tab pos="360045" algn="l"/>
              </a:tabLst>
            </a:pPr>
            <a:r>
              <a:rPr sz="1900" spc="-5" dirty="0">
                <a:solidFill>
                  <a:srgbClr val="4F81BD"/>
                </a:solidFill>
                <a:latin typeface="Arial"/>
                <a:cs typeface="Arial"/>
              </a:rPr>
              <a:t>–	</a:t>
            </a:r>
            <a:r>
              <a:rPr sz="1900" spc="-5" dirty="0">
                <a:solidFill>
                  <a:prstClr val="black"/>
                </a:solidFill>
                <a:latin typeface="Carlito"/>
                <a:cs typeface="Carlito"/>
              </a:rPr>
              <a:t>b = 2, d =</a:t>
            </a:r>
            <a:r>
              <a:rPr sz="1900" spc="-55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900" spc="-5" dirty="0">
                <a:solidFill>
                  <a:prstClr val="black"/>
                </a:solidFill>
                <a:latin typeface="Carlito"/>
                <a:cs typeface="Carlito"/>
              </a:rPr>
              <a:t>10:</a:t>
            </a:r>
            <a:endParaRPr sz="1900">
              <a:solidFill>
                <a:prstClr val="black"/>
              </a:solidFill>
              <a:latin typeface="Carlito"/>
              <a:cs typeface="Carlito"/>
            </a:endParaRPr>
          </a:p>
          <a:p>
            <a:pPr marL="12700" defTabSz="914400">
              <a:spcBef>
                <a:spcPts val="229"/>
              </a:spcBef>
              <a:tabLst>
                <a:tab pos="360045" algn="l"/>
              </a:tabLst>
            </a:pPr>
            <a:r>
              <a:rPr sz="1900" spc="-5" dirty="0">
                <a:solidFill>
                  <a:srgbClr val="4F81BD"/>
                </a:solidFill>
                <a:latin typeface="Arial"/>
                <a:cs typeface="Arial"/>
              </a:rPr>
              <a:t>–	</a:t>
            </a:r>
            <a:r>
              <a:rPr sz="1900" spc="-5" dirty="0">
                <a:solidFill>
                  <a:prstClr val="black"/>
                </a:solidFill>
                <a:latin typeface="Carlito"/>
                <a:cs typeface="Carlito"/>
              </a:rPr>
              <a:t>b = 10, d =</a:t>
            </a:r>
            <a:r>
              <a:rPr sz="1900" spc="-8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900" spc="-5" dirty="0">
                <a:solidFill>
                  <a:prstClr val="black"/>
                </a:solidFill>
                <a:latin typeface="Carlito"/>
                <a:cs typeface="Carlito"/>
              </a:rPr>
              <a:t>10:</a:t>
            </a:r>
            <a:endParaRPr sz="190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58853" y="4901527"/>
            <a:ext cx="2630805" cy="6629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8100" defTabSz="914400">
              <a:spcBef>
                <a:spcPts val="325"/>
              </a:spcBef>
            </a:pPr>
            <a:r>
              <a:rPr sz="1900" dirty="0">
                <a:solidFill>
                  <a:prstClr val="black"/>
                </a:solidFill>
                <a:latin typeface="Carlito"/>
                <a:cs typeface="Carlito"/>
              </a:rPr>
              <a:t>b</a:t>
            </a:r>
            <a:r>
              <a:rPr sz="1875" baseline="26666" dirty="0">
                <a:solidFill>
                  <a:prstClr val="black"/>
                </a:solidFill>
                <a:latin typeface="Carlito"/>
                <a:cs typeface="Carlito"/>
              </a:rPr>
              <a:t>d </a:t>
            </a:r>
            <a:r>
              <a:rPr sz="1900" spc="-5" dirty="0">
                <a:solidFill>
                  <a:prstClr val="black"/>
                </a:solidFill>
                <a:latin typeface="Carlito"/>
                <a:cs typeface="Carlito"/>
              </a:rPr>
              <a:t>= </a:t>
            </a:r>
            <a:r>
              <a:rPr sz="1900" dirty="0">
                <a:solidFill>
                  <a:prstClr val="black"/>
                </a:solidFill>
                <a:latin typeface="Carlito"/>
                <a:cs typeface="Carlito"/>
              </a:rPr>
              <a:t>2</a:t>
            </a:r>
            <a:r>
              <a:rPr sz="1875" baseline="26666" dirty="0">
                <a:solidFill>
                  <a:prstClr val="black"/>
                </a:solidFill>
                <a:latin typeface="Carlito"/>
                <a:cs typeface="Carlito"/>
              </a:rPr>
              <a:t>10</a:t>
            </a:r>
            <a:r>
              <a:rPr sz="1900" dirty="0">
                <a:solidFill>
                  <a:prstClr val="black"/>
                </a:solidFill>
                <a:latin typeface="Carlito"/>
                <a:cs typeface="Carlito"/>
              </a:rPr>
              <a:t>=</a:t>
            </a:r>
            <a:r>
              <a:rPr sz="1900" spc="-18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Carlito"/>
                <a:cs typeface="Carlito"/>
              </a:rPr>
              <a:t>1024</a:t>
            </a:r>
            <a:endParaRPr sz="1900">
              <a:solidFill>
                <a:prstClr val="black"/>
              </a:solidFill>
              <a:latin typeface="Carlito"/>
              <a:cs typeface="Carlito"/>
            </a:endParaRPr>
          </a:p>
          <a:p>
            <a:pPr marL="52705" defTabSz="914400">
              <a:spcBef>
                <a:spcPts val="229"/>
              </a:spcBef>
            </a:pPr>
            <a:r>
              <a:rPr sz="1900" spc="5" dirty="0">
                <a:solidFill>
                  <a:prstClr val="black"/>
                </a:solidFill>
                <a:latin typeface="Carlito"/>
                <a:cs typeface="Carlito"/>
              </a:rPr>
              <a:t>b</a:t>
            </a:r>
            <a:r>
              <a:rPr sz="1875" spc="7" baseline="26666" dirty="0">
                <a:solidFill>
                  <a:prstClr val="black"/>
                </a:solidFill>
                <a:latin typeface="Carlito"/>
                <a:cs typeface="Carlito"/>
              </a:rPr>
              <a:t>d </a:t>
            </a:r>
            <a:r>
              <a:rPr sz="1900" spc="-5" dirty="0">
                <a:solidFill>
                  <a:prstClr val="black"/>
                </a:solidFill>
                <a:latin typeface="Carlito"/>
                <a:cs typeface="Carlito"/>
              </a:rPr>
              <a:t>= </a:t>
            </a:r>
            <a:r>
              <a:rPr sz="1900" dirty="0">
                <a:solidFill>
                  <a:prstClr val="black"/>
                </a:solidFill>
                <a:latin typeface="Carlito"/>
                <a:cs typeface="Carlito"/>
              </a:rPr>
              <a:t>10</a:t>
            </a:r>
            <a:r>
              <a:rPr sz="1875" baseline="26666" dirty="0">
                <a:solidFill>
                  <a:prstClr val="black"/>
                </a:solidFill>
                <a:latin typeface="Carlito"/>
                <a:cs typeface="Carlito"/>
              </a:rPr>
              <a:t>10</a:t>
            </a:r>
            <a:r>
              <a:rPr sz="1900" dirty="0">
                <a:solidFill>
                  <a:prstClr val="black"/>
                </a:solidFill>
                <a:latin typeface="Carlito"/>
                <a:cs typeface="Carlito"/>
              </a:rPr>
              <a:t>=</a:t>
            </a:r>
            <a:r>
              <a:rPr sz="1900" spc="-210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900" spc="-10" dirty="0">
                <a:solidFill>
                  <a:prstClr val="black"/>
                </a:solidFill>
                <a:latin typeface="Carlito"/>
                <a:cs typeface="Carlito"/>
              </a:rPr>
              <a:t>10,000,000,000</a:t>
            </a:r>
            <a:endParaRPr sz="1900">
              <a:solidFill>
                <a:prstClr val="black"/>
              </a:solidFill>
              <a:latin typeface="Carlito"/>
              <a:cs typeface="Carlito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F29904-4FE0-824E-0B91-24414DC35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2011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30386" y="76840"/>
            <a:ext cx="9673356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Uninformed Search Strategies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1" i="0" kern="1200">
                <a:solidFill>
                  <a:srgbClr val="5F5F5F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>
              <a:spcBef>
                <a:spcPts val="30"/>
              </a:spcBef>
            </a:pPr>
            <a:fld id="{81D60167-4931-47E6-BA6A-407CBD079E47}" type="slidenum">
              <a:rPr lang="en-US" smtClean="0"/>
              <a:pPr marL="38100">
                <a:spcBef>
                  <a:spcPts val="30"/>
                </a:spcBef>
              </a:pPr>
              <a:t>79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982786" y="1174751"/>
            <a:ext cx="8344534" cy="43561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279400" marR="5080" indent="-266700">
              <a:lnSpc>
                <a:spcPts val="3300"/>
              </a:lnSpc>
              <a:spcBef>
                <a:spcPts val="260"/>
              </a:spcBef>
              <a:buChar char="•"/>
              <a:tabLst>
                <a:tab pos="281305" algn="l"/>
              </a:tabLst>
            </a:pPr>
            <a:r>
              <a:rPr sz="2800" dirty="0">
                <a:latin typeface="Calibri"/>
                <a:cs typeface="Calibri"/>
              </a:rPr>
              <a:t>These </a:t>
            </a:r>
            <a:r>
              <a:rPr sz="2800" spc="-5" dirty="0">
                <a:latin typeface="Calibri"/>
                <a:cs typeface="Calibri"/>
              </a:rPr>
              <a:t>are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strategies</a:t>
            </a:r>
            <a:r>
              <a:rPr sz="2800" dirty="0">
                <a:latin typeface="Calibri"/>
                <a:cs typeface="Calibri"/>
              </a:rPr>
              <a:t> that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adopt</a:t>
            </a:r>
            <a:r>
              <a:rPr sz="2800" dirty="0">
                <a:latin typeface="Calibri"/>
                <a:cs typeface="Calibri"/>
              </a:rPr>
              <a:t> 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fixed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rule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for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selecting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next state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 be expanded.</a:t>
            </a:r>
            <a:endParaRPr sz="2800">
              <a:latin typeface="Calibri"/>
              <a:cs typeface="Calibri"/>
            </a:endParaRPr>
          </a:p>
          <a:p>
            <a:pPr marL="279400" marR="661035" indent="-266700">
              <a:lnSpc>
                <a:spcPts val="3329"/>
              </a:lnSpc>
              <a:spcBef>
                <a:spcPts val="745"/>
              </a:spcBef>
              <a:buChar char="•"/>
              <a:tabLst>
                <a:tab pos="281305" algn="l"/>
              </a:tabLst>
            </a:pPr>
            <a:r>
              <a:rPr sz="2800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rule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not</a:t>
            </a:r>
            <a:r>
              <a:rPr sz="2800" dirty="0">
                <a:latin typeface="Calibri"/>
                <a:cs typeface="Calibri"/>
              </a:rPr>
              <a:t> change </a:t>
            </a:r>
            <a:r>
              <a:rPr sz="2800" spc="-5" dirty="0">
                <a:latin typeface="Calibri"/>
                <a:cs typeface="Calibri"/>
              </a:rPr>
              <a:t>irrespective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</a:t>
            </a:r>
            <a:r>
              <a:rPr sz="2800" dirty="0">
                <a:latin typeface="Calibri"/>
                <a:cs typeface="Calibri"/>
              </a:rPr>
              <a:t> the</a:t>
            </a:r>
            <a:r>
              <a:rPr sz="2800" spc="-5" dirty="0">
                <a:latin typeface="Calibri"/>
                <a:cs typeface="Calibri"/>
              </a:rPr>
              <a:t> search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problem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being solved.</a:t>
            </a:r>
            <a:endParaRPr sz="2800">
              <a:latin typeface="Calibri"/>
              <a:cs typeface="Calibri"/>
            </a:endParaRPr>
          </a:p>
          <a:p>
            <a:pPr marL="279400" marR="307975" indent="-266700">
              <a:lnSpc>
                <a:spcPct val="100099"/>
              </a:lnSpc>
              <a:spcBef>
                <a:spcPts val="600"/>
              </a:spcBef>
              <a:buChar char="•"/>
              <a:tabLst>
                <a:tab pos="281305" algn="l"/>
              </a:tabLst>
            </a:pPr>
            <a:r>
              <a:rPr sz="2800" dirty="0">
                <a:latin typeface="Calibri"/>
                <a:cs typeface="Calibri"/>
              </a:rPr>
              <a:t>These </a:t>
            </a:r>
            <a:r>
              <a:rPr sz="2800" spc="-5" dirty="0">
                <a:latin typeface="Calibri"/>
                <a:cs typeface="Calibri"/>
              </a:rPr>
              <a:t>strategies</a:t>
            </a:r>
            <a:r>
              <a:rPr sz="2800" dirty="0">
                <a:latin typeface="Calibri"/>
                <a:cs typeface="Calibri"/>
              </a:rPr>
              <a:t> do </a:t>
            </a:r>
            <a:r>
              <a:rPr sz="2800" spc="-5" dirty="0">
                <a:latin typeface="Calibri"/>
                <a:cs typeface="Calibri"/>
              </a:rPr>
              <a:t>not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take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into </a:t>
            </a:r>
            <a:r>
              <a:rPr sz="2800" spc="-5" dirty="0">
                <a:latin typeface="Calibri"/>
                <a:cs typeface="Calibri"/>
              </a:rPr>
              <a:t>account</a:t>
            </a:r>
            <a:r>
              <a:rPr sz="2800" dirty="0">
                <a:latin typeface="Calibri"/>
                <a:cs typeface="Calibri"/>
              </a:rPr>
              <a:t> any </a:t>
            </a:r>
            <a:r>
              <a:rPr sz="2800" spc="-5" dirty="0">
                <a:latin typeface="Calibri"/>
                <a:cs typeface="Calibri"/>
              </a:rPr>
              <a:t>domain </a:t>
            </a:r>
            <a:r>
              <a:rPr sz="2800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specific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information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about</a:t>
            </a:r>
            <a:r>
              <a:rPr sz="2800" dirty="0">
                <a:latin typeface="Calibri"/>
                <a:cs typeface="Calibri"/>
              </a:rPr>
              <a:t> the </a:t>
            </a:r>
            <a:r>
              <a:rPr sz="2800" spc="-5" dirty="0">
                <a:latin typeface="Calibri"/>
                <a:cs typeface="Calibri"/>
              </a:rPr>
              <a:t>particular search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problem.</a:t>
            </a:r>
            <a:endParaRPr sz="2800">
              <a:latin typeface="Calibri"/>
              <a:cs typeface="Calibri"/>
            </a:endParaRPr>
          </a:p>
          <a:p>
            <a:pPr marL="280670" indent="-268605">
              <a:spcBef>
                <a:spcPts val="615"/>
              </a:spcBef>
              <a:buChar char="•"/>
              <a:tabLst>
                <a:tab pos="281305" algn="l"/>
              </a:tabLst>
            </a:pPr>
            <a:r>
              <a:rPr sz="2800" spc="-5" dirty="0">
                <a:latin typeface="Calibri"/>
                <a:cs typeface="Calibri"/>
              </a:rPr>
              <a:t>Uninformed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search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techniques:</a:t>
            </a:r>
            <a:endParaRPr sz="2800">
              <a:latin typeface="Calibri"/>
              <a:cs typeface="Calibri"/>
            </a:endParaRPr>
          </a:p>
          <a:p>
            <a:pPr marL="546100" marR="521334" lvl="1" indent="-266700">
              <a:lnSpc>
                <a:spcPct val="100800"/>
              </a:lnSpc>
              <a:spcBef>
                <a:spcPts val="430"/>
              </a:spcBef>
              <a:buChar char="•"/>
              <a:tabLst>
                <a:tab pos="553720" algn="l"/>
                <a:tab pos="554355" algn="l"/>
              </a:tabLst>
            </a:pPr>
            <a:r>
              <a:rPr sz="2000" spc="-80" dirty="0">
                <a:latin typeface="Calibri"/>
                <a:cs typeface="Calibri"/>
              </a:rPr>
              <a:t>Breadth-­‐First,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85" dirty="0">
                <a:latin typeface="Calibri"/>
                <a:cs typeface="Calibri"/>
              </a:rPr>
              <a:t>Uniform-­‐Cost,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90" dirty="0">
                <a:latin typeface="Calibri"/>
                <a:cs typeface="Calibri"/>
              </a:rPr>
              <a:t>Depth-­‐First,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80" dirty="0">
                <a:latin typeface="Calibri"/>
                <a:cs typeface="Calibri"/>
              </a:rPr>
              <a:t>Depth-­‐Limited,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05" dirty="0">
                <a:latin typeface="Calibri"/>
                <a:cs typeface="Calibri"/>
              </a:rPr>
              <a:t>Iterative-­‐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Deepening search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7" name="Rectangle 3">
            <a:extLst>
              <a:ext uri="{FF2B5EF4-FFF2-40B4-BE49-F238E27FC236}">
                <a16:creationId xmlns:a16="http://schemas.microsoft.com/office/drawing/2014/main" id="{04C44591-9793-A5F1-741B-99A3D0DD7C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8458200" cy="5562600"/>
          </a:xfrm>
        </p:spPr>
        <p:txBody>
          <a:bodyPr/>
          <a:lstStyle/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Comic Sans MS" panose="030F0702030302020204" pitchFamily="66" charset="0"/>
              </a:rPr>
              <a:t>An arc cost is a positive number measuring the “cost” of performing the action corresponding to the arc, e.g.:</a:t>
            </a:r>
          </a:p>
          <a:p>
            <a:pPr lvl="1" eaLnBrk="1" hangingPunct="1">
              <a:buClr>
                <a:srgbClr val="0033CC"/>
              </a:buClr>
              <a:buFontTx/>
              <a:buChar char="•"/>
            </a:pPr>
            <a:r>
              <a:rPr lang="en-US" altLang="en-US">
                <a:latin typeface="Comic Sans MS" panose="030F0702030302020204" pitchFamily="66" charset="0"/>
              </a:rPr>
              <a:t>1 in the 8-puzzle example</a:t>
            </a:r>
          </a:p>
          <a:p>
            <a:pPr lvl="1" eaLnBrk="1" hangingPunct="1">
              <a:buClr>
                <a:srgbClr val="0033CC"/>
              </a:buClr>
              <a:buFontTx/>
              <a:buChar char="•"/>
            </a:pPr>
            <a:r>
              <a:rPr lang="en-US" altLang="en-US">
                <a:latin typeface="Comic Sans MS" panose="030F0702030302020204" pitchFamily="66" charset="0"/>
              </a:rPr>
              <a:t>expected time to merge two sub-assemblies</a:t>
            </a:r>
          </a:p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Comic Sans MS" panose="030F0702030302020204" pitchFamily="66" charset="0"/>
              </a:rPr>
              <a:t>We will assume that for any given problem the cost c of an arc always verifies: </a:t>
            </a:r>
            <a:r>
              <a:rPr lang="en-US" altLang="en-US">
                <a:solidFill>
                  <a:srgbClr val="990033"/>
                </a:solidFill>
                <a:latin typeface="Comic Sans MS" panose="030F0702030302020204" pitchFamily="66" charset="0"/>
              </a:rPr>
              <a:t>c </a:t>
            </a:r>
            <a:r>
              <a:rPr lang="en-US" altLang="en-US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</a:t>
            </a:r>
            <a:r>
              <a:rPr lang="en-US" altLang="en-US" sz="140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l-GR" altLang="en-US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ε</a:t>
            </a:r>
            <a:r>
              <a:rPr lang="en-US" altLang="en-US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 0</a:t>
            </a:r>
            <a:r>
              <a:rPr lang="en-US" altLang="en-US">
                <a:latin typeface="Comic Sans MS" panose="030F0702030302020204" pitchFamily="66" charset="0"/>
                <a:sym typeface="Symbol" panose="05050102010706020507" pitchFamily="18" charset="2"/>
              </a:rPr>
              <a:t>, where </a:t>
            </a:r>
            <a:r>
              <a:rPr lang="el-GR" altLang="en-US">
                <a:latin typeface="Comic Sans MS" panose="030F0702030302020204" pitchFamily="66" charset="0"/>
                <a:sym typeface="Symbol" panose="05050102010706020507" pitchFamily="18" charset="2"/>
              </a:rPr>
              <a:t>ε</a:t>
            </a:r>
            <a:r>
              <a:rPr lang="en-US" altLang="en-US">
                <a:latin typeface="Comic Sans MS" panose="030F0702030302020204" pitchFamily="66" charset="0"/>
                <a:sym typeface="Symbol" panose="05050102010706020507" pitchFamily="18" charset="2"/>
              </a:rPr>
              <a:t> is a constant</a:t>
            </a:r>
          </a:p>
        </p:txBody>
      </p:sp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0C9F608E-7990-76B4-25D8-3D82F45A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BD52EC28-9828-448A-9670-13BF0AA75680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07EB34C-D17C-8606-9466-D0600D23E9E7}"/>
              </a:ext>
            </a:extLst>
          </p:cNvPr>
          <p:cNvSpPr txBox="1">
            <a:spLocks noChangeArrowheads="1"/>
          </p:cNvSpPr>
          <p:nvPr/>
        </p:nvSpPr>
        <p:spPr>
          <a:xfrm>
            <a:off x="7239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5400" cap="all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Path Cost</a:t>
            </a:r>
            <a:endParaRPr lang="en-US" altLang="en-US" sz="5400" cap="all" dirty="0">
              <a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tile tx="6350" ty="-127000" sx="65000" sy="64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85063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881B5E8-F2F2-836E-7D6B-B2F24EB7B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Tree search algorithms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DDE07076-049D-4D56-C2F9-94FE47E13E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Basic idea:</a:t>
            </a:r>
          </a:p>
          <a:p>
            <a:pPr lvl="1"/>
            <a:r>
              <a:rPr lang="en-US" altLang="en-US" sz="2400"/>
              <a:t>offline, simulated exploration of state space by generating successors of already-explored states (a.k.a.~</a:t>
            </a:r>
            <a:r>
              <a:rPr lang="en-US" altLang="en-US" sz="2400">
                <a:solidFill>
                  <a:srgbClr val="FF0000"/>
                </a:solidFill>
              </a:rPr>
              <a:t>expanding</a:t>
            </a:r>
            <a:r>
              <a:rPr lang="en-US" altLang="en-US" sz="2400"/>
              <a:t> states)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EA6B801-94D9-0BD8-3D1E-28C3DAE9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2DD08-4D6A-40DA-A606-A9C30FDC5AE2}" type="slidenum">
              <a:rPr lang="en-US" altLang="en-US"/>
              <a:pPr/>
              <a:t>80</a:t>
            </a:fld>
            <a:endParaRPr lang="en-US" altLang="en-US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F2296C1F-218E-F3B2-4931-8A211155A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37500" r="3125" b="28125"/>
          <a:stretch>
            <a:fillRect/>
          </a:stretch>
        </p:blipFill>
        <p:spPr bwMode="auto">
          <a:xfrm>
            <a:off x="2133600" y="3429000"/>
            <a:ext cx="80010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2C4AD0BE-DE68-AF3D-6640-6791C839C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Search Strategy</a:t>
            </a: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E0EBCB2C-61B0-C8E4-8E09-5AB55E843C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382000" cy="4876800"/>
          </a:xfrm>
        </p:spPr>
        <p:txBody>
          <a:bodyPr/>
          <a:lstStyle/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>
                <a:solidFill>
                  <a:srgbClr val="5F5F5F"/>
                </a:solidFill>
                <a:latin typeface="Comic Sans MS" panose="030F0702030302020204" pitchFamily="66" charset="0"/>
              </a:rPr>
              <a:t>The</a:t>
            </a:r>
            <a:r>
              <a:rPr lang="en-US" altLang="en-US">
                <a:latin typeface="Comic Sans MS" panose="030F0702030302020204" pitchFamily="66" charset="0"/>
              </a:rPr>
              <a:t> </a:t>
            </a:r>
            <a:r>
              <a:rPr lang="en-US" altLang="en-US">
                <a:solidFill>
                  <a:srgbClr val="990000"/>
                </a:solidFill>
                <a:latin typeface="Comic Sans MS" panose="030F0702030302020204" pitchFamily="66" charset="0"/>
              </a:rPr>
              <a:t>fringe</a:t>
            </a:r>
            <a:r>
              <a:rPr lang="en-US" altLang="en-US">
                <a:latin typeface="Comic Sans MS" panose="030F0702030302020204" pitchFamily="66" charset="0"/>
              </a:rPr>
              <a:t> </a:t>
            </a:r>
            <a:r>
              <a:rPr lang="en-US" altLang="en-US">
                <a:solidFill>
                  <a:srgbClr val="5F5F5F"/>
                </a:solidFill>
                <a:latin typeface="Comic Sans MS" panose="030F0702030302020204" pitchFamily="66" charset="0"/>
              </a:rPr>
              <a:t>is the set of all search nodes that haven’t been expanded yet</a:t>
            </a:r>
            <a:r>
              <a:rPr lang="en-US" altLang="en-US">
                <a:latin typeface="Comic Sans MS" panose="030F0702030302020204" pitchFamily="66" charset="0"/>
              </a:rPr>
              <a:t> </a:t>
            </a:r>
          </a:p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Comic Sans MS" panose="030F0702030302020204" pitchFamily="66" charset="0"/>
              </a:rPr>
              <a:t>The fringe is implemented as a </a:t>
            </a:r>
            <a:r>
              <a:rPr lang="en-US" altLang="en-US">
                <a:solidFill>
                  <a:srgbClr val="0000FF"/>
                </a:solidFill>
                <a:latin typeface="Comic Sans MS" panose="030F0702030302020204" pitchFamily="66" charset="0"/>
              </a:rPr>
              <a:t>priority queue</a:t>
            </a:r>
            <a:r>
              <a:rPr lang="en-US" altLang="en-US">
                <a:solidFill>
                  <a:srgbClr val="CC66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>
                <a:latin typeface="Comic Sans MS" panose="030F0702030302020204" pitchFamily="66" charset="0"/>
              </a:rPr>
              <a:t>FRINGE</a:t>
            </a:r>
          </a:p>
          <a:p>
            <a:pPr lvl="1" eaLnBrk="1" hangingPunct="1">
              <a:buClr>
                <a:srgbClr val="0033CC"/>
              </a:buClr>
              <a:buFontTx/>
              <a:buChar char="•"/>
            </a:pPr>
            <a:r>
              <a:rPr lang="en-US" altLang="en-US">
                <a:latin typeface="Comic Sans MS" panose="030F0702030302020204" pitchFamily="66" charset="0"/>
              </a:rPr>
              <a:t>INSERT(node,FRINGE)</a:t>
            </a:r>
          </a:p>
          <a:p>
            <a:pPr lvl="1" eaLnBrk="1" hangingPunct="1">
              <a:buClr>
                <a:srgbClr val="0033CC"/>
              </a:buClr>
              <a:buFontTx/>
              <a:buChar char="•"/>
            </a:pPr>
            <a:r>
              <a:rPr lang="en-US" altLang="en-US">
                <a:latin typeface="Comic Sans MS" panose="030F0702030302020204" pitchFamily="66" charset="0"/>
              </a:rPr>
              <a:t>REMOVE(FRINGE)</a:t>
            </a:r>
          </a:p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>
                <a:latin typeface="Comic Sans MS" panose="030F0702030302020204" pitchFamily="66" charset="0"/>
              </a:rPr>
              <a:t>The ordering of the nodes in FRINGE defines the</a:t>
            </a:r>
            <a:r>
              <a:rPr lang="en-US" altLang="en-US">
                <a:solidFill>
                  <a:srgbClr val="990000"/>
                </a:solidFill>
                <a:latin typeface="Comic Sans MS" panose="030F0702030302020204" pitchFamily="66" charset="0"/>
              </a:rPr>
              <a:t> search strategy</a:t>
            </a:r>
          </a:p>
        </p:txBody>
      </p:sp>
      <p:sp>
        <p:nvSpPr>
          <p:cNvPr id="11266" name="Slide Number Placeholder 5">
            <a:extLst>
              <a:ext uri="{FF2B5EF4-FFF2-40B4-BE49-F238E27FC236}">
                <a16:creationId xmlns:a16="http://schemas.microsoft.com/office/drawing/2014/main" id="{EAFFB5AB-E547-8DDB-5911-E749F5579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BEC1D88A-C51D-4CEC-8698-9A6A62E36BD2}" type="slidenum">
              <a:rPr lang="en-US" altLang="en-US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81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6775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BDD2CA73-005C-4C5B-BE51-4F1E95D5C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Tree search example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97CA73A-E993-0F75-4810-E8FBDACD7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D07AA-1339-4C4F-B784-0F009DDB3CDE}" type="slidenum">
              <a:rPr lang="en-US" altLang="en-US"/>
              <a:pPr/>
              <a:t>82</a:t>
            </a:fld>
            <a:endParaRPr lang="en-US" altLang="en-US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7B255EF3-55C7-A359-2F1A-24832E5E9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524001"/>
            <a:ext cx="57054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978471A-D31F-5616-B14A-207779207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Tree search example</a:t>
            </a:r>
          </a:p>
        </p:txBody>
      </p:sp>
      <p:pic>
        <p:nvPicPr>
          <p:cNvPr id="75780" name="Picture 4">
            <a:extLst>
              <a:ext uri="{FF2B5EF4-FFF2-40B4-BE49-F238E27FC236}">
                <a16:creationId xmlns:a16="http://schemas.microsoft.com/office/drawing/2014/main" id="{828C91DD-5F5E-6D63-8D4B-4B56515A48F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4214" y="1671639"/>
            <a:ext cx="6986587" cy="172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6E8982D-CAAD-5C35-B728-BCA15E19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CCB0-6621-4419-9F7B-BA64F9E1A5C6}" type="slidenum">
              <a:rPr lang="en-US" altLang="en-US"/>
              <a:pPr/>
              <a:t>83</a:t>
            </a:fld>
            <a:endParaRPr lang="en-US" alt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55970DA2-B1BE-16E5-0F56-076AAACEA5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Tree search example</a:t>
            </a:r>
          </a:p>
        </p:txBody>
      </p:sp>
      <p:pic>
        <p:nvPicPr>
          <p:cNvPr id="76804" name="Picture 4">
            <a:extLst>
              <a:ext uri="{FF2B5EF4-FFF2-40B4-BE49-F238E27FC236}">
                <a16:creationId xmlns:a16="http://schemas.microsoft.com/office/drawing/2014/main" id="{079FAB9C-BDFB-1549-D61A-B46124FC3F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4214" y="1671639"/>
            <a:ext cx="6986587" cy="172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AE6D707-27E5-7BAB-05C4-905EC739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29965-952E-4E12-893C-BDBBB547251E}" type="slidenum">
              <a:rPr lang="en-US" altLang="en-US"/>
              <a:pPr/>
              <a:t>84</a:t>
            </a:fld>
            <a:endParaRPr lang="en-US" alt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2619473-0435-9393-7B06-729DEEDC0D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658" y="365125"/>
            <a:ext cx="12024852" cy="1325563"/>
          </a:xfrm>
        </p:spPr>
        <p:txBody>
          <a:bodyPr>
            <a:no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Implementation: general tree search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0DFCCBA-CEFB-30E9-7295-96C40C8F9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613BB-5BDD-41AD-AE8C-EFBD03E001E7}" type="slidenum">
              <a:rPr lang="en-US" altLang="en-US"/>
              <a:pPr/>
              <a:t>85</a:t>
            </a:fld>
            <a:endParaRPr lang="en-US" altLang="en-US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7FAF16B8-EC93-EB14-2CAA-A79909E9C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8750" r="3125" b="9375"/>
          <a:stretch>
            <a:fillRect/>
          </a:stretch>
        </p:blipFill>
        <p:spPr bwMode="auto">
          <a:xfrm>
            <a:off x="2514600" y="1600200"/>
            <a:ext cx="7315200" cy="480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A4DA0166-EB0D-A9C6-B9CD-4C70E71B2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2890" y="0"/>
            <a:ext cx="11189110" cy="1143000"/>
          </a:xfrm>
        </p:spPr>
        <p:txBody>
          <a:bodyPr>
            <a:no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Implementation: states vs. nodes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072B074-DB59-277A-ECE4-C0A5002413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A </a:t>
            </a:r>
            <a:r>
              <a:rPr lang="en-US" altLang="en-US" sz="2400" dirty="0">
                <a:solidFill>
                  <a:srgbClr val="FF0000"/>
                </a:solidFill>
              </a:rPr>
              <a:t>state</a:t>
            </a:r>
            <a:r>
              <a:rPr lang="en-US" altLang="en-US" sz="2400" dirty="0"/>
              <a:t> is a (representation of) a physical configuration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A </a:t>
            </a:r>
            <a:r>
              <a:rPr lang="en-US" altLang="en-US" sz="2400" dirty="0">
                <a:solidFill>
                  <a:srgbClr val="FF0000"/>
                </a:solidFill>
              </a:rPr>
              <a:t>node</a:t>
            </a:r>
            <a:r>
              <a:rPr lang="en-US" altLang="en-US" sz="2400" dirty="0"/>
              <a:t> is a data structure constituting part of a search tree includes </a:t>
            </a:r>
            <a:r>
              <a:rPr lang="en-US" altLang="en-US" sz="2400" dirty="0">
                <a:solidFill>
                  <a:srgbClr val="FF0000"/>
                </a:solidFill>
              </a:rPr>
              <a:t>state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FF0000"/>
                </a:solidFill>
              </a:rPr>
              <a:t>parent node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FF0000"/>
                </a:solidFill>
              </a:rPr>
              <a:t>action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FF0000"/>
                </a:solidFill>
              </a:rPr>
              <a:t>path cost</a:t>
            </a:r>
            <a:r>
              <a:rPr lang="en-US" altLang="en-US" sz="2400" dirty="0"/>
              <a:t> </a:t>
            </a:r>
            <a:r>
              <a:rPr lang="en-US" altLang="en-US" sz="2400" i="1" dirty="0"/>
              <a:t>g(x)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FF0000"/>
                </a:solidFill>
              </a:rPr>
              <a:t>depth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/>
              <a:t>The </a:t>
            </a:r>
            <a:r>
              <a:rPr lang="en-US" altLang="en-US" sz="2400" dirty="0">
                <a:latin typeface="Courier New" panose="02070309020205020404" pitchFamily="49" charset="0"/>
              </a:rPr>
              <a:t>Expand</a:t>
            </a:r>
            <a:r>
              <a:rPr lang="en-US" altLang="en-US" sz="2400" dirty="0"/>
              <a:t> function creates new nodes, filling in the various fields and using the </a:t>
            </a:r>
            <a:r>
              <a:rPr lang="en-US" altLang="en-US" sz="2400" dirty="0" err="1">
                <a:latin typeface="Courier New" panose="02070309020205020404" pitchFamily="49" charset="0"/>
              </a:rPr>
              <a:t>SuccessorFn</a:t>
            </a:r>
            <a:r>
              <a:rPr lang="en-US" altLang="en-US" sz="2400" dirty="0"/>
              <a:t> of the problem to create the corresponding states.
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E41561A-D3BF-A56A-031C-22EC35C7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6377-4BC9-46FE-8DBA-16C2E99F1E5D}" type="slidenum">
              <a:rPr lang="en-US" altLang="en-US"/>
              <a:pPr/>
              <a:t>86</a:t>
            </a:fld>
            <a:endParaRPr lang="en-US" altLang="en-US"/>
          </a:p>
        </p:txBody>
      </p:sp>
      <p:pic>
        <p:nvPicPr>
          <p:cNvPr id="23556" name="Picture 4">
            <a:extLst>
              <a:ext uri="{FF2B5EF4-FFF2-40B4-BE49-F238E27FC236}">
                <a16:creationId xmlns:a16="http://schemas.microsoft.com/office/drawing/2014/main" id="{E1EBBB1D-8837-3818-B98B-B3D06F286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865" y="2757949"/>
            <a:ext cx="49815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DDB5C06-5CEE-7253-63FF-4AE9ACC63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Search strategies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B20C87A-4993-5127-B1D1-6B1567CC4C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2400"/>
              <a:t>A search strategy is defined by picking the </a:t>
            </a:r>
            <a:r>
              <a:rPr lang="en-US" altLang="en-US" sz="2400">
                <a:solidFill>
                  <a:srgbClr val="FF0000"/>
                </a:solidFill>
              </a:rPr>
              <a:t>order of node expansion</a:t>
            </a:r>
            <a:endParaRPr lang="en-US" altLang="en-US" sz="2400"/>
          </a:p>
          <a:p>
            <a:pPr>
              <a:lnSpc>
                <a:spcPct val="90000"/>
              </a:lnSpc>
            </a:pPr>
            <a:r>
              <a:rPr lang="en-US" altLang="en-US" sz="2400"/>
              <a:t>Strategies are evaluated along the following dimensions: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solidFill>
                  <a:schemeClr val="accent2"/>
                </a:solidFill>
              </a:rPr>
              <a:t>completeness</a:t>
            </a:r>
            <a:r>
              <a:rPr lang="en-US" altLang="en-US" sz="2000"/>
              <a:t>: does it always find a solution if one exists?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solidFill>
                  <a:schemeClr val="accent2"/>
                </a:solidFill>
              </a:rPr>
              <a:t>time complexity</a:t>
            </a:r>
            <a:r>
              <a:rPr lang="en-US" altLang="en-US" sz="2000"/>
              <a:t>: number of nodes generated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solidFill>
                  <a:schemeClr val="accent2"/>
                </a:solidFill>
              </a:rPr>
              <a:t>space complexity</a:t>
            </a:r>
            <a:r>
              <a:rPr lang="en-US" altLang="en-US" sz="2000"/>
              <a:t>: maximum number of nodes in memory</a:t>
            </a:r>
          </a:p>
          <a:p>
            <a:pPr lvl="1">
              <a:lnSpc>
                <a:spcPct val="90000"/>
              </a:lnSpc>
            </a:pPr>
            <a:r>
              <a:rPr lang="en-US" altLang="en-US" sz="2000">
                <a:solidFill>
                  <a:schemeClr val="accent2"/>
                </a:solidFill>
              </a:rPr>
              <a:t>optimality</a:t>
            </a:r>
            <a:r>
              <a:rPr lang="en-US" altLang="en-US" sz="2000"/>
              <a:t>: does it always find a least-cost solution?
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Time and space complexity are measured in terms of </a:t>
            </a:r>
          </a:p>
          <a:p>
            <a:pPr lvl="1">
              <a:lnSpc>
                <a:spcPct val="90000"/>
              </a:lnSpc>
            </a:pPr>
            <a:r>
              <a:rPr lang="en-US" altLang="en-US" sz="2000" i="1"/>
              <a:t>b:</a:t>
            </a:r>
            <a:r>
              <a:rPr lang="en-US" altLang="en-US" sz="2000"/>
              <a:t> maximum branching factor of the search tree</a:t>
            </a:r>
          </a:p>
          <a:p>
            <a:pPr lvl="1">
              <a:lnSpc>
                <a:spcPct val="90000"/>
              </a:lnSpc>
            </a:pPr>
            <a:r>
              <a:rPr lang="en-US" altLang="en-US" sz="2000" i="1"/>
              <a:t>d: </a:t>
            </a:r>
            <a:r>
              <a:rPr lang="en-US" altLang="en-US" sz="2000"/>
              <a:t>depth of the least-cost solution</a:t>
            </a:r>
          </a:p>
          <a:p>
            <a:pPr lvl="1">
              <a:lnSpc>
                <a:spcPct val="90000"/>
              </a:lnSpc>
            </a:pPr>
            <a:r>
              <a:rPr lang="en-US" altLang="en-US" sz="2000" i="1"/>
              <a:t>m</a:t>
            </a:r>
            <a:r>
              <a:rPr lang="en-US" altLang="en-US" sz="2000"/>
              <a:t>: maximum depth of the state space (may be </a:t>
            </a:r>
            <a:r>
              <a:rPr lang="en-US" altLang="en-US" sz="2000">
                <a:cs typeface="Arial" panose="020B0604020202020204" pitchFamily="34" charset="0"/>
              </a:rPr>
              <a:t>∞</a:t>
            </a:r>
            <a:r>
              <a:rPr lang="en-US" altLang="en-US" sz="2000"/>
              <a:t>)
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0CF3101-F4A3-2C64-17E3-90A25FB71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8728A-C7C8-488C-BACE-2775F9F222B3}" type="slidenum">
              <a:rPr lang="en-US" altLang="en-US"/>
              <a:pPr/>
              <a:t>87</a:t>
            </a:fld>
            <a:endParaRPr lang="en-US" alt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B82CA1B2-E696-B4C6-9381-EE102CD2B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116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Evaluation of search strategies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9AF48B16-1F75-5BA6-5752-FA345667DA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1295400"/>
            <a:ext cx="9144000" cy="55626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400"/>
              <a:t>A search strategy is defined by </a:t>
            </a:r>
            <a:r>
              <a:rPr lang="en-US" altLang="en-US" sz="2400">
                <a:solidFill>
                  <a:srgbClr val="0066FF"/>
                </a:solidFill>
              </a:rPr>
              <a:t>picking the order of node expansion.</a:t>
            </a:r>
            <a:endParaRPr lang="en-US" altLang="en-US" sz="2400"/>
          </a:p>
          <a:p>
            <a:endParaRPr lang="en-US" altLang="en-US" sz="1600"/>
          </a:p>
          <a:p>
            <a:r>
              <a:rPr lang="en-US" altLang="en-US" sz="2400"/>
              <a:t>Search algorithms are commonly evaluated according to the following four criteria:</a:t>
            </a:r>
          </a:p>
          <a:p>
            <a:pPr lvl="1"/>
            <a:r>
              <a:rPr lang="en-US" altLang="en-US" sz="2000" b="1"/>
              <a:t>Completeness: </a:t>
            </a:r>
            <a:r>
              <a:rPr lang="en-US" altLang="en-US" sz="2000"/>
              <a:t>does it always find a solution if one exists?</a:t>
            </a:r>
            <a:endParaRPr lang="en-US" altLang="en-US" sz="2000" b="1"/>
          </a:p>
          <a:p>
            <a:pPr lvl="1"/>
            <a:r>
              <a:rPr lang="en-US" altLang="en-US" sz="2000" b="1"/>
              <a:t>Time complexity: </a:t>
            </a:r>
            <a:r>
              <a:rPr lang="en-US" altLang="en-US" sz="2000"/>
              <a:t>how long does it take as function of num. of nodes?</a:t>
            </a:r>
            <a:endParaRPr lang="en-US" altLang="en-US" sz="2000" b="1"/>
          </a:p>
          <a:p>
            <a:pPr lvl="1"/>
            <a:r>
              <a:rPr lang="en-US" altLang="en-US" sz="2000" b="1"/>
              <a:t>Space complexity: </a:t>
            </a:r>
            <a:r>
              <a:rPr lang="en-US" altLang="en-US" sz="2000"/>
              <a:t>how much memory does it require?</a:t>
            </a:r>
            <a:endParaRPr lang="en-US" altLang="en-US" sz="2000" b="1"/>
          </a:p>
          <a:p>
            <a:pPr lvl="1"/>
            <a:r>
              <a:rPr lang="en-US" altLang="en-US" sz="2000" b="1"/>
              <a:t>Optimality: </a:t>
            </a:r>
            <a:r>
              <a:rPr lang="en-US" altLang="en-US" sz="2000"/>
              <a:t>does it guarantee the least-cost solution?</a:t>
            </a:r>
          </a:p>
          <a:p>
            <a:pPr lvl="1"/>
            <a:endParaRPr lang="en-US" altLang="en-US"/>
          </a:p>
          <a:p>
            <a:r>
              <a:rPr lang="en-US" altLang="en-US" sz="2400"/>
              <a:t>Time and space complexity are measured in terms of:</a:t>
            </a:r>
          </a:p>
          <a:p>
            <a:pPr lvl="1"/>
            <a:r>
              <a:rPr lang="en-US" altLang="en-US" sz="2000" i="1"/>
              <a:t>b –  </a:t>
            </a:r>
            <a:r>
              <a:rPr lang="en-US" altLang="en-US" sz="2000"/>
              <a:t>max branching factor of the search tree</a:t>
            </a:r>
          </a:p>
          <a:p>
            <a:pPr lvl="1"/>
            <a:r>
              <a:rPr lang="en-US" altLang="en-US" sz="2000" i="1"/>
              <a:t>d –  </a:t>
            </a:r>
            <a:r>
              <a:rPr lang="en-US" altLang="en-US" sz="2000"/>
              <a:t>depth of the least-cost solution</a:t>
            </a:r>
          </a:p>
          <a:p>
            <a:pPr lvl="1"/>
            <a:r>
              <a:rPr lang="en-US" altLang="en-US" sz="2000" i="1"/>
              <a:t>m – </a:t>
            </a:r>
            <a:r>
              <a:rPr lang="en-US" altLang="en-US" sz="2000"/>
              <a:t>max depth of the search tree (may be infinity)</a:t>
            </a:r>
            <a:endParaRPr lang="en-US" altLang="en-US" sz="2000" i="1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D1A18E-19D7-EFDF-A100-6F6B0715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Aft>
                <a:spcPct val="0"/>
              </a:spcAft>
            </a:pPr>
            <a:fld id="{3A7E1C24-6D21-4FAD-9B34-ACC9025B9174}" type="slidenum">
              <a:rPr lang="en-US" altLang="en-US">
                <a:solidFill>
                  <a:srgbClr val="5E574E"/>
                </a:solidFill>
              </a:rPr>
              <a:pPr defTabSz="914400" eaLnBrk="0" fontAlgn="base" hangingPunct="0">
                <a:spcAft>
                  <a:spcPct val="0"/>
                </a:spcAft>
              </a:pPr>
              <a:t>88</a:t>
            </a:fld>
            <a:endParaRPr lang="en-US" altLang="en-US">
              <a:solidFill>
                <a:srgbClr val="5E574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804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3BE4479A-9417-15E6-C30B-7DD6C5455C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6300" y="3365"/>
            <a:ext cx="10058400" cy="1609344"/>
          </a:xfrm>
        </p:spPr>
        <p:txBody>
          <a:bodyPr/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Time complexity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6BEE178-4C8B-1E30-58AA-0DF7544AF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eaLnBrk="0" fontAlgn="base" hangingPunct="0">
              <a:spcAft>
                <a:spcPct val="0"/>
              </a:spcAft>
            </a:pPr>
            <a:fld id="{F057209E-6DAA-4D69-8677-512CA2E43564}" type="slidenum">
              <a:rPr lang="en-US" altLang="en-US">
                <a:solidFill>
                  <a:srgbClr val="5E574E"/>
                </a:solidFill>
              </a:rPr>
              <a:pPr defTabSz="914400" eaLnBrk="0" fontAlgn="base" hangingPunct="0">
                <a:spcAft>
                  <a:spcPct val="0"/>
                </a:spcAft>
              </a:pPr>
              <a:t>89</a:t>
            </a:fld>
            <a:endParaRPr lang="en-US" altLang="en-US">
              <a:solidFill>
                <a:srgbClr val="5E574E"/>
              </a:solidFill>
            </a:endParaRPr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37091044-36FA-09E5-8691-2B8AF027B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3716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r>
              <a:rPr kumimoji="1" lang="en-US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If a goal node is found on depth </a:t>
            </a:r>
            <a:r>
              <a:rPr kumimoji="1" lang="en-US" altLang="en-US" sz="2000">
                <a:solidFill>
                  <a:srgbClr val="CC0000"/>
                </a:solidFill>
                <a:latin typeface="Tahoma" panose="020B0604030504040204" pitchFamily="34" charset="0"/>
              </a:rPr>
              <a:t>d</a:t>
            </a:r>
            <a:r>
              <a:rPr kumimoji="1" lang="en-US" altLang="en-US" sz="2000">
                <a:solidFill>
                  <a:srgbClr val="000000"/>
                </a:solidFill>
                <a:latin typeface="Tahoma" panose="020B0604030504040204" pitchFamily="34" charset="0"/>
              </a:rPr>
              <a:t> of the tree, all nodes up till that depth are created. </a:t>
            </a:r>
          </a:p>
          <a:p>
            <a:pPr lvl="1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Tx/>
              <a:buChar char="•"/>
            </a:pPr>
            <a:endParaRPr kumimoji="1" lang="en-US" altLang="en-US" sz="18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3CC97609-D32F-FCAF-2DDA-38BB213933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286000"/>
            <a:ext cx="6400800" cy="2971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67270" name="Group 6">
            <a:extLst>
              <a:ext uri="{FF2B5EF4-FFF2-40B4-BE49-F238E27FC236}">
                <a16:creationId xmlns:a16="http://schemas.microsoft.com/office/drawing/2014/main" id="{3D118D1E-67EC-2FF8-2FA3-23AEB558C078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2590800"/>
            <a:ext cx="649288" cy="2362200"/>
            <a:chOff x="4176" y="1440"/>
            <a:chExt cx="409" cy="1488"/>
          </a:xfrm>
        </p:grpSpPr>
        <p:sp>
          <p:nvSpPr>
            <p:cNvPr id="267271" name="AutoShape 7">
              <a:extLst>
                <a:ext uri="{FF2B5EF4-FFF2-40B4-BE49-F238E27FC236}">
                  <a16:creationId xmlns:a16="http://schemas.microsoft.com/office/drawing/2014/main" id="{BFFF265A-FBA6-C648-4E19-58F7EBAD6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" y="1440"/>
              <a:ext cx="192" cy="1488"/>
            </a:xfrm>
            <a:prstGeom prst="rightBrace">
              <a:avLst>
                <a:gd name="adj1" fmla="val 64583"/>
                <a:gd name="adj2" fmla="val 50000"/>
              </a:avLst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7272" name="Text Box 8">
              <a:extLst>
                <a:ext uri="{FF2B5EF4-FFF2-40B4-BE49-F238E27FC236}">
                  <a16:creationId xmlns:a16="http://schemas.microsoft.com/office/drawing/2014/main" id="{D81AB28F-46A4-0242-FD7F-F97A2D4EE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2016"/>
              <a:ext cx="26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rPr>
                <a:t>m</a:t>
              </a:r>
              <a:endParaRPr lang="en-US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7273" name="Group 9">
            <a:extLst>
              <a:ext uri="{FF2B5EF4-FFF2-40B4-BE49-F238E27FC236}">
                <a16:creationId xmlns:a16="http://schemas.microsoft.com/office/drawing/2014/main" id="{4530A523-4A4F-AB25-462C-A29F4F6B7371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430464"/>
            <a:ext cx="4554538" cy="2560637"/>
            <a:chOff x="1104" y="1339"/>
            <a:chExt cx="2869" cy="1613"/>
          </a:xfrm>
        </p:grpSpPr>
        <p:sp>
          <p:nvSpPr>
            <p:cNvPr id="267274" name="Line 10">
              <a:extLst>
                <a:ext uri="{FF2B5EF4-FFF2-40B4-BE49-F238E27FC236}">
                  <a16:creationId xmlns:a16="http://schemas.microsoft.com/office/drawing/2014/main" id="{F423725B-556E-157E-AECF-8220DBD0B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0" y="1440"/>
              <a:ext cx="864" cy="86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75" name="Line 11">
              <a:extLst>
                <a:ext uri="{FF2B5EF4-FFF2-40B4-BE49-F238E27FC236}">
                  <a16:creationId xmlns:a16="http://schemas.microsoft.com/office/drawing/2014/main" id="{C4CBAD9B-D1AD-0E60-9863-C49CD77CD7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8" y="2338"/>
              <a:ext cx="240" cy="5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76" name="Line 12">
              <a:extLst>
                <a:ext uri="{FF2B5EF4-FFF2-40B4-BE49-F238E27FC236}">
                  <a16:creationId xmlns:a16="http://schemas.microsoft.com/office/drawing/2014/main" id="{0ED36548-091D-C84C-02B9-01213B13DC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36" y="2289"/>
              <a:ext cx="192" cy="5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77" name="Line 13">
              <a:extLst>
                <a:ext uri="{FF2B5EF4-FFF2-40B4-BE49-F238E27FC236}">
                  <a16:creationId xmlns:a16="http://schemas.microsoft.com/office/drawing/2014/main" id="{D2D738AA-5B98-6567-D67B-C8778F040F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84" y="2338"/>
              <a:ext cx="192" cy="54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78" name="Line 14">
              <a:extLst>
                <a:ext uri="{FF2B5EF4-FFF2-40B4-BE49-F238E27FC236}">
                  <a16:creationId xmlns:a16="http://schemas.microsoft.com/office/drawing/2014/main" id="{BEC85CF1-7D17-E1B0-8D44-7253EDC3E7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8" y="1859"/>
              <a:ext cx="144" cy="4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79" name="Line 15">
              <a:extLst>
                <a:ext uri="{FF2B5EF4-FFF2-40B4-BE49-F238E27FC236}">
                  <a16:creationId xmlns:a16="http://schemas.microsoft.com/office/drawing/2014/main" id="{0876BC5A-5B31-6CE4-EC5A-AF3D8E98E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1859"/>
              <a:ext cx="96" cy="49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80" name="Line 16">
              <a:extLst>
                <a:ext uri="{FF2B5EF4-FFF2-40B4-BE49-F238E27FC236}">
                  <a16:creationId xmlns:a16="http://schemas.microsoft.com/office/drawing/2014/main" id="{ABF7D657-08DB-5FDF-8691-8A3EB7A7A7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8" y="1402"/>
              <a:ext cx="1440" cy="14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81" name="Oval 17">
              <a:extLst>
                <a:ext uri="{FF2B5EF4-FFF2-40B4-BE49-F238E27FC236}">
                  <a16:creationId xmlns:a16="http://schemas.microsoft.com/office/drawing/2014/main" id="{0A749A3C-9638-42A4-C849-F62E721C5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339"/>
              <a:ext cx="240" cy="19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82" name="Oval 18">
              <a:extLst>
                <a:ext uri="{FF2B5EF4-FFF2-40B4-BE49-F238E27FC236}">
                  <a16:creationId xmlns:a16="http://schemas.microsoft.com/office/drawing/2014/main" id="{A5C278CD-9EB0-6016-13BD-7736E852C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227"/>
              <a:ext cx="240" cy="19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83" name="Oval 19">
              <a:extLst>
                <a:ext uri="{FF2B5EF4-FFF2-40B4-BE49-F238E27FC236}">
                  <a16:creationId xmlns:a16="http://schemas.microsoft.com/office/drawing/2014/main" id="{902B1CB0-1B15-C78C-A65C-59D5A3B20D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771"/>
              <a:ext cx="240" cy="19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84" name="Oval 20">
              <a:extLst>
                <a:ext uri="{FF2B5EF4-FFF2-40B4-BE49-F238E27FC236}">
                  <a16:creationId xmlns:a16="http://schemas.microsoft.com/office/drawing/2014/main" id="{23ACCF2E-56D2-F7EB-0FDA-A68196B6E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771"/>
              <a:ext cx="240" cy="19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85" name="Oval 21">
              <a:extLst>
                <a:ext uri="{FF2B5EF4-FFF2-40B4-BE49-F238E27FC236}">
                  <a16:creationId xmlns:a16="http://schemas.microsoft.com/office/drawing/2014/main" id="{506C4068-8317-63A0-DC8C-8DADAA2C0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2227"/>
              <a:ext cx="240" cy="19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86" name="Oval 22">
              <a:extLst>
                <a:ext uri="{FF2B5EF4-FFF2-40B4-BE49-F238E27FC236}">
                  <a16:creationId xmlns:a16="http://schemas.microsoft.com/office/drawing/2014/main" id="{5947016B-D681-8A6E-8C76-54C84403F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227"/>
              <a:ext cx="240" cy="197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87" name="Oval 23">
              <a:extLst>
                <a:ext uri="{FF2B5EF4-FFF2-40B4-BE49-F238E27FC236}">
                  <a16:creationId xmlns:a16="http://schemas.microsoft.com/office/drawing/2014/main" id="{0DE08014-3E23-4E86-9242-BA09AD812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755"/>
              <a:ext cx="240" cy="1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88" name="Oval 24">
              <a:extLst>
                <a:ext uri="{FF2B5EF4-FFF2-40B4-BE49-F238E27FC236}">
                  <a16:creationId xmlns:a16="http://schemas.microsoft.com/office/drawing/2014/main" id="{B748FAC6-D23D-616C-DA6F-D7AE983710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755"/>
              <a:ext cx="240" cy="1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89" name="Oval 25">
              <a:extLst>
                <a:ext uri="{FF2B5EF4-FFF2-40B4-BE49-F238E27FC236}">
                  <a16:creationId xmlns:a16="http://schemas.microsoft.com/office/drawing/2014/main" id="{AA0F76D2-C4D3-52BE-6ABE-3DC8D60C1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208"/>
              <a:ext cx="240" cy="197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000">
                  <a:solidFill>
                    <a:srgbClr val="0000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 Narrow" panose="020B0606020202030204" pitchFamily="34" charset="0"/>
                </a:rPr>
                <a:t>G</a:t>
              </a:r>
              <a:endParaRPr lang="en-US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7290" name="Oval 26">
              <a:extLst>
                <a:ext uri="{FF2B5EF4-FFF2-40B4-BE49-F238E27FC236}">
                  <a16:creationId xmlns:a16="http://schemas.microsoft.com/office/drawing/2014/main" id="{8270CC3E-DE52-77C8-29D4-1892AD4D6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755"/>
              <a:ext cx="240" cy="1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91" name="Oval 27">
              <a:extLst>
                <a:ext uri="{FF2B5EF4-FFF2-40B4-BE49-F238E27FC236}">
                  <a16:creationId xmlns:a16="http://schemas.microsoft.com/office/drawing/2014/main" id="{7D591C0D-DC85-95B2-D5E5-6A31806F3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755"/>
              <a:ext cx="240" cy="1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92" name="AutoShape 28">
              <a:extLst>
                <a:ext uri="{FF2B5EF4-FFF2-40B4-BE49-F238E27FC236}">
                  <a16:creationId xmlns:a16="http://schemas.microsoft.com/office/drawing/2014/main" id="{FB66D67D-352B-DD0E-6471-9125AAC593C1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2616" y="1608"/>
              <a:ext cx="96" cy="912"/>
            </a:xfrm>
            <a:prstGeom prst="leftBrace">
              <a:avLst>
                <a:gd name="adj1" fmla="val 79167"/>
                <a:gd name="adj2" fmla="val 50000"/>
              </a:avLst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93" name="Text Box 29">
              <a:extLst>
                <a:ext uri="{FF2B5EF4-FFF2-40B4-BE49-F238E27FC236}">
                  <a16:creationId xmlns:a16="http://schemas.microsoft.com/office/drawing/2014/main" id="{FA08CC62-113F-30DB-4F64-8C98DA4777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2" y="2112"/>
              <a:ext cx="23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rPr>
                <a:t>b</a:t>
              </a:r>
              <a:endParaRPr lang="en-US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7294" name="AutoShape 30">
              <a:extLst>
                <a:ext uri="{FF2B5EF4-FFF2-40B4-BE49-F238E27FC236}">
                  <a16:creationId xmlns:a16="http://schemas.microsoft.com/office/drawing/2014/main" id="{A95C9C31-7808-7A82-1C4B-1DF3D060F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440"/>
              <a:ext cx="144" cy="960"/>
            </a:xfrm>
            <a:prstGeom prst="rightBrace">
              <a:avLst>
                <a:gd name="adj1" fmla="val 55556"/>
                <a:gd name="adj2" fmla="val 50000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295" name="Text Box 31">
              <a:extLst>
                <a:ext uri="{FF2B5EF4-FFF2-40B4-BE49-F238E27FC236}">
                  <a16:creationId xmlns:a16="http://schemas.microsoft.com/office/drawing/2014/main" id="{BD8FBB18-BD7D-7BCA-4171-1D66DBEBC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1776"/>
              <a:ext cx="22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</a:rPr>
                <a:t>d</a:t>
              </a:r>
              <a:endParaRPr lang="en-US" altLang="en-US" sz="2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67296" name="Rectangle 32">
            <a:extLst>
              <a:ext uri="{FF2B5EF4-FFF2-40B4-BE49-F238E27FC236}">
                <a16:creationId xmlns:a16="http://schemas.microsoft.com/office/drawing/2014/main" id="{8ECD1ABB-6870-F28F-77A1-8165B3614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486400"/>
            <a:ext cx="8229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kumimoji="1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-"/>
              <a:defRPr kumimoji="1"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kumimoji="1"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kumimoji="1"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kumimoji="1"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kumimoji="1"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000000"/>
              </a:buClr>
            </a:pPr>
            <a:r>
              <a:rPr lang="en-US" altLang="en-US" u="sng">
                <a:solidFill>
                  <a:srgbClr val="000000"/>
                </a:solidFill>
              </a:rPr>
              <a:t>Thus</a:t>
            </a:r>
            <a:r>
              <a:rPr lang="en-US" altLang="en-US">
                <a:solidFill>
                  <a:srgbClr val="000000"/>
                </a:solidFill>
              </a:rPr>
              <a:t>:  O</a:t>
            </a:r>
            <a:r>
              <a:rPr lang="en-US" altLang="en-US" b="1">
                <a:solidFill>
                  <a:srgbClr val="000000"/>
                </a:solidFill>
              </a:rPr>
              <a:t>(</a:t>
            </a:r>
            <a:r>
              <a:rPr lang="en-US" altLang="en-US">
                <a:solidFill>
                  <a:srgbClr val="000000"/>
                </a:solidFill>
              </a:rPr>
              <a:t>b</a:t>
            </a:r>
            <a:r>
              <a:rPr lang="en-US" altLang="en-US" sz="2800" b="1" baseline="30000">
                <a:solidFill>
                  <a:srgbClr val="CC0000"/>
                </a:solidFill>
              </a:rPr>
              <a:t>d</a:t>
            </a:r>
            <a:r>
              <a:rPr lang="en-US" altLang="en-US" b="1">
                <a:solidFill>
                  <a:srgbClr val="000000"/>
                </a:solidFill>
              </a:rPr>
              <a:t>) </a:t>
            </a:r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01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9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>
            <a:extLst>
              <a:ext uri="{FF2B5EF4-FFF2-40B4-BE49-F238E27FC236}">
                <a16:creationId xmlns:a16="http://schemas.microsoft.com/office/drawing/2014/main" id="{6B3851B0-535E-2CDD-1628-4CB3D38BB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Path Cost</a:t>
            </a:r>
          </a:p>
        </p:txBody>
      </p:sp>
      <p:sp>
        <p:nvSpPr>
          <p:cNvPr id="357379" name="Rectangle 3">
            <a:extLst>
              <a:ext uri="{FF2B5EF4-FFF2-40B4-BE49-F238E27FC236}">
                <a16:creationId xmlns:a16="http://schemas.microsoft.com/office/drawing/2014/main" id="{A6C2B96F-5D12-62F9-B2A1-C870E424E6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05000" y="1295400"/>
            <a:ext cx="8458200" cy="5562600"/>
          </a:xfrm>
        </p:spPr>
        <p:txBody>
          <a:bodyPr/>
          <a:lstStyle/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Comic Sans MS" panose="030F0702030302020204" pitchFamily="66" charset="0"/>
              </a:rPr>
              <a:t>An arc cost is a positive number measuring the “cost” of performing the action corresponding to the arc, e.g.:</a:t>
            </a:r>
          </a:p>
          <a:p>
            <a:pPr lvl="1" eaLnBrk="1" hangingPunct="1">
              <a:buClr>
                <a:srgbClr val="0033CC"/>
              </a:buClr>
              <a:buFontTx/>
              <a:buChar char="•"/>
            </a:pPr>
            <a:r>
              <a:rPr lang="en-US" altLang="en-US" dirty="0">
                <a:latin typeface="Comic Sans MS" panose="030F0702030302020204" pitchFamily="66" charset="0"/>
              </a:rPr>
              <a:t>1 in the 8-puzzle example</a:t>
            </a:r>
          </a:p>
          <a:p>
            <a:pPr lvl="1" eaLnBrk="1" hangingPunct="1">
              <a:buClr>
                <a:srgbClr val="0033CC"/>
              </a:buClr>
              <a:buFontTx/>
              <a:buChar char="•"/>
            </a:pPr>
            <a:r>
              <a:rPr lang="en-US" altLang="en-US" dirty="0">
                <a:latin typeface="Comic Sans MS" panose="030F0702030302020204" pitchFamily="66" charset="0"/>
              </a:rPr>
              <a:t>expected time to merge two sub-assemblies</a:t>
            </a:r>
          </a:p>
          <a:p>
            <a:pPr eaLnBrk="1" hangingPunct="1">
              <a:buClr>
                <a:srgbClr val="0033CC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Comic Sans MS" panose="030F0702030302020204" pitchFamily="66" charset="0"/>
              </a:rPr>
              <a:t>We will assume that for any given problem the cost c of an arc always verifies: </a:t>
            </a:r>
            <a:r>
              <a:rPr lang="en-US" altLang="en-US" dirty="0">
                <a:solidFill>
                  <a:srgbClr val="990033"/>
                </a:solidFill>
                <a:latin typeface="Comic Sans MS" panose="030F0702030302020204" pitchFamily="66" charset="0"/>
              </a:rPr>
              <a:t>c </a:t>
            </a:r>
            <a:r>
              <a:rPr lang="en-US" altLang="en-US" dirty="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</a:t>
            </a:r>
            <a:r>
              <a:rPr lang="en-US" altLang="en-US" sz="1400" dirty="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l-GR" altLang="en-US" dirty="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ε</a:t>
            </a:r>
            <a:r>
              <a:rPr lang="en-US" altLang="en-US" dirty="0">
                <a:solidFill>
                  <a:srgbClr val="990033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 0</a:t>
            </a:r>
            <a:r>
              <a:rPr lang="en-US" altLang="en-US" dirty="0">
                <a:latin typeface="Comic Sans MS" panose="030F0702030302020204" pitchFamily="66" charset="0"/>
                <a:sym typeface="Symbol" panose="05050102010706020507" pitchFamily="18" charset="2"/>
              </a:rPr>
              <a:t>, where </a:t>
            </a:r>
            <a:r>
              <a:rPr lang="el-GR" altLang="en-US" dirty="0">
                <a:latin typeface="Comic Sans MS" panose="030F0702030302020204" pitchFamily="66" charset="0"/>
                <a:sym typeface="Symbol" panose="05050102010706020507" pitchFamily="18" charset="2"/>
              </a:rPr>
              <a:t>ε</a:t>
            </a:r>
            <a:r>
              <a:rPr lang="en-US" altLang="en-US" dirty="0">
                <a:latin typeface="Comic Sans MS" panose="030F0702030302020204" pitchFamily="66" charset="0"/>
                <a:sym typeface="Symbol" panose="05050102010706020507" pitchFamily="18" charset="2"/>
              </a:rPr>
              <a:t> is a constant</a:t>
            </a:r>
          </a:p>
          <a:p>
            <a:pPr eaLnBrk="1" hangingPunct="1">
              <a:lnSpc>
                <a:spcPct val="85000"/>
              </a:lnSpc>
              <a:buClr>
                <a:srgbClr val="0033CC"/>
              </a:buClr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5F5F5F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[This condition guarantees that, if path becomes arbitrarily long, its cost also becomes arbitrarily large]</a:t>
            </a:r>
            <a:r>
              <a:rPr lang="en-US" altLang="en-US" dirty="0"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B16BA8A0-7E5A-B7AC-7368-0BF862316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6C7E5376-85B0-48EB-A9C9-D1D018678CC6}" type="slidenum">
              <a:rPr lang="en-US" altLang="en-US" sz="1400">
                <a:solidFill>
                  <a:srgbClr val="000000"/>
                </a:solidFill>
              </a:rPr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37894" name="Line 7">
            <a:extLst>
              <a:ext uri="{FF2B5EF4-FFF2-40B4-BE49-F238E27FC236}">
                <a16:creationId xmlns:a16="http://schemas.microsoft.com/office/drawing/2014/main" id="{655B78B4-055B-35D3-3A3A-A9AA214A86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5334000"/>
            <a:ext cx="1447800" cy="1143000"/>
          </a:xfrm>
          <a:prstGeom prst="line">
            <a:avLst/>
          </a:prstGeom>
          <a:noFill/>
          <a:ln w="9525">
            <a:solidFill>
              <a:srgbClr val="6633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5" name="Text Box 8">
            <a:extLst>
              <a:ext uri="{FF2B5EF4-FFF2-40B4-BE49-F238E27FC236}">
                <a16:creationId xmlns:a16="http://schemas.microsoft.com/office/drawing/2014/main" id="{E1CEAF7A-EDA6-622F-761A-0E5E57437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7976" y="6288089"/>
            <a:ext cx="2593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663300"/>
                </a:solidFill>
                <a:latin typeface="Comic Sans MS" panose="030F0702030302020204" pitchFamily="66" charset="0"/>
              </a:rPr>
              <a:t>Why is this needed?</a:t>
            </a:r>
          </a:p>
        </p:txBody>
      </p:sp>
    </p:spTree>
    <p:extLst>
      <p:ext uri="{BB962C8B-B14F-4D97-AF65-F5344CB8AC3E}">
        <p14:creationId xmlns:p14="http://schemas.microsoft.com/office/powerpoint/2010/main" val="164607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01686" y="1661157"/>
            <a:ext cx="7158470" cy="4693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467601" y="2286001"/>
            <a:ext cx="2084705" cy="316753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>
              <a:spcBef>
                <a:spcPts val="310"/>
              </a:spcBef>
            </a:pPr>
            <a:r>
              <a:rPr spc="-10" dirty="0">
                <a:solidFill>
                  <a:srgbClr val="FF0000"/>
                </a:solidFill>
                <a:latin typeface="Arial"/>
                <a:cs typeface="Arial"/>
              </a:rPr>
              <a:t>Goal </a:t>
            </a:r>
            <a:r>
              <a:rPr spc="-5" dirty="0">
                <a:solidFill>
                  <a:srgbClr val="FF0000"/>
                </a:solidFill>
                <a:latin typeface="Arial"/>
                <a:cs typeface="Arial"/>
              </a:rPr>
              <a:t>test after</a:t>
            </a:r>
            <a:r>
              <a:rPr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srgbClr val="FF0000"/>
                </a:solidFill>
                <a:latin typeface="Arial"/>
                <a:cs typeface="Arial"/>
              </a:rPr>
              <a:t>pop</a:t>
            </a:r>
            <a:endParaRPr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6600" y="2819401"/>
            <a:ext cx="6172200" cy="503555"/>
          </a:xfrm>
          <a:custGeom>
            <a:avLst/>
            <a:gdLst/>
            <a:ahLst/>
            <a:cxnLst/>
            <a:rect l="l" t="t" r="r" b="b"/>
            <a:pathLst>
              <a:path w="6172200" h="503554">
                <a:moveTo>
                  <a:pt x="0" y="0"/>
                </a:moveTo>
                <a:lnTo>
                  <a:pt x="6172200" y="0"/>
                </a:lnTo>
                <a:lnTo>
                  <a:pt x="6172200" y="503237"/>
                </a:lnTo>
                <a:lnTo>
                  <a:pt x="0" y="50323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64690" y="182668"/>
            <a:ext cx="7484110" cy="760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sz="5400" cap="all" dirty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General tree search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7F67E-9AE3-5957-26A9-88961E7C9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90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5575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4689" y="182668"/>
            <a:ext cx="7503775" cy="7607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General graph search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05051" y="1931990"/>
            <a:ext cx="7830184" cy="3267710"/>
            <a:chOff x="781051" y="1931990"/>
            <a:chExt cx="7830184" cy="3267710"/>
          </a:xfrm>
        </p:grpSpPr>
        <p:sp>
          <p:nvSpPr>
            <p:cNvPr id="4" name="object 4"/>
            <p:cNvSpPr/>
            <p:nvPr/>
          </p:nvSpPr>
          <p:spPr>
            <a:xfrm>
              <a:off x="781051" y="1931990"/>
              <a:ext cx="7829599" cy="326712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62100" y="3505199"/>
              <a:ext cx="6743700" cy="609600"/>
            </a:xfrm>
            <a:custGeom>
              <a:avLst/>
              <a:gdLst/>
              <a:ahLst/>
              <a:cxnLst/>
              <a:rect l="l" t="t" r="r" b="b"/>
              <a:pathLst>
                <a:path w="6743700" h="609600">
                  <a:moveTo>
                    <a:pt x="0" y="0"/>
                  </a:moveTo>
                  <a:lnTo>
                    <a:pt x="6743700" y="0"/>
                  </a:lnTo>
                  <a:lnTo>
                    <a:pt x="6743700" y="609600"/>
                  </a:lnTo>
                  <a:lnTo>
                    <a:pt x="0" y="60960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742238" y="2952750"/>
            <a:ext cx="2295525" cy="34689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>
              <a:spcBef>
                <a:spcPts val="30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Goal test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after</a:t>
            </a:r>
            <a:r>
              <a:rPr sz="20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pop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043428" y="4354068"/>
            <a:ext cx="3552825" cy="109855"/>
            <a:chOff x="1519427" y="4354067"/>
            <a:chExt cx="3552825" cy="109855"/>
          </a:xfrm>
        </p:grpSpPr>
        <p:sp>
          <p:nvSpPr>
            <p:cNvPr id="8" name="object 8"/>
            <p:cNvSpPr/>
            <p:nvPr/>
          </p:nvSpPr>
          <p:spPr>
            <a:xfrm>
              <a:off x="1519427" y="4354067"/>
              <a:ext cx="3552444" cy="1097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62099" y="4389119"/>
              <a:ext cx="3467100" cy="0"/>
            </a:xfrm>
            <a:custGeom>
              <a:avLst/>
              <a:gdLst/>
              <a:ahLst/>
              <a:cxnLst/>
              <a:rect l="l" t="t" r="r" b="b"/>
              <a:pathLst>
                <a:path w="3467100">
                  <a:moveTo>
                    <a:pt x="0" y="0"/>
                  </a:moveTo>
                  <a:lnTo>
                    <a:pt x="3467100" y="0"/>
                  </a:lnTo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12F6946-9AE7-4C48-72E1-5488E3A8D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91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295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1442" y="1117940"/>
            <a:ext cx="5556432" cy="4168408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056" y="994943"/>
            <a:ext cx="5556433" cy="4167325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cap="all" dirty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BFS vs DFS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00A9D7-55C7-5734-BF66-9466EE56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92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354077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E7A42062-3285-BC80-9A4F-356F5E1DA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Breadth-first search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A2B1C09F-887C-52AA-A347-27E6AF15B5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Expand shallowest unexpanded node</a:t>
            </a:r>
          </a:p>
          <a:p>
            <a:r>
              <a:rPr lang="en-US" altLang="en-US">
                <a:solidFill>
                  <a:schemeClr val="accent2"/>
                </a:solidFill>
              </a:rPr>
              <a:t>Implementation</a:t>
            </a:r>
            <a:r>
              <a:rPr lang="en-US" altLang="en-US"/>
              <a:t>:</a:t>
            </a:r>
          </a:p>
          <a:p>
            <a:pPr lvl="1"/>
            <a:r>
              <a:rPr lang="en-US" altLang="en-US" i="1"/>
              <a:t>fringe</a:t>
            </a:r>
            <a:r>
              <a:rPr lang="en-US" altLang="en-US"/>
              <a:t> is a FIFO queue, i.e., new successors go at end
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35C2FE6-3109-4C59-E9C3-C6E1399D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76FC0-B45A-43E6-BFE8-F929FF9B88D7}" type="slidenum">
              <a:rPr lang="en-US" altLang="en-US"/>
              <a:pPr/>
              <a:t>93</a:t>
            </a:fld>
            <a:endParaRPr lang="en-US" altLang="en-US"/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BDFA335C-2BB8-DAE6-A9E4-816FB7629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1"/>
            <a:ext cx="4267200" cy="281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2AB07033-476A-08C2-FF3B-E77FB7B6B6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Breadth-first search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F831E38B-ACD8-F617-1350-2F9F444A8F1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828801" y="1524001"/>
            <a:ext cx="8328025" cy="4608513"/>
          </a:xfrm>
        </p:spPr>
        <p:txBody>
          <a:bodyPr/>
          <a:lstStyle/>
          <a:p>
            <a:r>
              <a:rPr lang="en-US" altLang="en-US"/>
              <a:t>Expand shallowest unexpanded node</a:t>
            </a:r>
          </a:p>
          <a:p>
            <a:r>
              <a:rPr lang="en-US" altLang="en-US">
                <a:solidFill>
                  <a:schemeClr val="accent2"/>
                </a:solidFill>
              </a:rPr>
              <a:t>Implementation</a:t>
            </a:r>
            <a:r>
              <a:rPr lang="en-US" altLang="en-US"/>
              <a:t>:</a:t>
            </a:r>
          </a:p>
          <a:p>
            <a:pPr lvl="1"/>
            <a:r>
              <a:rPr lang="en-US" altLang="en-US" i="1"/>
              <a:t>fringe</a:t>
            </a:r>
            <a:r>
              <a:rPr lang="en-US" altLang="en-US"/>
              <a:t> is a FIFO queue, i.e., new successors go at end
</a:t>
            </a:r>
          </a:p>
        </p:txBody>
      </p:sp>
      <p:pic>
        <p:nvPicPr>
          <p:cNvPr id="83973" name="Picture 5">
            <a:extLst>
              <a:ext uri="{FF2B5EF4-FFF2-40B4-BE49-F238E27FC236}">
                <a16:creationId xmlns:a16="http://schemas.microsoft.com/office/drawing/2014/main" id="{0A9FA486-10EB-54E3-FB88-3723706FE1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3657600"/>
            <a:ext cx="4343400" cy="280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5F4EDDE-2AD5-75E1-1977-3AB1AC13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532" y="6243638"/>
            <a:ext cx="1976557" cy="457200"/>
          </a:xfrm>
        </p:spPr>
        <p:txBody>
          <a:bodyPr/>
          <a:lstStyle/>
          <a:p>
            <a:fld id="{DF4867AC-3970-434B-9E1E-43183809B843}" type="slidenum">
              <a:rPr lang="en-US" altLang="en-US"/>
              <a:pPr/>
              <a:t>94</a:t>
            </a:fld>
            <a:endParaRPr lang="en-US" altLang="en-US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162DF86F-9C1E-842E-F127-2BC33D3B2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Breadth-first search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3E6B095-6BC2-FBF5-485E-E8C68EA218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Expand shallowest unexpanded node</a:t>
            </a:r>
          </a:p>
          <a:p>
            <a:r>
              <a:rPr lang="en-US" altLang="en-US">
                <a:solidFill>
                  <a:schemeClr val="accent2"/>
                </a:solidFill>
              </a:rPr>
              <a:t>Implementation</a:t>
            </a:r>
            <a:r>
              <a:rPr lang="en-US" altLang="en-US"/>
              <a:t>:</a:t>
            </a:r>
          </a:p>
          <a:p>
            <a:pPr lvl="1"/>
            <a:r>
              <a:rPr lang="en-US" altLang="en-US" i="1"/>
              <a:t>fringe</a:t>
            </a:r>
            <a:r>
              <a:rPr lang="en-US" altLang="en-US"/>
              <a:t> is a FIFO queue, i.e., new successors go at end
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2844E87-8B22-B0B3-4045-A31B2CB44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49638-AD6D-4B8C-A2C7-2BF7FD2E4499}" type="slidenum">
              <a:rPr lang="en-US" altLang="en-US"/>
              <a:pPr/>
              <a:t>95</a:t>
            </a:fld>
            <a:endParaRPr lang="en-US" altLang="en-US"/>
          </a:p>
        </p:txBody>
      </p:sp>
      <p:pic>
        <p:nvPicPr>
          <p:cNvPr id="81925" name="Picture 5">
            <a:extLst>
              <a:ext uri="{FF2B5EF4-FFF2-40B4-BE49-F238E27FC236}">
                <a16:creationId xmlns:a16="http://schemas.microsoft.com/office/drawing/2014/main" id="{1871427C-6F54-AE16-19F0-D4A015882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57601"/>
            <a:ext cx="4343400" cy="28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B9594589-F0F1-A699-EF15-E99D8802F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Breadth-first search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1CB8F332-B15C-0616-B4C5-18E6F07B74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Expand shallowest unexpanded node</a:t>
            </a:r>
          </a:p>
          <a:p>
            <a:r>
              <a:rPr lang="en-US" altLang="en-US">
                <a:solidFill>
                  <a:schemeClr val="accent2"/>
                </a:solidFill>
              </a:rPr>
              <a:t>Implementation</a:t>
            </a:r>
            <a:r>
              <a:rPr lang="en-US" altLang="en-US"/>
              <a:t>:</a:t>
            </a:r>
          </a:p>
          <a:p>
            <a:pPr lvl="1"/>
            <a:r>
              <a:rPr lang="en-US" altLang="en-US" i="1"/>
              <a:t>fringe</a:t>
            </a:r>
            <a:r>
              <a:rPr lang="en-US" altLang="en-US"/>
              <a:t> is a FIFO queue, i.e., new successors go at end
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81C4594-4979-5A08-4026-457AFFE33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A2B4-1072-42FF-809D-67B2847AFE96}" type="slidenum">
              <a:rPr lang="en-US" altLang="en-US"/>
              <a:pPr/>
              <a:t>96</a:t>
            </a:fld>
            <a:endParaRPr lang="en-US" altLang="en-US"/>
          </a:p>
        </p:txBody>
      </p:sp>
      <p:pic>
        <p:nvPicPr>
          <p:cNvPr id="82949" name="Picture 5">
            <a:extLst>
              <a:ext uri="{FF2B5EF4-FFF2-40B4-BE49-F238E27FC236}">
                <a16:creationId xmlns:a16="http://schemas.microsoft.com/office/drawing/2014/main" id="{6244FC3C-1CBB-58F2-3581-E51BC6CE1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657600"/>
            <a:ext cx="4648200" cy="278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6045838-E28A-52F8-5C75-FB579A29E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1255477" cy="1325563"/>
          </a:xfrm>
        </p:spPr>
        <p:txBody>
          <a:bodyPr>
            <a:noAutofit/>
          </a:bodyPr>
          <a:lstStyle/>
          <a:p>
            <a:r>
              <a:rPr lang="en-US" altLang="en-US"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Properties of breadth-first search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AE3A50E-A9F2-660D-5448-03B2FF56B1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u="sng">
                <a:solidFill>
                  <a:srgbClr val="CC0099"/>
                </a:solidFill>
              </a:rPr>
              <a:t>Complete?</a:t>
            </a:r>
            <a:r>
              <a:rPr lang="en-US" altLang="en-US" sz="2800">
                <a:solidFill>
                  <a:srgbClr val="CC0099"/>
                </a:solidFill>
              </a:rPr>
              <a:t> </a:t>
            </a:r>
            <a:r>
              <a:rPr lang="en-US" altLang="en-US" sz="2800"/>
              <a:t>Yes (if </a:t>
            </a:r>
            <a:r>
              <a:rPr lang="en-US" altLang="en-US" sz="2800" i="1"/>
              <a:t>b</a:t>
            </a:r>
            <a:r>
              <a:rPr lang="en-US" altLang="en-US" sz="2800"/>
              <a:t> is finite)</a:t>
            </a:r>
          </a:p>
          <a:p>
            <a:pPr>
              <a:lnSpc>
                <a:spcPct val="90000"/>
              </a:lnSpc>
            </a:pPr>
            <a:r>
              <a:rPr lang="en-US" altLang="en-US" sz="2800" u="sng">
                <a:solidFill>
                  <a:srgbClr val="CC0099"/>
                </a:solidFill>
              </a:rPr>
              <a:t>Time?</a:t>
            </a:r>
            <a:r>
              <a:rPr lang="en-US" altLang="en-US" sz="2800"/>
              <a:t> </a:t>
            </a:r>
            <a:r>
              <a:rPr lang="en-US" altLang="en-US" sz="2800" i="1"/>
              <a:t>1+b+b</a:t>
            </a:r>
            <a:r>
              <a:rPr lang="en-US" altLang="en-US" sz="2800" i="1" baseline="30000"/>
              <a:t>2</a:t>
            </a:r>
            <a:r>
              <a:rPr lang="en-US" altLang="en-US" sz="2800" i="1"/>
              <a:t>+b</a:t>
            </a:r>
            <a:r>
              <a:rPr lang="en-US" altLang="en-US" sz="2800" i="1" baseline="30000"/>
              <a:t>3</a:t>
            </a:r>
            <a:r>
              <a:rPr lang="en-US" altLang="en-US" sz="2800"/>
              <a:t>+… +</a:t>
            </a:r>
            <a:r>
              <a:rPr lang="en-US" altLang="en-US" sz="2800" i="1"/>
              <a:t>b</a:t>
            </a:r>
            <a:r>
              <a:rPr lang="en-US" altLang="en-US" sz="2800" i="1" baseline="30000"/>
              <a:t>d</a:t>
            </a:r>
            <a:r>
              <a:rPr lang="en-US" altLang="en-US" sz="2800"/>
              <a:t> + </a:t>
            </a:r>
            <a:r>
              <a:rPr lang="en-US" altLang="en-US" sz="2800" i="1"/>
              <a:t>b(b</a:t>
            </a:r>
            <a:r>
              <a:rPr lang="en-US" altLang="en-US" sz="2800" i="1" baseline="30000"/>
              <a:t>d</a:t>
            </a:r>
            <a:r>
              <a:rPr lang="en-US" altLang="en-US" sz="2800" i="1"/>
              <a:t>-1</a:t>
            </a:r>
            <a:r>
              <a:rPr lang="en-US" altLang="en-US" sz="2800"/>
              <a:t>) = O(b</a:t>
            </a:r>
            <a:r>
              <a:rPr lang="en-US" altLang="en-US" sz="2800" baseline="30000"/>
              <a:t>d+1</a:t>
            </a:r>
            <a:r>
              <a:rPr lang="en-US" altLang="en-US" sz="2800"/>
              <a:t>)</a:t>
            </a:r>
          </a:p>
          <a:p>
            <a:pPr>
              <a:lnSpc>
                <a:spcPct val="90000"/>
              </a:lnSpc>
            </a:pPr>
            <a:r>
              <a:rPr lang="en-US" altLang="en-US" sz="2800" u="sng">
                <a:solidFill>
                  <a:srgbClr val="CC0099"/>
                </a:solidFill>
              </a:rPr>
              <a:t>Space?</a:t>
            </a:r>
            <a:r>
              <a:rPr lang="en-US" altLang="en-US" sz="2800"/>
              <a:t> </a:t>
            </a:r>
            <a:r>
              <a:rPr lang="en-US" altLang="en-US" sz="2800" i="1"/>
              <a:t>O(b</a:t>
            </a:r>
            <a:r>
              <a:rPr lang="en-US" altLang="en-US" sz="2800" i="1" baseline="30000"/>
              <a:t>d+1</a:t>
            </a:r>
            <a:r>
              <a:rPr lang="en-US" altLang="en-US" sz="2800" i="1"/>
              <a:t>)</a:t>
            </a:r>
            <a:r>
              <a:rPr lang="en-US" altLang="en-US" sz="2800"/>
              <a:t> (keeps every node in memory)</a:t>
            </a:r>
          </a:p>
          <a:p>
            <a:pPr>
              <a:lnSpc>
                <a:spcPct val="90000"/>
              </a:lnSpc>
            </a:pPr>
            <a:r>
              <a:rPr lang="en-US" altLang="en-US" sz="2800" u="sng">
                <a:solidFill>
                  <a:srgbClr val="CC0099"/>
                </a:solidFill>
              </a:rPr>
              <a:t>Optimal?</a:t>
            </a:r>
            <a:r>
              <a:rPr lang="en-US" altLang="en-US" sz="2800"/>
              <a:t> Yes (if cost = 1 per step)</a:t>
            </a:r>
          </a:p>
          <a:p>
            <a:pPr>
              <a:lnSpc>
                <a:spcPct val="90000"/>
              </a:lnSpc>
            </a:pPr>
            <a:endParaRPr lang="en-US" altLang="en-US" sz="280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800">
                <a:solidFill>
                  <a:srgbClr val="FF0000"/>
                </a:solidFill>
              </a:rPr>
              <a:t>Space</a:t>
            </a:r>
            <a:r>
              <a:rPr lang="en-US" altLang="en-US" sz="2800"/>
              <a:t> is the bigger problem (more than time)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93504BA-8B06-6723-E90B-922B9FC60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4A9BC-397B-4B02-8269-43A63083FA78}" type="slidenum">
              <a:rPr lang="en-US" altLang="en-US"/>
              <a:pPr/>
              <a:t>97</a:t>
            </a:fld>
            <a:endParaRPr lang="en-US" altLang="en-US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50403" y="1035495"/>
            <a:ext cx="8449945" cy="51708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4965" marR="5080" indent="-342900">
              <a:lnSpc>
                <a:spcPts val="2590"/>
              </a:lnSpc>
              <a:spcBef>
                <a:spcPts val="425"/>
              </a:spcBef>
            </a:pPr>
            <a:r>
              <a:rPr sz="2400" spc="-10" dirty="0">
                <a:solidFill>
                  <a:srgbClr val="1F497D"/>
                </a:solidFill>
                <a:latin typeface="Carlito"/>
                <a:cs typeface="Carlito"/>
              </a:rPr>
              <a:t>Breadth-first </a:t>
            </a:r>
            <a:r>
              <a:rPr sz="2400" dirty="0">
                <a:solidFill>
                  <a:srgbClr val="1F497D"/>
                </a:solidFill>
                <a:latin typeface="Carlito"/>
                <a:cs typeface="Carlito"/>
              </a:rPr>
              <a:t>is </a:t>
            </a:r>
            <a:r>
              <a:rPr sz="2400" spc="-5" dirty="0">
                <a:solidFill>
                  <a:srgbClr val="1F497D"/>
                </a:solidFill>
                <a:latin typeface="Carlito"/>
                <a:cs typeface="Carlito"/>
              </a:rPr>
              <a:t>only optimal </a:t>
            </a:r>
            <a:r>
              <a:rPr sz="2400" dirty="0">
                <a:solidFill>
                  <a:srgbClr val="1F497D"/>
                </a:solidFill>
                <a:latin typeface="Carlito"/>
                <a:cs typeface="Carlito"/>
              </a:rPr>
              <a:t>if </a:t>
            </a:r>
            <a:r>
              <a:rPr sz="2400" spc="-10" dirty="0">
                <a:solidFill>
                  <a:srgbClr val="1F497D"/>
                </a:solidFill>
                <a:latin typeface="Carlito"/>
                <a:cs typeface="Carlito"/>
              </a:rPr>
              <a:t>path </a:t>
            </a:r>
            <a:r>
              <a:rPr sz="2400" spc="-15" dirty="0">
                <a:solidFill>
                  <a:srgbClr val="1F497D"/>
                </a:solidFill>
                <a:latin typeface="Carlito"/>
                <a:cs typeface="Carlito"/>
              </a:rPr>
              <a:t>cost </a:t>
            </a:r>
            <a:r>
              <a:rPr sz="2400" dirty="0">
                <a:solidFill>
                  <a:srgbClr val="1F497D"/>
                </a:solidFill>
                <a:latin typeface="Carlito"/>
                <a:cs typeface="Carlito"/>
              </a:rPr>
              <a:t>is a </a:t>
            </a:r>
            <a:r>
              <a:rPr sz="2400" spc="-5" dirty="0">
                <a:solidFill>
                  <a:srgbClr val="1F497D"/>
                </a:solidFill>
                <a:latin typeface="Carlito"/>
                <a:cs typeface="Carlito"/>
              </a:rPr>
              <a:t>non-decreasing function  </a:t>
            </a:r>
            <a:r>
              <a:rPr sz="2400" spc="-10" dirty="0">
                <a:solidFill>
                  <a:srgbClr val="1F497D"/>
                </a:solidFill>
                <a:latin typeface="Arial"/>
                <a:cs typeface="Arial"/>
              </a:rPr>
              <a:t>of </a:t>
            </a:r>
            <a:r>
              <a:rPr sz="2400" spc="-55" dirty="0">
                <a:solidFill>
                  <a:srgbClr val="1F497D"/>
                </a:solidFill>
                <a:latin typeface="Arial"/>
                <a:cs typeface="Arial"/>
              </a:rPr>
              <a:t>depth, </a:t>
            </a:r>
            <a:r>
              <a:rPr sz="2400" spc="-70" dirty="0">
                <a:solidFill>
                  <a:srgbClr val="1F497D"/>
                </a:solidFill>
                <a:latin typeface="Arial"/>
                <a:cs typeface="Arial"/>
              </a:rPr>
              <a:t>i.e., </a:t>
            </a:r>
            <a:r>
              <a:rPr sz="2400" spc="-45" dirty="0">
                <a:solidFill>
                  <a:srgbClr val="1F497D"/>
                </a:solidFill>
                <a:latin typeface="Arial"/>
                <a:cs typeface="Arial"/>
              </a:rPr>
              <a:t>f(d) </a:t>
            </a:r>
            <a:r>
              <a:rPr sz="2400" spc="-125" dirty="0">
                <a:solidFill>
                  <a:srgbClr val="1F497D"/>
                </a:solidFill>
                <a:latin typeface="Arial"/>
                <a:cs typeface="Arial"/>
              </a:rPr>
              <a:t>≥ </a:t>
            </a:r>
            <a:r>
              <a:rPr sz="2400" spc="-15" dirty="0">
                <a:solidFill>
                  <a:srgbClr val="1F497D"/>
                </a:solidFill>
                <a:latin typeface="Arial"/>
                <a:cs typeface="Arial"/>
              </a:rPr>
              <a:t>f(d</a:t>
            </a:r>
            <a:r>
              <a:rPr sz="2400" spc="-15" dirty="0">
                <a:solidFill>
                  <a:srgbClr val="1F497D"/>
                </a:solidFill>
                <a:latin typeface="Carlito"/>
                <a:cs typeface="Carlito"/>
              </a:rPr>
              <a:t>-1); </a:t>
            </a:r>
            <a:r>
              <a:rPr sz="2400" dirty="0">
                <a:solidFill>
                  <a:srgbClr val="1F497D"/>
                </a:solidFill>
                <a:latin typeface="Carlito"/>
                <a:cs typeface="Carlito"/>
              </a:rPr>
              <a:t>e.g., </a:t>
            </a:r>
            <a:r>
              <a:rPr sz="2400" spc="-15" dirty="0">
                <a:solidFill>
                  <a:srgbClr val="1F497D"/>
                </a:solidFill>
                <a:latin typeface="Carlito"/>
                <a:cs typeface="Carlito"/>
              </a:rPr>
              <a:t>constant step cost, </a:t>
            </a:r>
            <a:r>
              <a:rPr sz="2400" dirty="0">
                <a:solidFill>
                  <a:srgbClr val="1F497D"/>
                </a:solidFill>
                <a:latin typeface="Carlito"/>
                <a:cs typeface="Carlito"/>
              </a:rPr>
              <a:t>as in the </a:t>
            </a:r>
            <a:r>
              <a:rPr sz="2400" spc="-5" dirty="0">
                <a:solidFill>
                  <a:srgbClr val="1F497D"/>
                </a:solidFill>
                <a:latin typeface="Carlito"/>
                <a:cs typeface="Carlito"/>
              </a:rPr>
              <a:t>8-  puzzle.</a:t>
            </a:r>
            <a:endParaRPr sz="2400">
              <a:latin typeface="Carlito"/>
              <a:cs typeface="Carlito"/>
            </a:endParaRPr>
          </a:p>
          <a:p>
            <a:pPr marL="354965" marR="565150" indent="-342900">
              <a:lnSpc>
                <a:spcPts val="3170"/>
              </a:lnSpc>
              <a:spcBef>
                <a:spcPts val="145"/>
              </a:spcBef>
            </a:pPr>
            <a:r>
              <a:rPr sz="2400" dirty="0">
                <a:solidFill>
                  <a:srgbClr val="1F497D"/>
                </a:solidFill>
                <a:latin typeface="Carlito"/>
                <a:cs typeface="Carlito"/>
              </a:rPr>
              <a:t>Can </a:t>
            </a:r>
            <a:r>
              <a:rPr sz="2400" spc="-15" dirty="0">
                <a:solidFill>
                  <a:srgbClr val="1F497D"/>
                </a:solidFill>
                <a:latin typeface="Carlito"/>
                <a:cs typeface="Carlito"/>
              </a:rPr>
              <a:t>we guarantee </a:t>
            </a:r>
            <a:r>
              <a:rPr sz="2400" spc="-5" dirty="0">
                <a:solidFill>
                  <a:srgbClr val="1F497D"/>
                </a:solidFill>
                <a:latin typeface="Carlito"/>
                <a:cs typeface="Carlito"/>
              </a:rPr>
              <a:t>optimality </a:t>
            </a:r>
            <a:r>
              <a:rPr sz="2400" spc="-20" dirty="0">
                <a:solidFill>
                  <a:srgbClr val="1F497D"/>
                </a:solidFill>
                <a:latin typeface="Carlito"/>
                <a:cs typeface="Carlito"/>
              </a:rPr>
              <a:t>for </a:t>
            </a:r>
            <a:r>
              <a:rPr sz="2400" spc="-5" dirty="0">
                <a:solidFill>
                  <a:srgbClr val="1F497D"/>
                </a:solidFill>
                <a:latin typeface="Carlito"/>
                <a:cs typeface="Carlito"/>
              </a:rPr>
              <a:t>variable </a:t>
            </a:r>
            <a:r>
              <a:rPr sz="2400" spc="-10" dirty="0">
                <a:solidFill>
                  <a:srgbClr val="1F497D"/>
                </a:solidFill>
                <a:latin typeface="Carlito"/>
                <a:cs typeface="Carlito"/>
              </a:rPr>
              <a:t>positive </a:t>
            </a:r>
            <a:r>
              <a:rPr sz="2400" spc="-15" dirty="0">
                <a:solidFill>
                  <a:srgbClr val="1F497D"/>
                </a:solidFill>
                <a:latin typeface="Carlito"/>
                <a:cs typeface="Carlito"/>
              </a:rPr>
              <a:t>step costs </a:t>
            </a:r>
            <a:r>
              <a:rPr sz="2400" dirty="0">
                <a:solidFill>
                  <a:srgbClr val="1F497D"/>
                </a:solidFill>
                <a:latin typeface="Symbol"/>
                <a:cs typeface="Symbol"/>
              </a:rPr>
              <a:t></a:t>
            </a:r>
            <a:r>
              <a:rPr sz="2400" dirty="0">
                <a:solidFill>
                  <a:srgbClr val="1F497D"/>
                </a:solidFill>
                <a:latin typeface="Carlito"/>
                <a:cs typeface="Carlito"/>
              </a:rPr>
              <a:t>?  </a:t>
            </a:r>
            <a:r>
              <a:rPr sz="2400" spc="-15" dirty="0">
                <a:solidFill>
                  <a:srgbClr val="1F497D"/>
                </a:solidFill>
                <a:latin typeface="Carlito"/>
                <a:cs typeface="Carlito"/>
              </a:rPr>
              <a:t>(Why </a:t>
            </a:r>
            <a:r>
              <a:rPr sz="2400" dirty="0">
                <a:solidFill>
                  <a:srgbClr val="1F497D"/>
                </a:solidFill>
                <a:latin typeface="Symbol"/>
                <a:cs typeface="Symbol"/>
              </a:rPr>
              <a:t></a:t>
            </a:r>
            <a:r>
              <a:rPr sz="2400" dirty="0">
                <a:solidFill>
                  <a:srgbClr val="1F497D"/>
                </a:solidFill>
                <a:latin typeface="Carlito"/>
                <a:cs typeface="Carlito"/>
              </a:rPr>
              <a:t>? </a:t>
            </a:r>
            <a:r>
              <a:rPr sz="2400" spc="-114" dirty="0">
                <a:solidFill>
                  <a:srgbClr val="1F497D"/>
                </a:solidFill>
                <a:latin typeface="Carlito"/>
                <a:cs typeface="Carlito"/>
              </a:rPr>
              <a:t>To </a:t>
            </a:r>
            <a:r>
              <a:rPr sz="2400" spc="-15" dirty="0">
                <a:solidFill>
                  <a:srgbClr val="1F497D"/>
                </a:solidFill>
                <a:latin typeface="Carlito"/>
                <a:cs typeface="Carlito"/>
              </a:rPr>
              <a:t>avoid </a:t>
            </a:r>
            <a:r>
              <a:rPr sz="2400" spc="-10" dirty="0">
                <a:solidFill>
                  <a:srgbClr val="1F497D"/>
                </a:solidFill>
                <a:latin typeface="Carlito"/>
                <a:cs typeface="Carlito"/>
              </a:rPr>
              <a:t>infinite paths </a:t>
            </a:r>
            <a:r>
              <a:rPr sz="2400" dirty="0">
                <a:solidFill>
                  <a:srgbClr val="1F497D"/>
                </a:solidFill>
                <a:latin typeface="Carlito"/>
                <a:cs typeface="Carlito"/>
              </a:rPr>
              <a:t>w/ </a:t>
            </a:r>
            <a:r>
              <a:rPr sz="2400" spc="-15" dirty="0">
                <a:solidFill>
                  <a:srgbClr val="1F497D"/>
                </a:solidFill>
                <a:latin typeface="Carlito"/>
                <a:cs typeface="Carlito"/>
              </a:rPr>
              <a:t>step costs </a:t>
            </a:r>
            <a:r>
              <a:rPr sz="2400" spc="-5" dirty="0">
                <a:solidFill>
                  <a:srgbClr val="1F497D"/>
                </a:solidFill>
                <a:latin typeface="Carlito"/>
                <a:cs typeface="Carlito"/>
              </a:rPr>
              <a:t>1, ½, ¼,</a:t>
            </a:r>
            <a:r>
              <a:rPr sz="2400" spc="110" dirty="0">
                <a:solidFill>
                  <a:srgbClr val="1F497D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solidFill>
                  <a:srgbClr val="1F497D"/>
                </a:solidFill>
                <a:latin typeface="Carlito"/>
                <a:cs typeface="Carlito"/>
              </a:rPr>
              <a:t>…)</a:t>
            </a:r>
            <a:endParaRPr sz="24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2700">
              <a:latin typeface="Carlito"/>
              <a:cs typeface="Carlito"/>
            </a:endParaRPr>
          </a:p>
          <a:p>
            <a:pPr marL="12700"/>
            <a:r>
              <a:rPr sz="2800" spc="-15" dirty="0">
                <a:solidFill>
                  <a:srgbClr val="FF0000"/>
                </a:solidFill>
                <a:latin typeface="Carlito"/>
                <a:cs typeface="Carlito"/>
              </a:rPr>
              <a:t>Uniform-cost</a:t>
            </a:r>
            <a:r>
              <a:rPr sz="2800" spc="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Search:</a:t>
            </a:r>
            <a:endParaRPr sz="2800">
              <a:latin typeface="Carlito"/>
              <a:cs typeface="Carlito"/>
            </a:endParaRPr>
          </a:p>
          <a:p>
            <a:pPr marL="355600">
              <a:spcBef>
                <a:spcPts val="735"/>
              </a:spcBef>
            </a:pPr>
            <a:r>
              <a:rPr sz="2400" spc="-5" dirty="0">
                <a:latin typeface="Carlito"/>
                <a:cs typeface="Carlito"/>
              </a:rPr>
              <a:t>Expand node </a:t>
            </a:r>
            <a:r>
              <a:rPr sz="2400" dirty="0">
                <a:latin typeface="Carlito"/>
                <a:cs typeface="Carlito"/>
              </a:rPr>
              <a:t>with </a:t>
            </a:r>
            <a:r>
              <a:rPr sz="2400" spc="-5" dirty="0">
                <a:latin typeface="Carlito"/>
                <a:cs typeface="Carlito"/>
              </a:rPr>
              <a:t>smallest </a:t>
            </a:r>
            <a:r>
              <a:rPr sz="2400" spc="-10" dirty="0">
                <a:latin typeface="Carlito"/>
                <a:cs typeface="Carlito"/>
              </a:rPr>
              <a:t>path </a:t>
            </a:r>
            <a:r>
              <a:rPr sz="2400" spc="-15" dirty="0">
                <a:latin typeface="Carlito"/>
                <a:cs typeface="Carlito"/>
              </a:rPr>
              <a:t>cost</a:t>
            </a:r>
            <a:r>
              <a:rPr sz="2400" spc="-40" dirty="0"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g(n).</a:t>
            </a:r>
            <a:endParaRPr sz="2400">
              <a:latin typeface="Carlito"/>
              <a:cs typeface="Carlito"/>
            </a:endParaRPr>
          </a:p>
          <a:p>
            <a:pPr marL="355600" marR="193675" indent="-342900">
              <a:spcBef>
                <a:spcPts val="685"/>
              </a:spcBef>
              <a:buClr>
                <a:srgbClr val="4F81B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10" dirty="0">
                <a:latin typeface="Carlito"/>
                <a:cs typeface="Carlito"/>
              </a:rPr>
              <a:t>Frontier </a:t>
            </a:r>
            <a:r>
              <a:rPr sz="2400" dirty="0">
                <a:latin typeface="Carlito"/>
                <a:cs typeface="Carlito"/>
              </a:rPr>
              <a:t>is a </a:t>
            </a:r>
            <a:r>
              <a:rPr sz="2400" spc="-5" dirty="0">
                <a:latin typeface="Carlito"/>
                <a:cs typeface="Carlito"/>
              </a:rPr>
              <a:t>priority queue, i.e., new successors </a:t>
            </a:r>
            <a:r>
              <a:rPr sz="2400" spc="-15" dirty="0">
                <a:latin typeface="Carlito"/>
                <a:cs typeface="Carlito"/>
              </a:rPr>
              <a:t>are </a:t>
            </a:r>
            <a:r>
              <a:rPr sz="2400" spc="-10" dirty="0">
                <a:latin typeface="Carlito"/>
                <a:cs typeface="Carlito"/>
              </a:rPr>
              <a:t>merged </a:t>
            </a:r>
            <a:r>
              <a:rPr sz="2400" spc="-15" dirty="0">
                <a:latin typeface="Carlito"/>
                <a:cs typeface="Carlito"/>
              </a:rPr>
              <a:t>into 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queue </a:t>
            </a:r>
            <a:r>
              <a:rPr sz="2400" spc="-10" dirty="0">
                <a:latin typeface="Carlito"/>
                <a:cs typeface="Carlito"/>
              </a:rPr>
              <a:t>sorted by</a:t>
            </a:r>
            <a:r>
              <a:rPr sz="2400" spc="-5" dirty="0">
                <a:latin typeface="Carlito"/>
                <a:cs typeface="Carlito"/>
              </a:rPr>
              <a:t> g(n).</a:t>
            </a:r>
            <a:endParaRPr sz="2400">
              <a:latin typeface="Carlito"/>
              <a:cs typeface="Carlito"/>
            </a:endParaRPr>
          </a:p>
          <a:p>
            <a:pPr marL="756285" lvl="1" indent="-287020">
              <a:spcBef>
                <a:spcPts val="505"/>
              </a:spcBef>
              <a:buClr>
                <a:srgbClr val="4F81BD"/>
              </a:buClr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rlito"/>
                <a:cs typeface="Carlito"/>
              </a:rPr>
              <a:t>Can </a:t>
            </a:r>
            <a:r>
              <a:rPr sz="2000" spc="-15" dirty="0">
                <a:latin typeface="Carlito"/>
                <a:cs typeface="Carlito"/>
              </a:rPr>
              <a:t>remove </a:t>
            </a:r>
            <a:r>
              <a:rPr sz="2000" spc="-5" dirty="0">
                <a:latin typeface="Carlito"/>
                <a:cs typeface="Carlito"/>
              </a:rPr>
              <a:t>successors already on </a:t>
            </a:r>
            <a:r>
              <a:rPr sz="2000" dirty="0">
                <a:latin typeface="Carlito"/>
                <a:cs typeface="Carlito"/>
              </a:rPr>
              <a:t>queue w/higher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g(n).</a:t>
            </a:r>
            <a:endParaRPr sz="2000">
              <a:latin typeface="Carlito"/>
              <a:cs typeface="Carlito"/>
            </a:endParaRPr>
          </a:p>
          <a:p>
            <a:pPr marL="1155700" lvl="2" indent="-229235">
              <a:spcBef>
                <a:spcPts val="480"/>
              </a:spcBef>
              <a:buClr>
                <a:srgbClr val="4F81BD"/>
              </a:buClr>
              <a:buFont typeface="Arial"/>
              <a:buChar char="•"/>
              <a:tabLst>
                <a:tab pos="1155700" algn="l"/>
                <a:tab pos="1156335" algn="l"/>
              </a:tabLst>
            </a:pPr>
            <a:r>
              <a:rPr sz="2000" spc="-15" dirty="0">
                <a:latin typeface="Carlito"/>
                <a:cs typeface="Carlito"/>
              </a:rPr>
              <a:t>Saves </a:t>
            </a:r>
            <a:r>
              <a:rPr sz="2000" spc="-25" dirty="0">
                <a:latin typeface="Carlito"/>
                <a:cs typeface="Carlito"/>
              </a:rPr>
              <a:t>memory, </a:t>
            </a:r>
            <a:r>
              <a:rPr sz="2000" spc="-10" dirty="0">
                <a:latin typeface="Carlito"/>
                <a:cs typeface="Carlito"/>
              </a:rPr>
              <a:t>costs </a:t>
            </a:r>
            <a:r>
              <a:rPr sz="2000" spc="-5" dirty="0">
                <a:latin typeface="Carlito"/>
                <a:cs typeface="Carlito"/>
              </a:rPr>
              <a:t>time; another </a:t>
            </a:r>
            <a:r>
              <a:rPr sz="2000" dirty="0">
                <a:latin typeface="Carlito"/>
                <a:cs typeface="Carlito"/>
              </a:rPr>
              <a:t>space-time</a:t>
            </a:r>
            <a:r>
              <a:rPr sz="2000" spc="85" dirty="0">
                <a:latin typeface="Carlito"/>
                <a:cs typeface="Carlito"/>
              </a:rPr>
              <a:t> </a:t>
            </a:r>
            <a:r>
              <a:rPr sz="2000" spc="-35" dirty="0">
                <a:latin typeface="Carlito"/>
                <a:cs typeface="Carlito"/>
              </a:rPr>
              <a:t>trade-off.</a:t>
            </a:r>
            <a:endParaRPr sz="2000">
              <a:latin typeface="Carlito"/>
              <a:cs typeface="Carlito"/>
            </a:endParaRPr>
          </a:p>
          <a:p>
            <a:pPr marL="355600" indent="-342900">
              <a:spcBef>
                <a:spcPts val="550"/>
              </a:spcBef>
              <a:buClr>
                <a:srgbClr val="4F81BD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i="1" spc="-30" dirty="0">
                <a:latin typeface="Carlito"/>
                <a:cs typeface="Carlito"/>
              </a:rPr>
              <a:t>Goal-Test </a:t>
            </a:r>
            <a:r>
              <a:rPr sz="2400" dirty="0">
                <a:latin typeface="Carlito"/>
                <a:cs typeface="Carlito"/>
              </a:rPr>
              <a:t>when </a:t>
            </a:r>
            <a:r>
              <a:rPr sz="2400" spc="-5" dirty="0">
                <a:latin typeface="Carlito"/>
                <a:cs typeface="Carlito"/>
              </a:rPr>
              <a:t>node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solidFill>
                  <a:srgbClr val="FF0000"/>
                </a:solidFill>
                <a:latin typeface="Carlito"/>
                <a:cs typeface="Carlito"/>
              </a:rPr>
              <a:t>popped </a:t>
            </a:r>
            <a:r>
              <a:rPr sz="2400" spc="-15" dirty="0">
                <a:solidFill>
                  <a:srgbClr val="FF0000"/>
                </a:solidFill>
                <a:latin typeface="Carlito"/>
                <a:cs typeface="Carlito"/>
              </a:rPr>
              <a:t>off</a:t>
            </a:r>
            <a:r>
              <a:rPr sz="2400" spc="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400" spc="-5" dirty="0">
                <a:latin typeface="Carlito"/>
                <a:cs typeface="Carlito"/>
              </a:rPr>
              <a:t>queue.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7389" y="182668"/>
            <a:ext cx="7363255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Uniform-cost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B6BDA-5FB4-9B6C-49FB-38E89860D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98</a:t>
            </a:fld>
            <a:endParaRPr lang="en-US" altLang="en-US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86902" y="1000239"/>
            <a:ext cx="7711440" cy="492569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75565" marR="43180">
              <a:lnSpc>
                <a:spcPct val="118500"/>
              </a:lnSpc>
              <a:spcBef>
                <a:spcPts val="155"/>
              </a:spcBef>
            </a:pPr>
            <a:r>
              <a:rPr sz="2400" spc="-5" dirty="0">
                <a:solidFill>
                  <a:srgbClr val="C0504D"/>
                </a:solidFill>
                <a:latin typeface="Tahoma"/>
                <a:cs typeface="Tahoma"/>
              </a:rPr>
              <a:t>Implementation</a:t>
            </a:r>
            <a:r>
              <a:rPr sz="2400" spc="-5" dirty="0">
                <a:latin typeface="Tahoma"/>
                <a:cs typeface="Tahoma"/>
              </a:rPr>
              <a:t>: </a:t>
            </a:r>
            <a:r>
              <a:rPr sz="2500" i="1" spc="-50" dirty="0">
                <a:latin typeface="Tahoma"/>
                <a:cs typeface="Tahoma"/>
              </a:rPr>
              <a:t>Frontier </a:t>
            </a:r>
            <a:r>
              <a:rPr sz="2400" dirty="0">
                <a:latin typeface="Tahoma"/>
                <a:cs typeface="Tahoma"/>
              </a:rPr>
              <a:t>= </a:t>
            </a:r>
            <a:r>
              <a:rPr sz="2400" spc="-5" dirty="0">
                <a:latin typeface="Tahoma"/>
                <a:cs typeface="Tahoma"/>
              </a:rPr>
              <a:t>queue </a:t>
            </a:r>
            <a:r>
              <a:rPr sz="2400" spc="-10" dirty="0">
                <a:latin typeface="Tahoma"/>
                <a:cs typeface="Tahoma"/>
              </a:rPr>
              <a:t>ordered </a:t>
            </a:r>
            <a:r>
              <a:rPr sz="2400" spc="-5" dirty="0">
                <a:latin typeface="Tahoma"/>
                <a:cs typeface="Tahoma"/>
              </a:rPr>
              <a:t>by path cost.  </a:t>
            </a:r>
            <a:r>
              <a:rPr sz="2400" spc="-10" dirty="0">
                <a:latin typeface="Tahoma"/>
                <a:cs typeface="Tahoma"/>
              </a:rPr>
              <a:t>Equivalent </a:t>
            </a:r>
            <a:r>
              <a:rPr sz="2400" spc="-5" dirty="0">
                <a:latin typeface="Tahoma"/>
                <a:cs typeface="Tahoma"/>
              </a:rPr>
              <a:t>to breadth-first </a:t>
            </a:r>
            <a:r>
              <a:rPr sz="2400" dirty="0">
                <a:latin typeface="Tahoma"/>
                <a:cs typeface="Tahoma"/>
              </a:rPr>
              <a:t>if all </a:t>
            </a:r>
            <a:r>
              <a:rPr sz="2400" spc="-5" dirty="0">
                <a:latin typeface="Tahoma"/>
                <a:cs typeface="Tahoma"/>
              </a:rPr>
              <a:t>step costs </a:t>
            </a:r>
            <a:r>
              <a:rPr sz="2400" dirty="0">
                <a:latin typeface="Tahoma"/>
                <a:cs typeface="Tahoma"/>
              </a:rPr>
              <a:t>all</a:t>
            </a:r>
            <a:r>
              <a:rPr sz="2400" spc="25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equal.</a:t>
            </a:r>
            <a:endParaRPr sz="2400">
              <a:latin typeface="Tahoma"/>
              <a:cs typeface="Tahoma"/>
            </a:endParaRPr>
          </a:p>
          <a:p>
            <a:pPr>
              <a:spcBef>
                <a:spcPts val="50"/>
              </a:spcBef>
            </a:pPr>
            <a:endParaRPr sz="2700">
              <a:latin typeface="Tahoma"/>
              <a:cs typeface="Tahoma"/>
            </a:endParaRPr>
          </a:p>
          <a:p>
            <a:pPr marL="183515" indent="-107950">
              <a:buClr>
                <a:srgbClr val="4F81BD"/>
              </a:buClr>
              <a:buSzPct val="95833"/>
              <a:buFont typeface="Arial"/>
              <a:buChar char="•"/>
              <a:tabLst>
                <a:tab pos="183515" algn="l"/>
              </a:tabLst>
            </a:pPr>
            <a:r>
              <a:rPr sz="2400" spc="-5" dirty="0">
                <a:solidFill>
                  <a:srgbClr val="C0504D"/>
                </a:solidFill>
                <a:latin typeface="Carlito"/>
                <a:cs typeface="Carlito"/>
              </a:rPr>
              <a:t>Complete? </a:t>
            </a:r>
            <a:r>
              <a:rPr sz="2400" spc="-270" dirty="0">
                <a:latin typeface="Arial"/>
                <a:cs typeface="Arial"/>
              </a:rPr>
              <a:t>Yes, </a:t>
            </a:r>
            <a:r>
              <a:rPr sz="2400" spc="40" dirty="0">
                <a:latin typeface="Arial"/>
                <a:cs typeface="Arial"/>
              </a:rPr>
              <a:t>if </a:t>
            </a:r>
            <a:r>
              <a:rPr sz="2400" spc="-75" dirty="0">
                <a:latin typeface="Arial"/>
                <a:cs typeface="Arial"/>
              </a:rPr>
              <a:t>b </a:t>
            </a:r>
            <a:r>
              <a:rPr sz="2400" spc="-125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finite </a:t>
            </a:r>
            <a:r>
              <a:rPr sz="2400" spc="-114" dirty="0">
                <a:latin typeface="Arial"/>
                <a:cs typeface="Arial"/>
              </a:rPr>
              <a:t>and </a:t>
            </a:r>
            <a:r>
              <a:rPr sz="2400" spc="-100" dirty="0">
                <a:latin typeface="Arial"/>
                <a:cs typeface="Arial"/>
              </a:rPr>
              <a:t>step </a:t>
            </a:r>
            <a:r>
              <a:rPr sz="2400" spc="-110" dirty="0">
                <a:latin typeface="Arial"/>
                <a:cs typeface="Arial"/>
              </a:rPr>
              <a:t>cost </a:t>
            </a:r>
            <a:r>
              <a:rPr sz="2400" spc="-125" dirty="0">
                <a:latin typeface="Arial"/>
                <a:cs typeface="Arial"/>
              </a:rPr>
              <a:t>≥ </a:t>
            </a:r>
            <a:r>
              <a:rPr sz="2400" spc="20" dirty="0">
                <a:latin typeface="Arial"/>
                <a:cs typeface="Arial"/>
              </a:rPr>
              <a:t>ε</a:t>
            </a:r>
            <a:r>
              <a:rPr sz="2400" spc="-380" dirty="0">
                <a:latin typeface="Arial"/>
                <a:cs typeface="Arial"/>
              </a:rPr>
              <a:t> </a:t>
            </a:r>
            <a:r>
              <a:rPr sz="2400" spc="-210" dirty="0">
                <a:latin typeface="Arial"/>
                <a:cs typeface="Arial"/>
              </a:rPr>
              <a:t>&gt; </a:t>
            </a:r>
            <a:r>
              <a:rPr sz="2400" spc="-95" dirty="0">
                <a:latin typeface="Arial"/>
                <a:cs typeface="Arial"/>
              </a:rPr>
              <a:t>0.</a:t>
            </a:r>
            <a:endParaRPr sz="2400">
              <a:latin typeface="Arial"/>
              <a:cs typeface="Arial"/>
            </a:endParaRPr>
          </a:p>
          <a:p>
            <a:pPr marL="1905000">
              <a:spcBef>
                <a:spcPts val="290"/>
              </a:spcBef>
            </a:pPr>
            <a:r>
              <a:rPr sz="2400" dirty="0">
                <a:latin typeface="Carlito"/>
                <a:cs typeface="Carlito"/>
              </a:rPr>
              <a:t>(otherwise it </a:t>
            </a:r>
            <a:r>
              <a:rPr sz="2400" spc="-10" dirty="0">
                <a:latin typeface="Carlito"/>
                <a:cs typeface="Carlito"/>
              </a:rPr>
              <a:t>can </a:t>
            </a:r>
            <a:r>
              <a:rPr sz="2400" spc="-15" dirty="0">
                <a:latin typeface="Carlito"/>
                <a:cs typeface="Carlito"/>
              </a:rPr>
              <a:t>get </a:t>
            </a:r>
            <a:r>
              <a:rPr sz="2400" spc="-10" dirty="0">
                <a:latin typeface="Carlito"/>
                <a:cs typeface="Carlito"/>
              </a:rPr>
              <a:t>stuck </a:t>
            </a:r>
            <a:r>
              <a:rPr sz="2400" dirty="0">
                <a:latin typeface="Carlito"/>
                <a:cs typeface="Carlito"/>
              </a:rPr>
              <a:t>in </a:t>
            </a:r>
            <a:r>
              <a:rPr sz="2400" spc="-10" dirty="0">
                <a:latin typeface="Carlito"/>
                <a:cs typeface="Carlito"/>
              </a:rPr>
              <a:t>infinite</a:t>
            </a:r>
            <a:r>
              <a:rPr sz="2400" spc="-5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loops)</a:t>
            </a:r>
            <a:endParaRPr sz="2400">
              <a:latin typeface="Carlito"/>
              <a:cs typeface="Carlito"/>
            </a:endParaRPr>
          </a:p>
          <a:p>
            <a:pPr>
              <a:spcBef>
                <a:spcPts val="30"/>
              </a:spcBef>
            </a:pPr>
            <a:endParaRPr sz="2300">
              <a:latin typeface="Carlito"/>
              <a:cs typeface="Carlito"/>
            </a:endParaRPr>
          </a:p>
          <a:p>
            <a:pPr marL="183515" marR="230504" indent="-183515">
              <a:lnSpc>
                <a:spcPts val="2450"/>
              </a:lnSpc>
              <a:buClr>
                <a:srgbClr val="4F81BD"/>
              </a:buClr>
              <a:buSzPct val="95833"/>
              <a:buFont typeface="Arial"/>
              <a:buChar char="•"/>
              <a:tabLst>
                <a:tab pos="183515" algn="l"/>
                <a:tab pos="1073785" algn="l"/>
              </a:tabLst>
            </a:pPr>
            <a:r>
              <a:rPr sz="2400" spc="-5" dirty="0">
                <a:solidFill>
                  <a:srgbClr val="C0504D"/>
                </a:solidFill>
                <a:latin typeface="Carlito"/>
                <a:cs typeface="Carlito"/>
              </a:rPr>
              <a:t>Time?	</a:t>
            </a:r>
            <a:r>
              <a:rPr sz="2400" spc="-140" dirty="0">
                <a:latin typeface="Arial"/>
                <a:cs typeface="Arial"/>
              </a:rPr>
              <a:t>#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20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nodes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15" dirty="0">
                <a:latin typeface="Arial"/>
                <a:cs typeface="Arial"/>
              </a:rPr>
              <a:t>with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path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cost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≤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cost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optimal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solution. </a:t>
            </a:r>
            <a:r>
              <a:rPr sz="3600" spc="-82" baseline="-16203" dirty="0">
                <a:latin typeface="Arial"/>
                <a:cs typeface="Arial"/>
              </a:rPr>
              <a:t> </a:t>
            </a:r>
            <a:r>
              <a:rPr sz="3600" spc="-37" baseline="-16203" dirty="0">
                <a:latin typeface="Carlito"/>
                <a:cs typeface="Carlito"/>
              </a:rPr>
              <a:t>O(b</a:t>
            </a:r>
            <a:r>
              <a:rPr sz="1600" spc="-25" dirty="0">
                <a:latin typeface="Symbol"/>
                <a:cs typeface="Symbol"/>
              </a:rPr>
              <a:t></a:t>
            </a:r>
            <a:r>
              <a:rPr sz="1600" spc="-25" dirty="0">
                <a:latin typeface="Arial"/>
                <a:cs typeface="Arial"/>
              </a:rPr>
              <a:t>1+C*/ε</a:t>
            </a:r>
            <a:r>
              <a:rPr sz="1600" spc="-25" dirty="0">
                <a:latin typeface="Symbol"/>
                <a:cs typeface="Symbol"/>
              </a:rPr>
              <a:t></a:t>
            </a:r>
            <a:r>
              <a:rPr sz="3600" spc="-37" baseline="-16203" dirty="0">
                <a:latin typeface="Arial"/>
                <a:cs typeface="Arial"/>
              </a:rPr>
              <a:t>) </a:t>
            </a:r>
            <a:r>
              <a:rPr sz="3600" spc="-187" baseline="-16203" dirty="0">
                <a:latin typeface="Arial"/>
                <a:cs typeface="Arial"/>
              </a:rPr>
              <a:t>≈</a:t>
            </a:r>
            <a:r>
              <a:rPr sz="3600" spc="-345" baseline="-16203" dirty="0">
                <a:latin typeface="Arial"/>
                <a:cs typeface="Arial"/>
              </a:rPr>
              <a:t> </a:t>
            </a:r>
            <a:r>
              <a:rPr sz="3600" spc="-97" baseline="-16203" dirty="0">
                <a:latin typeface="Arial"/>
                <a:cs typeface="Arial"/>
              </a:rPr>
              <a:t>O(b</a:t>
            </a:r>
            <a:r>
              <a:rPr sz="1600" spc="-65" dirty="0">
                <a:latin typeface="Carlito"/>
                <a:cs typeface="Carlito"/>
              </a:rPr>
              <a:t>d+1</a:t>
            </a:r>
            <a:r>
              <a:rPr sz="3600" spc="-97" baseline="-16203" dirty="0">
                <a:latin typeface="Carlito"/>
                <a:cs typeface="Carlito"/>
              </a:rPr>
              <a:t>)</a:t>
            </a:r>
            <a:endParaRPr sz="3600" baseline="-16203">
              <a:latin typeface="Carlito"/>
              <a:cs typeface="Carlito"/>
            </a:endParaRPr>
          </a:p>
          <a:p>
            <a:pPr>
              <a:spcBef>
                <a:spcPts val="10"/>
              </a:spcBef>
              <a:buClr>
                <a:srgbClr val="4F81BD"/>
              </a:buClr>
              <a:buFont typeface="Arial"/>
              <a:buChar char="•"/>
            </a:pPr>
            <a:endParaRPr sz="2900">
              <a:latin typeface="Carlito"/>
              <a:cs typeface="Carlito"/>
            </a:endParaRPr>
          </a:p>
          <a:p>
            <a:pPr marL="183515" marR="186055" indent="-183515">
              <a:lnSpc>
                <a:spcPts val="2450"/>
              </a:lnSpc>
              <a:buClr>
                <a:srgbClr val="4F81BD"/>
              </a:buClr>
              <a:buSzPct val="95833"/>
              <a:buFont typeface="Arial"/>
              <a:buChar char="•"/>
              <a:tabLst>
                <a:tab pos="183515" algn="l"/>
              </a:tabLst>
            </a:pPr>
            <a:r>
              <a:rPr sz="2400" dirty="0">
                <a:solidFill>
                  <a:srgbClr val="C0504D"/>
                </a:solidFill>
                <a:latin typeface="Carlito"/>
                <a:cs typeface="Carlito"/>
              </a:rPr>
              <a:t>Space?</a:t>
            </a:r>
            <a:r>
              <a:rPr sz="2400" spc="-20" dirty="0">
                <a:solidFill>
                  <a:srgbClr val="C0504D"/>
                </a:solidFill>
                <a:latin typeface="Carlito"/>
                <a:cs typeface="Carlito"/>
              </a:rPr>
              <a:t> </a:t>
            </a:r>
            <a:r>
              <a:rPr sz="2400" spc="-140" dirty="0">
                <a:latin typeface="Arial"/>
                <a:cs typeface="Arial"/>
              </a:rPr>
              <a:t>#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130" dirty="0">
                <a:latin typeface="Arial"/>
                <a:cs typeface="Arial"/>
              </a:rPr>
              <a:t>nodes </a:t>
            </a:r>
            <a:r>
              <a:rPr sz="2400" spc="15" dirty="0">
                <a:latin typeface="Arial"/>
                <a:cs typeface="Arial"/>
              </a:rPr>
              <a:t>with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60" dirty="0">
                <a:latin typeface="Arial"/>
                <a:cs typeface="Arial"/>
              </a:rPr>
              <a:t>path</a:t>
            </a:r>
            <a:r>
              <a:rPr sz="2400" spc="-14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cost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25" dirty="0">
                <a:latin typeface="Arial"/>
                <a:cs typeface="Arial"/>
              </a:rPr>
              <a:t>≤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10" dirty="0">
                <a:latin typeface="Arial"/>
                <a:cs typeface="Arial"/>
              </a:rPr>
              <a:t>cost</a:t>
            </a:r>
            <a:r>
              <a:rPr sz="2400" spc="-1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optimal</a:t>
            </a:r>
            <a:r>
              <a:rPr sz="2400" spc="-140" dirty="0">
                <a:latin typeface="Arial"/>
                <a:cs typeface="Arial"/>
              </a:rPr>
              <a:t> </a:t>
            </a:r>
            <a:r>
              <a:rPr sz="2400" spc="-55" dirty="0">
                <a:latin typeface="Arial"/>
                <a:cs typeface="Arial"/>
              </a:rPr>
              <a:t>solution. </a:t>
            </a:r>
            <a:r>
              <a:rPr sz="3600" spc="-82" baseline="-16203" dirty="0">
                <a:latin typeface="Arial"/>
                <a:cs typeface="Arial"/>
              </a:rPr>
              <a:t> </a:t>
            </a:r>
            <a:r>
              <a:rPr sz="3600" spc="-37" baseline="-16203" dirty="0">
                <a:latin typeface="Carlito"/>
                <a:cs typeface="Carlito"/>
              </a:rPr>
              <a:t>O(b</a:t>
            </a:r>
            <a:r>
              <a:rPr sz="1600" spc="-25" dirty="0">
                <a:latin typeface="Symbol"/>
                <a:cs typeface="Symbol"/>
              </a:rPr>
              <a:t></a:t>
            </a:r>
            <a:r>
              <a:rPr sz="1600" spc="-25" dirty="0">
                <a:latin typeface="Arial"/>
                <a:cs typeface="Arial"/>
              </a:rPr>
              <a:t>1+C*/ε</a:t>
            </a:r>
            <a:r>
              <a:rPr sz="1600" spc="-25" dirty="0">
                <a:latin typeface="Symbol"/>
                <a:cs typeface="Symbol"/>
              </a:rPr>
              <a:t></a:t>
            </a:r>
            <a:r>
              <a:rPr sz="3600" spc="-37" baseline="-16203" dirty="0">
                <a:latin typeface="Arial"/>
                <a:cs typeface="Arial"/>
              </a:rPr>
              <a:t>) </a:t>
            </a:r>
            <a:r>
              <a:rPr sz="3600" spc="-187" baseline="-16203" dirty="0">
                <a:latin typeface="Arial"/>
                <a:cs typeface="Arial"/>
              </a:rPr>
              <a:t>≈</a:t>
            </a:r>
            <a:r>
              <a:rPr sz="3600" spc="-345" baseline="-16203" dirty="0">
                <a:latin typeface="Arial"/>
                <a:cs typeface="Arial"/>
              </a:rPr>
              <a:t> </a:t>
            </a:r>
            <a:r>
              <a:rPr sz="3600" spc="-89" baseline="-16203" dirty="0">
                <a:latin typeface="Arial"/>
                <a:cs typeface="Arial"/>
              </a:rPr>
              <a:t>O(b</a:t>
            </a:r>
            <a:r>
              <a:rPr sz="1600" spc="-60" dirty="0">
                <a:latin typeface="Carlito"/>
                <a:cs typeface="Carlito"/>
              </a:rPr>
              <a:t>d+1</a:t>
            </a:r>
            <a:r>
              <a:rPr sz="3600" spc="-89" baseline="-16203" dirty="0">
                <a:latin typeface="Carlito"/>
                <a:cs typeface="Carlito"/>
              </a:rPr>
              <a:t>)</a:t>
            </a:r>
            <a:r>
              <a:rPr sz="3000" spc="-89" baseline="-19444" dirty="0">
                <a:latin typeface="Carlito"/>
                <a:cs typeface="Carlito"/>
              </a:rPr>
              <a:t>.</a:t>
            </a:r>
            <a:endParaRPr sz="3000" baseline="-19444">
              <a:latin typeface="Carlito"/>
              <a:cs typeface="Carlito"/>
            </a:endParaRPr>
          </a:p>
          <a:p>
            <a:pPr>
              <a:spcBef>
                <a:spcPts val="55"/>
              </a:spcBef>
              <a:buClr>
                <a:srgbClr val="4F81BD"/>
              </a:buClr>
              <a:buFont typeface="Arial"/>
              <a:buChar char="•"/>
            </a:pPr>
            <a:endParaRPr sz="2500">
              <a:latin typeface="Carlito"/>
              <a:cs typeface="Carlito"/>
            </a:endParaRPr>
          </a:p>
          <a:p>
            <a:pPr marL="183515" indent="-107314">
              <a:buClr>
                <a:srgbClr val="4F81BD"/>
              </a:buClr>
              <a:buSzPct val="95833"/>
              <a:buFont typeface="Arial"/>
              <a:buChar char="•"/>
              <a:tabLst>
                <a:tab pos="183515" algn="l"/>
                <a:tab pos="1447165" algn="l"/>
              </a:tabLst>
            </a:pPr>
            <a:r>
              <a:rPr sz="2400" spc="-5" dirty="0">
                <a:solidFill>
                  <a:srgbClr val="C0504D"/>
                </a:solidFill>
                <a:latin typeface="Carlito"/>
                <a:cs typeface="Carlito"/>
              </a:rPr>
              <a:t>Optimal?	</a:t>
            </a:r>
            <a:r>
              <a:rPr sz="2400" spc="-270" dirty="0">
                <a:latin typeface="Arial"/>
                <a:cs typeface="Arial"/>
              </a:rPr>
              <a:t>Yes, </a:t>
            </a:r>
            <a:r>
              <a:rPr sz="2400" spc="-10" dirty="0">
                <a:latin typeface="Arial"/>
                <a:cs typeface="Arial"/>
              </a:rPr>
              <a:t>for </a:t>
            </a:r>
            <a:r>
              <a:rPr sz="2400" spc="-145" dirty="0">
                <a:latin typeface="Arial"/>
                <a:cs typeface="Arial"/>
              </a:rPr>
              <a:t>any </a:t>
            </a:r>
            <a:r>
              <a:rPr sz="2400" spc="-100" dirty="0">
                <a:latin typeface="Arial"/>
                <a:cs typeface="Arial"/>
              </a:rPr>
              <a:t>step </a:t>
            </a:r>
            <a:r>
              <a:rPr sz="2400" spc="-110" dirty="0">
                <a:latin typeface="Arial"/>
                <a:cs typeface="Arial"/>
              </a:rPr>
              <a:t>cost </a:t>
            </a:r>
            <a:r>
              <a:rPr sz="2400" spc="-125" dirty="0">
                <a:latin typeface="Arial"/>
                <a:cs typeface="Arial"/>
              </a:rPr>
              <a:t>≥ </a:t>
            </a:r>
            <a:r>
              <a:rPr sz="2400" spc="20" dirty="0">
                <a:latin typeface="Arial"/>
                <a:cs typeface="Arial"/>
              </a:rPr>
              <a:t>ε </a:t>
            </a:r>
            <a:r>
              <a:rPr sz="2400" spc="-210" dirty="0">
                <a:latin typeface="Arial"/>
                <a:cs typeface="Arial"/>
              </a:rPr>
              <a:t>&gt;</a:t>
            </a:r>
            <a:r>
              <a:rPr sz="2400" spc="-310" dirty="0">
                <a:latin typeface="Arial"/>
                <a:cs typeface="Arial"/>
              </a:rPr>
              <a:t> </a:t>
            </a:r>
            <a:r>
              <a:rPr sz="2400" spc="-95" dirty="0">
                <a:latin typeface="Arial"/>
                <a:cs typeface="Arial"/>
              </a:rPr>
              <a:t>0.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77390" y="182668"/>
            <a:ext cx="7166610" cy="76072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/>
            <a:r>
              <a:rPr sz="5400" cap="all" dirty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</a:rPr>
              <a:t>Uniform-cost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740E3-31B1-40C5-2EAD-92DA57019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3FF2C-FC62-4972-B22A-CA4354AF9CB2}" type="slidenum">
              <a:rPr lang="en-US" altLang="en-US" smtClean="0"/>
              <a:pPr/>
              <a:t>99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7988</Words>
  <Application>Microsoft Office PowerPoint</Application>
  <PresentationFormat>Widescreen</PresentationFormat>
  <Paragraphs>1515</Paragraphs>
  <Slides>147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147</vt:i4>
      </vt:variant>
    </vt:vector>
  </HeadingPairs>
  <TitlesOfParts>
    <vt:vector size="164" baseType="lpstr">
      <vt:lpstr>MS PGothic</vt:lpstr>
      <vt:lpstr>AoyagiKouzanFontT</vt:lpstr>
      <vt:lpstr>Arial</vt:lpstr>
      <vt:lpstr>Arial MT</vt:lpstr>
      <vt:lpstr>Arial Narrow</vt:lpstr>
      <vt:lpstr>Calibri</vt:lpstr>
      <vt:lpstr>Calibri Light</vt:lpstr>
      <vt:lpstr>Carlito</vt:lpstr>
      <vt:lpstr>Comic Sans MS</vt:lpstr>
      <vt:lpstr>Courier New</vt:lpstr>
      <vt:lpstr>Lucida Sans Unicode</vt:lpstr>
      <vt:lpstr>r</vt:lpstr>
      <vt:lpstr>Symbol</vt:lpstr>
      <vt:lpstr>Tahoma</vt:lpstr>
      <vt:lpstr>Times New Roman</vt:lpstr>
      <vt:lpstr>Wingdings</vt:lpstr>
      <vt:lpstr>Office Theme</vt:lpstr>
      <vt:lpstr>03 – Problem Solving by Searching: Uninformed (blind) search</vt:lpstr>
      <vt:lpstr>Agenda</vt:lpstr>
      <vt:lpstr>PowerPoint Presentation</vt:lpstr>
      <vt:lpstr>PowerPoint Presentation</vt:lpstr>
      <vt:lpstr>Simple Problem-Solving-Agent Agent Algorithm</vt:lpstr>
      <vt:lpstr>State Space</vt:lpstr>
      <vt:lpstr>Successor Function</vt:lpstr>
      <vt:lpstr>PowerPoint Presentation</vt:lpstr>
      <vt:lpstr>Path Cost</vt:lpstr>
      <vt:lpstr>Data Structure of a Node</vt:lpstr>
      <vt:lpstr>Node expansion</vt:lpstr>
      <vt:lpstr>Goal State</vt:lpstr>
      <vt:lpstr>PowerPoint Presentation</vt:lpstr>
      <vt:lpstr>PowerPoint Presentation</vt:lpstr>
      <vt:lpstr>(n2-1)-puzzle</vt:lpstr>
      <vt:lpstr>Example: 8-Puzzle</vt:lpstr>
      <vt:lpstr>8-Puzzle: Successor Function</vt:lpstr>
      <vt:lpstr>Fringe(Frontier) of Search Tree</vt:lpstr>
      <vt:lpstr>15-Puzzle</vt:lpstr>
      <vt:lpstr>15-Puzzle</vt:lpstr>
      <vt:lpstr>PowerPoint Presentation</vt:lpstr>
      <vt:lpstr>How big is the state space of the (n2-1)-puzzle?</vt:lpstr>
      <vt:lpstr>What is the Actual State Space?</vt:lpstr>
      <vt:lpstr>Searching the State Space</vt:lpstr>
      <vt:lpstr>8-, 15-, 24-Puzzles</vt:lpstr>
      <vt:lpstr>Searching the State Space</vt:lpstr>
      <vt:lpstr>Searching the State Space</vt:lpstr>
      <vt:lpstr>Searching the State Space</vt:lpstr>
      <vt:lpstr>Searching the State Space</vt:lpstr>
      <vt:lpstr>Searching the State Space</vt:lpstr>
      <vt:lpstr>Searching the State Space</vt:lpstr>
      <vt:lpstr>Searching the State Space</vt:lpstr>
      <vt:lpstr>Representing a problem: The Formalism</vt:lpstr>
      <vt:lpstr>Representing a problem: The Formalism</vt:lpstr>
      <vt:lpstr>Example: Romania</vt:lpstr>
      <vt:lpstr>PowerPoint Presentation</vt:lpstr>
      <vt:lpstr>State-Space Problem Formulation</vt:lpstr>
      <vt:lpstr>Example: Romania</vt:lpstr>
      <vt:lpstr>Selecting a state space</vt:lpstr>
      <vt:lpstr>Last Lecture: Environment types</vt:lpstr>
      <vt:lpstr>Problem types</vt:lpstr>
      <vt:lpstr>Problem types</vt:lpstr>
      <vt:lpstr>Problem types</vt:lpstr>
      <vt:lpstr>Problem types</vt:lpstr>
      <vt:lpstr>PowerPoint Presentation</vt:lpstr>
      <vt:lpstr>PowerPoint Presentation</vt:lpstr>
      <vt:lpstr>PowerPoint Presentation</vt:lpstr>
      <vt:lpstr>Example: Vacuum world</vt:lpstr>
      <vt:lpstr>Last time: Problem-Solving</vt:lpstr>
      <vt:lpstr>The Formalism</vt:lpstr>
      <vt:lpstr>Example: The 8-­‐Puzzle</vt:lpstr>
      <vt:lpstr>Example: The 8-­‐Puzzle</vt:lpstr>
      <vt:lpstr>Example: The 8-­‐Puzzle</vt:lpstr>
      <vt:lpstr>Example: vacuum world</vt:lpstr>
      <vt:lpstr>Example: vacuum world</vt:lpstr>
      <vt:lpstr>Example: vacuum world</vt:lpstr>
      <vt:lpstr>Example: vacuum world</vt:lpstr>
      <vt:lpstr>Single-state problem formulation</vt:lpstr>
      <vt:lpstr>Selecting a state space</vt:lpstr>
      <vt:lpstr>Vacuum world state space graph</vt:lpstr>
      <vt:lpstr>Vacuum world state space graph</vt:lpstr>
      <vt:lpstr>Example: The 8-puzzle</vt:lpstr>
      <vt:lpstr>Example: The 8-puzzle</vt:lpstr>
      <vt:lpstr>Ex: 8-Queens</vt:lpstr>
      <vt:lpstr>Example: robotic assembly</vt:lpstr>
      <vt:lpstr>Search Problems</vt:lpstr>
      <vt:lpstr>Architectures for Intelligence</vt:lpstr>
      <vt:lpstr>What is Search?</vt:lpstr>
      <vt:lpstr>Why is search interesting?</vt:lpstr>
      <vt:lpstr>Applications</vt:lpstr>
      <vt:lpstr>Search Problems</vt:lpstr>
      <vt:lpstr>What’s in a State Space?</vt:lpstr>
      <vt:lpstr>State Space Sizes?</vt:lpstr>
      <vt:lpstr>Search Tree Example:  Fragment of 8-Puzzle Problem Space</vt:lpstr>
      <vt:lpstr>Blind vs. Heuristic Strategies</vt:lpstr>
      <vt:lpstr>Uninformed (Blind) search strategies</vt:lpstr>
      <vt:lpstr>Search</vt:lpstr>
      <vt:lpstr>Why Search can be difficult</vt:lpstr>
      <vt:lpstr>Uninformed Search Strategies</vt:lpstr>
      <vt:lpstr>Tree search algorithms</vt:lpstr>
      <vt:lpstr>Search Strategy</vt:lpstr>
      <vt:lpstr>Tree search example</vt:lpstr>
      <vt:lpstr>Tree search example</vt:lpstr>
      <vt:lpstr>Tree search example</vt:lpstr>
      <vt:lpstr>Implementation: general tree search</vt:lpstr>
      <vt:lpstr>Implementation: states vs. nodes</vt:lpstr>
      <vt:lpstr>Search strategies</vt:lpstr>
      <vt:lpstr>Evaluation of search strategies</vt:lpstr>
      <vt:lpstr>Time complexity</vt:lpstr>
      <vt:lpstr>General tree search</vt:lpstr>
      <vt:lpstr>General graph search</vt:lpstr>
      <vt:lpstr>BFS vs DFS</vt:lpstr>
      <vt:lpstr>Breadth-first search</vt:lpstr>
      <vt:lpstr>Breadth-first search</vt:lpstr>
      <vt:lpstr>Breadth-first search</vt:lpstr>
      <vt:lpstr>Breadth-first search</vt:lpstr>
      <vt:lpstr>Properties of breadth-first search</vt:lpstr>
      <vt:lpstr>Uniform-cost search</vt:lpstr>
      <vt:lpstr>Uniform-cost search</vt:lpstr>
      <vt:lpstr>Uniform-cost search</vt:lpstr>
      <vt:lpstr>Ex: Uniform-cost search</vt:lpstr>
      <vt:lpstr>Ex: Uniform-cost search</vt:lpstr>
      <vt:lpstr>Ex: Uniform-cost search</vt:lpstr>
      <vt:lpstr>Ex: Uniform-cost search</vt:lpstr>
      <vt:lpstr>Ex: Uniform-cost search</vt:lpstr>
      <vt:lpstr>Ex: Uniform-cost search</vt:lpstr>
      <vt:lpstr>Ex: Uniform-cost search</vt:lpstr>
      <vt:lpstr>Ex: Uniform-cost search</vt:lpstr>
      <vt:lpstr>Ex: Uniform-cost search</vt:lpstr>
      <vt:lpstr>Ex: Uniform-cost search</vt:lpstr>
      <vt:lpstr>  6  D  1 </vt:lpstr>
      <vt:lpstr>Uniform cost search</vt:lpstr>
      <vt:lpstr>Uniform-cost search</vt:lpstr>
      <vt:lpstr>Depth-first search</vt:lpstr>
      <vt:lpstr>Depth-first search</vt:lpstr>
      <vt:lpstr>Depth-first search</vt:lpstr>
      <vt:lpstr>Depth-first search</vt:lpstr>
      <vt:lpstr>PowerPoint Presentation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Properties of depth-first search</vt:lpstr>
      <vt:lpstr>Depth-limited search</vt:lpstr>
      <vt:lpstr>Depth Limited Search</vt:lpstr>
      <vt:lpstr>Depth Limited Search</vt:lpstr>
      <vt:lpstr>Depth Limited Search Example</vt:lpstr>
      <vt:lpstr>Iterative deepening search</vt:lpstr>
      <vt:lpstr>Iterative deepening search l =0</vt:lpstr>
      <vt:lpstr>Iterative deepening search l =1</vt:lpstr>
      <vt:lpstr>Iterative deepening search l =2</vt:lpstr>
      <vt:lpstr>Iterative deepening search l =3</vt:lpstr>
      <vt:lpstr>Iterative deepening search</vt:lpstr>
      <vt:lpstr>Properties of iterative deepening search</vt:lpstr>
      <vt:lpstr>Summary of algorithms</vt:lpstr>
      <vt:lpstr>Repeated states</vt:lpstr>
      <vt:lpstr>Graph search</vt:lpstr>
      <vt:lpstr>State Space Graphs</vt:lpstr>
      <vt:lpstr>Graph Search</vt:lpstr>
      <vt:lpstr>Avoiding Revisited States</vt:lpstr>
      <vt:lpstr>Repeated states</vt:lpstr>
      <vt:lpstr>Problem</vt:lpstr>
      <vt:lpstr>Summary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Artificial Intelligence</dc:title>
  <dc:creator>Dr. Mohammad Alhawarat</dc:creator>
  <cp:lastModifiedBy>Dr. Mohammad Alhawarat</cp:lastModifiedBy>
  <cp:revision>48</cp:revision>
  <dcterms:created xsi:type="dcterms:W3CDTF">2023-03-12T16:27:53Z</dcterms:created>
  <dcterms:modified xsi:type="dcterms:W3CDTF">2023-04-18T20:59:33Z</dcterms:modified>
</cp:coreProperties>
</file>