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3"/>
  </p:sldMasterIdLst>
  <p:notesMasterIdLst>
    <p:notesMasterId r:id="rId44"/>
  </p:notesMasterIdLst>
  <p:sldIdLst>
    <p:sldId id="258" r:id="rId4"/>
    <p:sldId id="261" r:id="rId5"/>
    <p:sldId id="260" r:id="rId6"/>
    <p:sldId id="263" r:id="rId7"/>
    <p:sldId id="264" r:id="rId8"/>
    <p:sldId id="265" r:id="rId9"/>
    <p:sldId id="266" r:id="rId10"/>
    <p:sldId id="291" r:id="rId11"/>
    <p:sldId id="267" r:id="rId12"/>
    <p:sldId id="294" r:id="rId13"/>
    <p:sldId id="295" r:id="rId14"/>
    <p:sldId id="296" r:id="rId15"/>
    <p:sldId id="268" r:id="rId16"/>
    <p:sldId id="269" r:id="rId17"/>
    <p:sldId id="270" r:id="rId18"/>
    <p:sldId id="297" r:id="rId19"/>
    <p:sldId id="289" r:id="rId20"/>
    <p:sldId id="271" r:id="rId21"/>
    <p:sldId id="272" r:id="rId22"/>
    <p:sldId id="273" r:id="rId23"/>
    <p:sldId id="274" r:id="rId24"/>
    <p:sldId id="290" r:id="rId25"/>
    <p:sldId id="275" r:id="rId26"/>
    <p:sldId id="298" r:id="rId27"/>
    <p:sldId id="299" r:id="rId28"/>
    <p:sldId id="276" r:id="rId29"/>
    <p:sldId id="300" r:id="rId30"/>
    <p:sldId id="301" r:id="rId31"/>
    <p:sldId id="277" r:id="rId32"/>
    <p:sldId id="293" r:id="rId33"/>
    <p:sldId id="278" r:id="rId34"/>
    <p:sldId id="292" r:id="rId35"/>
    <p:sldId id="279" r:id="rId36"/>
    <p:sldId id="280" r:id="rId37"/>
    <p:sldId id="281" r:id="rId38"/>
    <p:sldId id="282" r:id="rId39"/>
    <p:sldId id="283" r:id="rId40"/>
    <p:sldId id="302" r:id="rId41"/>
    <p:sldId id="303" r:id="rId42"/>
    <p:sldId id="304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2">
          <p15:clr>
            <a:srgbClr val="A4A3A4"/>
          </p15:clr>
        </p15:guide>
        <p15:guide id="2" pos="7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333399"/>
    <a:srgbClr val="B2B2B2"/>
    <a:srgbClr val="800000"/>
    <a:srgbClr val="996600"/>
    <a:srgbClr val="FF9999"/>
    <a:srgbClr val="33CC33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18" autoAdjust="0"/>
    <p:restoredTop sz="94737" autoAdjust="0"/>
  </p:normalViewPr>
  <p:slideViewPr>
    <p:cSldViewPr>
      <p:cViewPr varScale="1">
        <p:scale>
          <a:sx n="85" d="100"/>
          <a:sy n="85" d="100"/>
        </p:scale>
        <p:origin x="984" y="84"/>
      </p:cViewPr>
      <p:guideLst>
        <p:guide orient="horz" pos="912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ableStyles" Target="tableStyle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viewProps" Target="view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>
            <a:extLst>
              <a:ext uri="{FF2B5EF4-FFF2-40B4-BE49-F238E27FC236}">
                <a16:creationId xmlns:a16="http://schemas.microsoft.com/office/drawing/2014/main" id="{81BB0D24-4AE7-4B81-BE79-60A020B58D8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2931" name="Rectangle 3">
            <a:extLst>
              <a:ext uri="{FF2B5EF4-FFF2-40B4-BE49-F238E27FC236}">
                <a16:creationId xmlns:a16="http://schemas.microsoft.com/office/drawing/2014/main" id="{5EDF5B41-9588-4033-BDC8-03B413AACDA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DFCBD77-2D81-4E72-A0F6-1CC46B6BE0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2933" name="Rectangle 5">
            <a:extLst>
              <a:ext uri="{FF2B5EF4-FFF2-40B4-BE49-F238E27FC236}">
                <a16:creationId xmlns:a16="http://schemas.microsoft.com/office/drawing/2014/main" id="{A16068D4-749A-4D73-8AD7-90001997773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52934" name="Rectangle 6">
            <a:extLst>
              <a:ext uri="{FF2B5EF4-FFF2-40B4-BE49-F238E27FC236}">
                <a16:creationId xmlns:a16="http://schemas.microsoft.com/office/drawing/2014/main" id="{DAA64F40-9F74-4489-A9C5-AC260585D56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2935" name="Rectangle 7">
            <a:extLst>
              <a:ext uri="{FF2B5EF4-FFF2-40B4-BE49-F238E27FC236}">
                <a16:creationId xmlns:a16="http://schemas.microsoft.com/office/drawing/2014/main" id="{8EA8E43E-0CD6-4F4B-8DEA-4CF380565A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7C56872-631C-40D8-8C6F-E12F4CD376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38A59CF3-ED5C-41EA-A97E-B884DF44183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308C800-B781-4224-8396-89144D8A66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D3DE9155-AD98-4F9A-B094-396AFEE6C57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>
                <a:extLst>
                  <a:ext uri="{FF2B5EF4-FFF2-40B4-BE49-F238E27FC236}">
                    <a16:creationId xmlns:a16="http://schemas.microsoft.com/office/drawing/2014/main" id="{04E83912-205D-4393-B17B-EADDD73EB632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>
                <a:extLst>
                  <a:ext uri="{FF2B5EF4-FFF2-40B4-BE49-F238E27FC236}">
                    <a16:creationId xmlns:a16="http://schemas.microsoft.com/office/drawing/2014/main" id="{04A224C5-157B-4C0A-845E-8368B891AB64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>
                <a:extLst>
                  <a:ext uri="{FF2B5EF4-FFF2-40B4-BE49-F238E27FC236}">
                    <a16:creationId xmlns:a16="http://schemas.microsoft.com/office/drawing/2014/main" id="{232BF1FD-1FED-408A-B102-47DD3A2C15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>
              <a:extLst>
                <a:ext uri="{FF2B5EF4-FFF2-40B4-BE49-F238E27FC236}">
                  <a16:creationId xmlns:a16="http://schemas.microsoft.com/office/drawing/2014/main" id="{B217A277-55A0-4E10-B087-FE1A7057950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>
                <a:extLst>
                  <a:ext uri="{FF2B5EF4-FFF2-40B4-BE49-F238E27FC236}">
                    <a16:creationId xmlns:a16="http://schemas.microsoft.com/office/drawing/2014/main" id="{0DD333BC-DB1B-4656-8AD6-4C0786893F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>
                <a:extLst>
                  <a:ext uri="{FF2B5EF4-FFF2-40B4-BE49-F238E27FC236}">
                    <a16:creationId xmlns:a16="http://schemas.microsoft.com/office/drawing/2014/main" id="{B40A2420-1226-4A5B-A1FE-8F8ABD0B49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0891" name="Rectangle 11">
            <a:extLst>
              <a:ext uri="{FF2B5EF4-FFF2-40B4-BE49-F238E27FC236}">
                <a16:creationId xmlns:a16="http://schemas.microsoft.com/office/drawing/2014/main" id="{093B8757-E69C-4259-B522-61C5DEE3FAF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50892" name="Rectangle 12">
            <a:extLst>
              <a:ext uri="{FF2B5EF4-FFF2-40B4-BE49-F238E27FC236}">
                <a16:creationId xmlns:a16="http://schemas.microsoft.com/office/drawing/2014/main" id="{D9DD8DB0-9520-4514-8C6B-265FF21D2B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DD7CA028-4D51-43DD-9A3C-2334FF156C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6240ECA9-33DD-4CCD-A124-5A4D48F1CD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E45C16D9-5673-4A9D-BBF1-FFD02CEF7F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83A9212-EB07-4F85-8EB1-836430ABA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16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1B1A8-3088-47C9-AD72-950347EE6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01918-5F1F-4063-B027-8F8EDF05C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B1930EF0-915C-4A26-A066-9583716349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F2F593D-E13B-48C6-BDE6-96E88B4F09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FDC99335-4FD3-4C27-A0CB-A83545B8A8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F2AC9-16B2-48F8-8010-61228369F8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81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2B8130-6799-4970-98E7-74851E88D4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B54262-70D9-41C6-96E6-6DD8C945C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335EBA1-CA9F-408D-A960-533772BE55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E9EF9B3-D5D4-4F6A-BEE0-C3A8B03129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D512A94-3A47-494F-9936-0BF1299F38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5D185D-231C-4705-A8C7-7BA3AEE4CF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713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C1E27-6606-4E13-AB7A-B5E1DBDB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6DCAF-D19C-4930-B4CB-806530328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817B938-EA02-4B6C-B9AE-9B17D3E7F5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9F08166-3243-4232-9AD4-0AAE165874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5A3AAEE5-67B4-4532-9E1D-C293A9495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964005-B707-4851-A145-698BF542A8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35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C4DC9-7D4B-4406-922C-7EA67E0F4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A32627-41A0-4AEF-B894-62AD1D684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97AD10D-85C8-4C01-995C-C6C3BE4CA0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BABA6B96-5469-47AC-AC4D-8CA38650FC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8932262B-F68A-4CF1-A52A-BA606D915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1970F-D3FE-4395-93C6-C74E725044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199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F4EB0-E0BB-428E-AAC9-1A6B1EEC7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653CD-673B-4C74-A344-45D0EB419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3810000" cy="4302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7F1C89-CF6B-467D-A01F-A913783AE2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1828800"/>
            <a:ext cx="3810000" cy="4302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3A919FB-F7AC-4DA9-8448-FAF092248B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F72A8E0-4640-4781-8755-4D9D45571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9AD20392-B931-4395-B5BF-8A9219A506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EEA4A-28BE-4301-ACC0-43B947BE73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98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D9E9B-1445-495F-BB7F-C725800E6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90301-8995-45B2-9E58-1362E199D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EA01B1-C2AC-403B-A4B6-9C8E410260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11CCAF-B84A-43A5-80C8-BEB1AC1B95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88A3F-7823-4054-A0DD-201BEA511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73E8CC8E-2764-4C0F-80EF-5BDCBCBC10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B980BF2C-92A8-4995-8587-EF21B70F5A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518C595B-5CFC-401A-AEA3-955ABE628C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3DD4A-B2CA-4AAE-893C-B8CAD3D433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40D6-74D8-4CE1-B42D-C7A035D00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752F9445-238E-4993-8FD4-90C4AD5244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ED70FA74-2298-4A22-8845-F5D092F3E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7AEA108-9F40-4F19-B8F4-D755617D44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FFB233-8B30-4103-8F52-A9B1224474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353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50CF1BCD-AB25-4504-9C00-2B26E6966A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CA66C05-AF24-4447-B3A1-762D145CA7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4A0CE06-8A1A-451F-8E43-C5BBA8AD65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7230E7-9A4F-4715-A28F-629C8D9DFD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7218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1D92E-A463-4270-A94E-88407A3E5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F65D3-F64E-491D-8E4F-D0EC8556E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B0C1D7-842A-4806-AEC9-2AB8863FE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561419D-EC2F-462D-9871-EBBA2AFFF5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B692D0C-93F5-444C-97F2-6B9881837B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C4BCB86-E60E-4B04-82F1-851406ECD4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35C54C-C16D-49B4-8CF5-B0FF554087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074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42D59-8DB5-4B7C-979C-9BCB77FAF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AD58CF-C51E-4426-B2A7-F26D6DFD0F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3E0A9-C83D-4043-AA18-A09D413B1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60E4921-46ED-4DE1-8A4E-9166125434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34C21D15-F0C8-448A-91BD-643618986C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0DB0A22-863B-4731-B171-2638E2687C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480A5-64B1-4247-B2CA-5A31EA8742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88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B706E4D-4AF3-4D72-9BEE-19CB189EA0B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>
              <a:extLst>
                <a:ext uri="{FF2B5EF4-FFF2-40B4-BE49-F238E27FC236}">
                  <a16:creationId xmlns:a16="http://schemas.microsoft.com/office/drawing/2014/main" id="{387265A5-E1F9-4474-BBCA-E15987E58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>
              <a:extLst>
                <a:ext uri="{FF2B5EF4-FFF2-40B4-BE49-F238E27FC236}">
                  <a16:creationId xmlns:a16="http://schemas.microsoft.com/office/drawing/2014/main" id="{145E2969-058F-4145-AF0A-3FCD73236E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>
                <a:extLst>
                  <a:ext uri="{FF2B5EF4-FFF2-40B4-BE49-F238E27FC236}">
                    <a16:creationId xmlns:a16="http://schemas.microsoft.com/office/drawing/2014/main" id="{6E402C42-1EA2-4CBE-AA2D-C85A96987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>
                <a:extLst>
                  <a:ext uri="{FF2B5EF4-FFF2-40B4-BE49-F238E27FC236}">
                    <a16:creationId xmlns:a16="http://schemas.microsoft.com/office/drawing/2014/main" id="{71595A82-D5DD-429E-A831-563095405D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7" name="Rectangle 7">
            <a:extLst>
              <a:ext uri="{FF2B5EF4-FFF2-40B4-BE49-F238E27FC236}">
                <a16:creationId xmlns:a16="http://schemas.microsoft.com/office/drawing/2014/main" id="{00344994-A7CE-4A5E-816D-2865BB0B8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E5AA7FDC-29A7-4C6A-AC8B-B7B2342C84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77724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9865" name="Rectangle 9">
            <a:extLst>
              <a:ext uri="{FF2B5EF4-FFF2-40B4-BE49-F238E27FC236}">
                <a16:creationId xmlns:a16="http://schemas.microsoft.com/office/drawing/2014/main" id="{84A4DC3D-AA45-4212-BA72-C82614880E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9866" name="Rectangle 10">
            <a:extLst>
              <a:ext uri="{FF2B5EF4-FFF2-40B4-BE49-F238E27FC236}">
                <a16:creationId xmlns:a16="http://schemas.microsoft.com/office/drawing/2014/main" id="{C67885D9-B3CB-4B9D-9074-13CFED5107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477000"/>
            <a:ext cx="5410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249867" name="Rectangle 11">
            <a:extLst>
              <a:ext uri="{FF2B5EF4-FFF2-40B4-BE49-F238E27FC236}">
                <a16:creationId xmlns:a16="http://schemas.microsoft.com/office/drawing/2014/main" id="{B170B67D-14E2-4D8F-9AB5-9F2AF176BD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C3B75BFC-2B77-4958-BC9D-C63B1AEADA2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Line 12">
            <a:extLst>
              <a:ext uri="{FF2B5EF4-FFF2-40B4-BE49-F238E27FC236}">
                <a16:creationId xmlns:a16="http://schemas.microsoft.com/office/drawing/2014/main" id="{25B5ADB7-5F3F-48D0-B47A-45EFC0DBBE01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−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59DA63E-5E60-454A-96A2-25D85C3A37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752600"/>
            <a:ext cx="87630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336699"/>
                </a:solidFill>
              </a:rPr>
              <a:t>C++ Programming: </a:t>
            </a:r>
            <a:br>
              <a:rPr lang="en-US" altLang="en-US">
                <a:solidFill>
                  <a:srgbClr val="336699"/>
                </a:solidFill>
              </a:rPr>
            </a:br>
            <a:r>
              <a:rPr lang="en-US" altLang="en-US">
                <a:solidFill>
                  <a:srgbClr val="336699"/>
                </a:solidFill>
              </a:rPr>
              <a:t>	From Problem Analysis</a:t>
            </a:r>
            <a:br>
              <a:rPr lang="en-US" altLang="en-US">
                <a:solidFill>
                  <a:srgbClr val="336699"/>
                </a:solidFill>
              </a:rPr>
            </a:br>
            <a:r>
              <a:rPr lang="en-US" altLang="en-US">
                <a:solidFill>
                  <a:srgbClr val="336699"/>
                </a:solidFill>
              </a:rPr>
              <a:t>	to Program Design, </a:t>
            </a:r>
            <a:r>
              <a:rPr lang="en-US" altLang="en-US" sz="3000">
                <a:solidFill>
                  <a:srgbClr val="336699"/>
                </a:solidFill>
              </a:rPr>
              <a:t>Third Edition</a:t>
            </a:r>
            <a:endParaRPr lang="en-US" altLang="en-US">
              <a:solidFill>
                <a:srgbClr val="336699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86D746C-0A9F-4750-82DD-EAE719B66D7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bg2"/>
                </a:solidFill>
              </a:rPr>
              <a:t>Chapter 6: Functions I</a:t>
            </a:r>
            <a:endParaRPr lang="en-US" altLang="en-US" i="1" dirty="0">
              <a:solidFill>
                <a:schemeClr val="bg2"/>
              </a:solidFill>
            </a:endParaRP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C06T001cont">
            <a:extLst>
              <a:ext uri="{FF2B5EF4-FFF2-40B4-BE49-F238E27FC236}">
                <a16:creationId xmlns:a16="http://schemas.microsoft.com/office/drawing/2014/main" id="{F3289F8A-9CE7-476F-A7E4-C95D74961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686800" cy="518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>
            <a:extLst>
              <a:ext uri="{FF2B5EF4-FFF2-40B4-BE49-F238E27FC236}">
                <a16:creationId xmlns:a16="http://schemas.microsoft.com/office/drawing/2014/main" id="{DABCB37B-C8CD-4775-9A24-E1BC5D4FB7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305800" cy="642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>
            <a:extLst>
              <a:ext uri="{FF2B5EF4-FFF2-40B4-BE49-F238E27FC236}">
                <a16:creationId xmlns:a16="http://schemas.microsoft.com/office/drawing/2014/main" id="{52059096-1536-4775-8F13-26E1BA851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91000"/>
            <a:ext cx="75438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>
            <a:extLst>
              <a:ext uri="{FF2B5EF4-FFF2-40B4-BE49-F238E27FC236}">
                <a16:creationId xmlns:a16="http://schemas.microsoft.com/office/drawing/2014/main" id="{59B0871F-59C2-44B7-9D39-72AC823A6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8610600" cy="2268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95118A5A-CB26-416A-A8C1-73325511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47922D12-EE09-4F82-9CE8-00F1C4194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DBBE1DE-65DB-4ED4-B44D-C5FB76777A4B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7CEFE75D-6058-4194-A800-41EAF22EF0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User-Defined Functions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264F2F96-9491-4B1B-A501-DE61536499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4454525"/>
          </a:xfrm>
        </p:spPr>
        <p:txBody>
          <a:bodyPr/>
          <a:lstStyle/>
          <a:p>
            <a:pPr eaLnBrk="1" hangingPunct="1">
              <a:spcBef>
                <a:spcPct val="30000"/>
              </a:spcBef>
            </a:pPr>
            <a:r>
              <a:rPr lang="en-US" altLang="en-US" u="sng"/>
              <a:t>Void functions</a:t>
            </a:r>
            <a:r>
              <a:rPr lang="en-US" altLang="en-US"/>
              <a:t>: do not have a return type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en-US" u="sng"/>
              <a:t>Value-returning functions</a:t>
            </a:r>
            <a:r>
              <a:rPr lang="en-US" altLang="en-US"/>
              <a:t>: have a data type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en-US"/>
              <a:t>To use these functions you need to: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en-US"/>
              <a:t>Include the correct header file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en-US"/>
              <a:t>Know the name of the function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en-US"/>
              <a:t>Know the number of parameters, if any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en-US"/>
              <a:t>Know the data type of each parameter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en-US"/>
              <a:t>Know the data type of the value computed by the function, called the type of the function</a:t>
            </a:r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4A2783B4-5519-4BCD-80C2-0D0F5748F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915885CC-1FCA-466B-A9A2-938C125B1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51D4CAA-2CCB-406A-929B-655E3732A8F8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D52E3D9D-3E16-47BD-8D09-88E416ED6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Value-Returning Functions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4EA067F0-2DCA-4638-B8C9-5BB06BC39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752600"/>
            <a:ext cx="7772400" cy="4419600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US" altLang="en-US"/>
              <a:t>Because the value returned by a value-returning function is unique, we must: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altLang="en-US"/>
              <a:t>Save the value for further calculation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altLang="en-US"/>
              <a:t>Use the value in some calculation 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altLang="en-US"/>
              <a:t>Print the value</a:t>
            </a:r>
          </a:p>
          <a:p>
            <a:pPr eaLnBrk="1" hangingPunct="1">
              <a:spcBef>
                <a:spcPct val="80000"/>
              </a:spcBef>
            </a:pPr>
            <a:r>
              <a:rPr lang="en-US" altLang="en-US"/>
              <a:t>A value-returning function is used in an assignment or in an output statement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8F74BDDD-B3BC-4DAC-8F05-2125C67B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118E0AB1-A220-4008-ABD2-F321B44A5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91F77BA-B2D1-4227-A01B-46672F400FE0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000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757C0EE9-4AEC-4189-B0C7-4C69F7F408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93038" cy="1143000"/>
          </a:xfrm>
        </p:spPr>
        <p:txBody>
          <a:bodyPr/>
          <a:lstStyle/>
          <a:p>
            <a:pPr eaLnBrk="1" hangingPunct="1"/>
            <a:r>
              <a:rPr lang="en-US" altLang="en-US"/>
              <a:t>Value-Returning Functions (continued)</a:t>
            </a: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BB0115E0-E8A0-4F9A-A33D-6E44BCAAD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8153400" cy="4724400"/>
          </a:xfrm>
        </p:spPr>
        <p:txBody>
          <a:bodyPr/>
          <a:lstStyle/>
          <a:p>
            <a:pPr marL="533400" indent="-533400" eaLnBrk="1" hangingPunct="1">
              <a:spcBef>
                <a:spcPct val="60000"/>
              </a:spcBef>
            </a:pPr>
            <a:r>
              <a:rPr lang="en-US" altLang="en-US"/>
              <a:t>Properties that form the function definition:</a:t>
            </a:r>
          </a:p>
          <a:p>
            <a:pPr marL="952500" lvl="1" indent="-495300" eaLnBrk="1" hangingPunct="1">
              <a:spcBef>
                <a:spcPct val="60000"/>
              </a:spcBef>
              <a:buFont typeface="Arial" panose="020B0604020202020204" pitchFamily="34" charset="0"/>
              <a:buAutoNum type="arabicPeriod"/>
            </a:pPr>
            <a:r>
              <a:rPr lang="en-US" altLang="en-US"/>
              <a:t>Name of the function</a:t>
            </a:r>
          </a:p>
          <a:p>
            <a:pPr marL="952500" lvl="1" indent="-495300" eaLnBrk="1" hangingPunct="1">
              <a:spcBef>
                <a:spcPct val="60000"/>
              </a:spcBef>
              <a:buFont typeface="Arial" panose="020B0604020202020204" pitchFamily="34" charset="0"/>
              <a:buAutoNum type="arabicPeriod"/>
            </a:pPr>
            <a:r>
              <a:rPr lang="en-US" altLang="en-US"/>
              <a:t>Number of parameters</a:t>
            </a:r>
          </a:p>
          <a:p>
            <a:pPr marL="952500" lvl="1" indent="-495300" eaLnBrk="1" hangingPunct="1">
              <a:spcBef>
                <a:spcPct val="60000"/>
              </a:spcBef>
              <a:buFont typeface="Arial" panose="020B0604020202020204" pitchFamily="34" charset="0"/>
              <a:buAutoNum type="arabicPeriod"/>
            </a:pPr>
            <a:r>
              <a:rPr lang="en-US" altLang="en-US"/>
              <a:t>Data type of each parameter</a:t>
            </a:r>
          </a:p>
          <a:p>
            <a:pPr marL="952500" lvl="1" indent="-495300" eaLnBrk="1" hangingPunct="1">
              <a:spcBef>
                <a:spcPct val="60000"/>
              </a:spcBef>
              <a:buFont typeface="Arial" panose="020B0604020202020204" pitchFamily="34" charset="0"/>
              <a:buAutoNum type="arabicPeriod"/>
            </a:pPr>
            <a:r>
              <a:rPr lang="en-US" altLang="en-US"/>
              <a:t>Type of the function</a:t>
            </a:r>
          </a:p>
          <a:p>
            <a:pPr marL="952500" lvl="1" indent="-495300" eaLnBrk="1" hangingPunct="1">
              <a:spcBef>
                <a:spcPct val="60000"/>
              </a:spcBef>
              <a:buFont typeface="Arial" panose="020B0604020202020204" pitchFamily="34" charset="0"/>
              <a:buAutoNum type="arabicPeriod"/>
            </a:pPr>
            <a:r>
              <a:rPr lang="en-US" altLang="en-US"/>
              <a:t>Code required to accomplish the task  (the body of the function)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7">
            <a:extLst>
              <a:ext uri="{FF2B5EF4-FFF2-40B4-BE49-F238E27FC236}">
                <a16:creationId xmlns:a16="http://schemas.microsoft.com/office/drawing/2014/main" id="{86CF11AF-B419-4773-8EF0-6C24264BB9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4267200" cy="221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9" name="Picture 8">
            <a:extLst>
              <a:ext uri="{FF2B5EF4-FFF2-40B4-BE49-F238E27FC236}">
                <a16:creationId xmlns:a16="http://schemas.microsoft.com/office/drawing/2014/main" id="{7A1D3514-2EBB-42B1-80E5-460E43DBC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7010400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0" name="Picture 9">
            <a:extLst>
              <a:ext uri="{FF2B5EF4-FFF2-40B4-BE49-F238E27FC236}">
                <a16:creationId xmlns:a16="http://schemas.microsoft.com/office/drawing/2014/main" id="{CC5F0B65-144F-4E22-8B95-E6EC840E51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86200"/>
            <a:ext cx="6781800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BEBCB3C9-A6FA-42EF-ABF2-8914D77CC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0CE90F50-A0C5-4EA6-8814-3FA05EE92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BA5749C-84FD-4370-AE56-FF120D982E9D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000"/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2E3FD09D-4F8F-4D4F-BA16-B0C3E6DEE7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Value-Returning Functions (continued)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1F2A8D06-989F-4AD6-869B-0A01257551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US" altLang="en-US" u="sng"/>
              <a:t>Heading</a:t>
            </a:r>
            <a:r>
              <a:rPr lang="en-US" altLang="en-US"/>
              <a:t>: first four properties above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 u="sng"/>
              <a:t>Formal Parameter</a:t>
            </a:r>
            <a:r>
              <a:rPr lang="en-US" altLang="en-US"/>
              <a:t>: variable declared in the heading 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 u="sng"/>
              <a:t>Actual Parameter</a:t>
            </a:r>
            <a:r>
              <a:rPr lang="en-US" altLang="en-US"/>
              <a:t>: variable or expression listed in a call to a function</a:t>
            </a:r>
          </a:p>
          <a:p>
            <a:pPr eaLnBrk="1" hangingPunct="1">
              <a:spcBef>
                <a:spcPct val="100000"/>
              </a:spcBef>
            </a:pPr>
            <a:endParaRPr lang="en-US" altLang="en-US" sz="2400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D3E4EE80-D5B0-4241-A94F-DBA2C50B0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48D53CCA-8DC2-4FA8-A65E-93C6D12B3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312382-38C8-4091-B495-441C2C790972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0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C23B64D2-4828-4329-96C3-09B23B5D7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Value-Returning Functions (continued)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7C3D8C53-A11E-4016-92E6-AFFC703489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Syntax: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u="sng">
                <a:latin typeface="Courier New" panose="02070309020205020404" pitchFamily="49" charset="0"/>
              </a:rPr>
              <a:t>functionType</a:t>
            </a:r>
            <a:r>
              <a:rPr lang="en-US" altLang="en-US"/>
              <a:t>: type of the value returned by the function</a:t>
            </a:r>
          </a:p>
          <a:p>
            <a:pPr lvl="1" eaLnBrk="1" hangingPunct="1"/>
            <a:r>
              <a:rPr lang="en-US" altLang="en-US"/>
              <a:t>Also called the data type</a:t>
            </a:r>
          </a:p>
        </p:txBody>
      </p:sp>
      <p:pic>
        <p:nvPicPr>
          <p:cNvPr id="21510" name="Picture 4">
            <a:extLst>
              <a:ext uri="{FF2B5EF4-FFF2-40B4-BE49-F238E27FC236}">
                <a16:creationId xmlns:a16="http://schemas.microsoft.com/office/drawing/2014/main" id="{5E765212-FE43-4BA2-8018-FC2991197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14600"/>
            <a:ext cx="7620000" cy="149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>
            <a:extLst>
              <a:ext uri="{FF2B5EF4-FFF2-40B4-BE49-F238E27FC236}">
                <a16:creationId xmlns:a16="http://schemas.microsoft.com/office/drawing/2014/main" id="{A8F6BEAA-CDFB-4BBE-A1FE-FB51234C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22531" name="Slide Number Placeholder 5">
            <a:extLst>
              <a:ext uri="{FF2B5EF4-FFF2-40B4-BE49-F238E27FC236}">
                <a16:creationId xmlns:a16="http://schemas.microsoft.com/office/drawing/2014/main" id="{5D217C45-2631-417D-AB32-375B2623D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4B4E680-3331-4F5E-82CE-9628BBCEAE9F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000"/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9C1CC457-6247-42D6-98AB-58B7AC9AFC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Syntax</a:t>
            </a:r>
          </a:p>
        </p:txBody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B46D0DB6-2FB3-46A5-B647-1BEC151C65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/>
              <a:t>The syntax of the formal parameter list is: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/>
              <a:t>		</a:t>
            </a:r>
            <a:endParaRPr lang="en-US" altLang="en-US" sz="24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/>
              <a:t>The syntax for a function call is: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en-US" altLang="en-US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/>
              <a:t>		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/>
              <a:t>The syntax for the actual parameter list is: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/>
              <a:t>		</a:t>
            </a:r>
            <a:endParaRPr lang="en-US" altLang="en-US" sz="2400"/>
          </a:p>
        </p:txBody>
      </p:sp>
      <p:pic>
        <p:nvPicPr>
          <p:cNvPr id="22534" name="Picture 4">
            <a:extLst>
              <a:ext uri="{FF2B5EF4-FFF2-40B4-BE49-F238E27FC236}">
                <a16:creationId xmlns:a16="http://schemas.microsoft.com/office/drawing/2014/main" id="{D0808B95-EB20-4517-9D06-983D4666F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38400"/>
            <a:ext cx="731520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5" name="Picture 5">
            <a:extLst>
              <a:ext uri="{FF2B5EF4-FFF2-40B4-BE49-F238E27FC236}">
                <a16:creationId xmlns:a16="http://schemas.microsoft.com/office/drawing/2014/main" id="{EEBD1B13-8826-4891-BA20-A76DFF86C6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657600"/>
            <a:ext cx="68580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6" name="Picture 6">
            <a:extLst>
              <a:ext uri="{FF2B5EF4-FFF2-40B4-BE49-F238E27FC236}">
                <a16:creationId xmlns:a16="http://schemas.microsoft.com/office/drawing/2014/main" id="{80FF20F8-D45D-46BC-BEF6-DA065AB2C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486400"/>
            <a:ext cx="777240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71EA64FC-4396-41BE-A573-5CEB9FBD2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1399291A-3C84-402A-B30D-02D2C104D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CA533A5-A476-41BD-9B5A-591284B24855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B4CC67-3E91-429C-BA4B-56DBF4ACF3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90588F13-FD1F-4DE3-A161-ED294B6A40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In this chapter you will: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Learn about standard (predefined) functions and discover how to use them in a program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Learn about user-defined functions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Examine value-returning functions, including actual and formal parameters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Explore how to construct and use a value-returning, user-defined function in a program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>
            <a:extLst>
              <a:ext uri="{FF2B5EF4-FFF2-40B4-BE49-F238E27FC236}">
                <a16:creationId xmlns:a16="http://schemas.microsoft.com/office/drawing/2014/main" id="{C789D55D-B80B-4CB6-9552-8CA856D66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799BCEFE-C816-4DCC-B274-2426E4921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9D15BC-FA94-4AFC-AD5D-FC0AA288292F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000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D6F024C8-1AEC-4D6B-827A-3581049F21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Functions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264EBE2B-2125-439B-AFBF-88606B3A15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4454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formal parameter list can be empty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If the formal parameter list is empty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Parentheses are still needed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Function heading of the value-returning function takes either of the following forms: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functionType functionName()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In a function call the actual parameter is empty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 call to a value-returning function with an empty formal parameter list is: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functionName()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>
            <a:extLst>
              <a:ext uri="{FF2B5EF4-FFF2-40B4-BE49-F238E27FC236}">
                <a16:creationId xmlns:a16="http://schemas.microsoft.com/office/drawing/2014/main" id="{EA7FE100-55DE-4513-8D63-23C16EB1B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E9F47887-90A8-4A19-96C2-A50E073E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88AF59-E725-444B-B492-7282029FD1E0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000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74F79179-0918-49BE-82B0-B932DF7FEA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Value-Returning Functions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9233A344-A53E-4FC4-97D5-6A954F048C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752600"/>
            <a:ext cx="7772400" cy="4648200"/>
          </a:xfrm>
        </p:spPr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US" altLang="en-US"/>
              <a:t>To call a value-returning function: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Use its name, with the actual parameters (if any) in parentheses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There is a one-to-one correspondence between actual and formal parameters</a:t>
            </a:r>
          </a:p>
          <a:p>
            <a:pPr eaLnBrk="1" hangingPunct="1">
              <a:spcBef>
                <a:spcPct val="10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BAB4269A-7C1D-4DB9-A00A-DFE01C3BA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D115CF0B-46AE-477C-9E36-0AFB89865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59C515-4FC2-4B5F-B75E-53CFFC3A53CE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000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6A414FF5-2073-459A-8A07-AEAB32E428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Value-Returning Functions (continued)</a:t>
            </a:r>
          </a:p>
        </p:txBody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5B717AFE-A760-44AD-81A1-87A8A88024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US" altLang="en-US"/>
              <a:t>A value-returning function is called in an expression 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/>
              <a:t>Expression may be part of an assignment statement or an output statement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/>
              <a:t>A function call in a program results in the execution of the body of the called function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54A44DFD-2E33-4D5E-B67C-09710C9CC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4E2A56AB-5E76-44B0-BC29-6A7272E3D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546C97-8F60-4EAC-8638-E63E1A9DC387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000"/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2E3F7AC8-7DE8-4C2F-A232-FF8FB1FC00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return</a:t>
            </a:r>
            <a:r>
              <a:rPr lang="en-US" altLang="en-US"/>
              <a:t> Statement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AB3DFF94-48EE-473F-A591-601A43327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8001000" cy="4572000"/>
          </a:xfrm>
        </p:spPr>
        <p:txBody>
          <a:bodyPr/>
          <a:lstStyle/>
          <a:p>
            <a:pPr eaLnBrk="1" hangingPunct="1"/>
            <a:r>
              <a:rPr lang="en-US" altLang="en-US" sz="2400"/>
              <a:t>Once the function computes the value, the function returns the value via the return statement</a:t>
            </a:r>
          </a:p>
          <a:p>
            <a:pPr eaLnBrk="1" hangingPunct="1"/>
            <a:r>
              <a:rPr lang="en-US" altLang="en-US" sz="2400"/>
              <a:t>The syntax of the return statement is:</a:t>
            </a:r>
          </a:p>
          <a:p>
            <a:pPr eaLnBrk="1" hangingPunct="1"/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/>
              <a:t>		</a:t>
            </a:r>
            <a:endParaRPr lang="en-US" altLang="en-US" sz="2000"/>
          </a:p>
          <a:p>
            <a:pPr eaLnBrk="1" hangingPunct="1"/>
            <a:r>
              <a:rPr lang="en-US" altLang="en-US" sz="2400"/>
              <a:t>When a return statement executes</a:t>
            </a:r>
          </a:p>
          <a:p>
            <a:pPr lvl="1" eaLnBrk="1" hangingPunct="1"/>
            <a:r>
              <a:rPr lang="en-US" altLang="en-US" sz="2200"/>
              <a:t>Function immediately terminates</a:t>
            </a:r>
          </a:p>
          <a:p>
            <a:pPr lvl="1" eaLnBrk="1" hangingPunct="1"/>
            <a:r>
              <a:rPr lang="en-US" altLang="en-US" sz="2200"/>
              <a:t>Control goes back to the caller </a:t>
            </a:r>
          </a:p>
          <a:p>
            <a:pPr eaLnBrk="1" hangingPunct="1"/>
            <a:r>
              <a:rPr lang="en-US" altLang="en-US" sz="2400"/>
              <a:t>When a return statement executes in the function main, the program terminates</a:t>
            </a:r>
          </a:p>
        </p:txBody>
      </p:sp>
      <p:pic>
        <p:nvPicPr>
          <p:cNvPr id="26630" name="Picture 4">
            <a:extLst>
              <a:ext uri="{FF2B5EF4-FFF2-40B4-BE49-F238E27FC236}">
                <a16:creationId xmlns:a16="http://schemas.microsoft.com/office/drawing/2014/main" id="{CD36D377-A8B4-4CC9-ADFA-00A5A8684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048000"/>
            <a:ext cx="3200400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7">
            <a:extLst>
              <a:ext uri="{FF2B5EF4-FFF2-40B4-BE49-F238E27FC236}">
                <a16:creationId xmlns:a16="http://schemas.microsoft.com/office/drawing/2014/main" id="{84901A46-5CFB-4F4A-8D49-72B4BC0E9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6096000" cy="599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>
            <a:extLst>
              <a:ext uri="{FF2B5EF4-FFF2-40B4-BE49-F238E27FC236}">
                <a16:creationId xmlns:a16="http://schemas.microsoft.com/office/drawing/2014/main" id="{EB81C127-9E64-4851-B6AB-FD6A0741A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7467600" cy="2713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5" name="Picture 4">
            <a:extLst>
              <a:ext uri="{FF2B5EF4-FFF2-40B4-BE49-F238E27FC236}">
                <a16:creationId xmlns:a16="http://schemas.microsoft.com/office/drawing/2014/main" id="{CD1AFA3C-45C2-4CC9-8BE9-76FA61CEC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733800"/>
            <a:ext cx="8305800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>
            <a:extLst>
              <a:ext uri="{FF2B5EF4-FFF2-40B4-BE49-F238E27FC236}">
                <a16:creationId xmlns:a16="http://schemas.microsoft.com/office/drawing/2014/main" id="{775A065F-C2D5-458C-ACD0-DB7B6397C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29699" name="Slide Number Placeholder 5">
            <a:extLst>
              <a:ext uri="{FF2B5EF4-FFF2-40B4-BE49-F238E27FC236}">
                <a16:creationId xmlns:a16="http://schemas.microsoft.com/office/drawing/2014/main" id="{88862925-9CF3-4C92-9639-F1D5840D9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384719F-23CD-4633-9A49-F5E98439E228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000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9AC9DD57-CAC0-46FC-A6E9-72B03E91DC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Function Prototype</a:t>
            </a: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F68F9720-3ECA-4F81-99B6-BF9DC46A4F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altLang="en-US" sz="2400" u="sng"/>
              <a:t>Function Prototype</a:t>
            </a:r>
            <a:r>
              <a:rPr lang="en-US" altLang="en-US" sz="2400"/>
              <a:t>: function heading without the body of the function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 sz="2400"/>
              <a:t>Syntax:</a:t>
            </a:r>
          </a:p>
          <a:p>
            <a:pPr eaLnBrk="1" hangingPunct="1">
              <a:spcBef>
                <a:spcPct val="40000"/>
              </a:spcBef>
            </a:pPr>
            <a:endParaRPr lang="en-US" altLang="en-US" sz="2400"/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n-US" sz="2400"/>
              <a:t>	</a:t>
            </a:r>
            <a:endParaRPr lang="en-US" altLang="en-US" sz="2000"/>
          </a:p>
          <a:p>
            <a:pPr eaLnBrk="1" hangingPunct="1">
              <a:spcBef>
                <a:spcPct val="40000"/>
              </a:spcBef>
            </a:pPr>
            <a:r>
              <a:rPr lang="en-US" altLang="en-US" sz="2400"/>
              <a:t>It is not necessary to specify the variable name in the parameter list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 sz="2400"/>
              <a:t>The data type of each parameter must be specified </a:t>
            </a:r>
          </a:p>
        </p:txBody>
      </p:sp>
      <p:pic>
        <p:nvPicPr>
          <p:cNvPr id="29702" name="Picture 4">
            <a:extLst>
              <a:ext uri="{FF2B5EF4-FFF2-40B4-BE49-F238E27FC236}">
                <a16:creationId xmlns:a16="http://schemas.microsoft.com/office/drawing/2014/main" id="{2FE4E587-6F8C-4FF2-A9CA-70806E085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76600"/>
            <a:ext cx="7315200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7">
            <a:extLst>
              <a:ext uri="{FF2B5EF4-FFF2-40B4-BE49-F238E27FC236}">
                <a16:creationId xmlns:a16="http://schemas.microsoft.com/office/drawing/2014/main" id="{4DB38B32-A8C0-41D5-AE9D-DB5CC8B01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05800" cy="591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3">
            <a:extLst>
              <a:ext uri="{FF2B5EF4-FFF2-40B4-BE49-F238E27FC236}">
                <a16:creationId xmlns:a16="http://schemas.microsoft.com/office/drawing/2014/main" id="{3D1188F1-5D00-4FB7-B758-2B41F7416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153400" cy="619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>
            <a:extLst>
              <a:ext uri="{FF2B5EF4-FFF2-40B4-BE49-F238E27FC236}">
                <a16:creationId xmlns:a16="http://schemas.microsoft.com/office/drawing/2014/main" id="{81367E24-39C1-43E5-A1A8-67DF14153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32771" name="Slide Number Placeholder 5">
            <a:extLst>
              <a:ext uri="{FF2B5EF4-FFF2-40B4-BE49-F238E27FC236}">
                <a16:creationId xmlns:a16="http://schemas.microsoft.com/office/drawing/2014/main" id="{FFC1ECC0-5A69-488D-9BDE-D1CA25F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71ABCFC-158F-48C7-A76E-766762732603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en-US" sz="1000"/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888A5838-79C9-41DE-B66D-A85241EAF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Flow of Execution</a:t>
            </a: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04C8AA3F-B5ED-4322-9FD4-BF278C0134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US" altLang="en-US"/>
              <a:t>Execution always begins at 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The first statement in the function </a:t>
            </a:r>
            <a:r>
              <a:rPr lang="en-US" altLang="en-US">
                <a:latin typeface="Courier New" panose="02070309020205020404" pitchFamily="49" charset="0"/>
              </a:rPr>
              <a:t>main</a:t>
            </a:r>
            <a:r>
              <a:rPr lang="en-US" altLang="en-US"/>
              <a:t> no matter where </a:t>
            </a:r>
            <a:r>
              <a:rPr lang="en-US" altLang="en-US">
                <a:latin typeface="Courier New" panose="02070309020205020404" pitchFamily="49" charset="0"/>
              </a:rPr>
              <a:t>main</a:t>
            </a:r>
            <a:r>
              <a:rPr lang="en-US" altLang="en-US"/>
              <a:t> is placed in the program 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/>
              <a:t>Other functions are executed only when they are called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A48BD448-C02E-4506-ABA3-486694CB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55A5060D-5650-453B-88CC-34D3BC7F9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1DA5C9-4554-4819-A4DE-BF3739957465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3C8871E5-0946-4D38-AFEF-F73E9D4AB1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Functions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B3B27EFC-3A7B-4077-9760-32C6AB5DBB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4454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Functions are like building blocks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They allow complicated programs to be divided into manageable pieces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Some advantages of functions: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 programmer can focus on just that part of the program and construct it, debug it, and perfect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Different people can work on different functions simultaneously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Can be used in more than one place in a program or in different programs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>
            <a:extLst>
              <a:ext uri="{FF2B5EF4-FFF2-40B4-BE49-F238E27FC236}">
                <a16:creationId xmlns:a16="http://schemas.microsoft.com/office/drawing/2014/main" id="{F7A4BBF9-A8B8-4CBB-BCF5-516CDCF99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33795" name="Slide Number Placeholder 5">
            <a:extLst>
              <a:ext uri="{FF2B5EF4-FFF2-40B4-BE49-F238E27FC236}">
                <a16:creationId xmlns:a16="http://schemas.microsoft.com/office/drawing/2014/main" id="{D391921B-B5D7-4DAE-8BFC-31E77C540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6A7FEC9-DFC3-4B73-A56E-F55F65C94C04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en-US" sz="1000"/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19D9DDDC-D42E-42F5-9864-E81D3A5C3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Flow of Execution (Continued)</a:t>
            </a:r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FAE10008-B005-4874-B1FD-4BE4DC4DEF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US" altLang="en-US"/>
              <a:t>Function prototypes appear before any function definition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The compiler translates these first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/>
              <a:t>The compiler can then correctly translate a function call</a:t>
            </a:r>
          </a:p>
          <a:p>
            <a:pPr eaLnBrk="1" hangingPunct="1">
              <a:spcBef>
                <a:spcPct val="10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>
            <a:extLst>
              <a:ext uri="{FF2B5EF4-FFF2-40B4-BE49-F238E27FC236}">
                <a16:creationId xmlns:a16="http://schemas.microsoft.com/office/drawing/2014/main" id="{336774D7-EB23-4A30-9783-863871198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34819" name="Slide Number Placeholder 5">
            <a:extLst>
              <a:ext uri="{FF2B5EF4-FFF2-40B4-BE49-F238E27FC236}">
                <a16:creationId xmlns:a16="http://schemas.microsoft.com/office/drawing/2014/main" id="{5A1471E6-0109-47B0-80C7-701C1500A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E98A133-BC00-4C4B-BC2D-C374D6C9F503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en-US" sz="1000"/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312BA385-DB3B-42B3-A158-A8877EA4C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Flow of Execution (continued)</a:t>
            </a:r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id="{D5CFA0C8-1C95-4E7B-A40A-191C8F057F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4454525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US" altLang="en-US"/>
              <a:t>A function call statement results in 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altLang="en-US"/>
              <a:t>Transfer of control to the first statement in the body of the called function </a:t>
            </a:r>
          </a:p>
          <a:p>
            <a:pPr eaLnBrk="1" hangingPunct="1">
              <a:spcBef>
                <a:spcPct val="80000"/>
              </a:spcBef>
            </a:pPr>
            <a:r>
              <a:rPr lang="en-US" altLang="en-US"/>
              <a:t>After the last statement of the called function is executed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altLang="en-US"/>
              <a:t>Control is passed back to the point immediately following the function call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>
            <a:extLst>
              <a:ext uri="{FF2B5EF4-FFF2-40B4-BE49-F238E27FC236}">
                <a16:creationId xmlns:a16="http://schemas.microsoft.com/office/drawing/2014/main" id="{FF6EA236-C4C4-4657-812E-6EA6B5447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35843" name="Slide Number Placeholder 5">
            <a:extLst>
              <a:ext uri="{FF2B5EF4-FFF2-40B4-BE49-F238E27FC236}">
                <a16:creationId xmlns:a16="http://schemas.microsoft.com/office/drawing/2014/main" id="{EF01BFB4-E3EA-4931-8426-0FBE81346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D0F6DD7-AEE3-4C0D-9D58-0B95F0DCFBE3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en-US" sz="1000"/>
          </a:p>
        </p:txBody>
      </p:sp>
      <p:sp>
        <p:nvSpPr>
          <p:cNvPr id="35844" name="Rectangle 2">
            <a:extLst>
              <a:ext uri="{FF2B5EF4-FFF2-40B4-BE49-F238E27FC236}">
                <a16:creationId xmlns:a16="http://schemas.microsoft.com/office/drawing/2014/main" id="{20119DD1-0C61-49A3-B9CF-3355F0642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Flow of Execution (continued)</a:t>
            </a:r>
          </a:p>
        </p:txBody>
      </p:sp>
      <p:sp>
        <p:nvSpPr>
          <p:cNvPr id="35845" name="Rectangle 3">
            <a:extLst>
              <a:ext uri="{FF2B5EF4-FFF2-40B4-BE49-F238E27FC236}">
                <a16:creationId xmlns:a16="http://schemas.microsoft.com/office/drawing/2014/main" id="{3FBF5380-DCF0-42AE-969D-C74B92F22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4454525"/>
          </a:xfrm>
        </p:spPr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US" altLang="en-US"/>
              <a:t>A value-returning function returns a value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/>
              <a:t>After executing the function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The value that the function returns replaces the function call statement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>
            <a:extLst>
              <a:ext uri="{FF2B5EF4-FFF2-40B4-BE49-F238E27FC236}">
                <a16:creationId xmlns:a16="http://schemas.microsoft.com/office/drawing/2014/main" id="{6E1DDA84-85A2-4704-9E50-E2EB476A8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36867" name="Slide Number Placeholder 5">
            <a:extLst>
              <a:ext uri="{FF2B5EF4-FFF2-40B4-BE49-F238E27FC236}">
                <a16:creationId xmlns:a16="http://schemas.microsoft.com/office/drawing/2014/main" id="{086E62FE-1778-4CD7-AE6F-CC0348373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5FE852-B80A-4DF2-9F0C-18D64F93A042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en-US" sz="1000"/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C63911BF-EA1E-4660-A494-C2AA0F7123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Programming Example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id="{D4B61666-2AC3-4449-BFC0-E1E31A77EC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US" altLang="en-US" sz="2400"/>
              <a:t>In this programming example, the function </a:t>
            </a:r>
            <a:r>
              <a:rPr lang="en-US" altLang="en-US" sz="2400">
                <a:latin typeface="Courier New" panose="02070309020205020404" pitchFamily="49" charset="0"/>
              </a:rPr>
              <a:t>larger</a:t>
            </a:r>
            <a:r>
              <a:rPr lang="en-US" altLang="en-US" sz="2400"/>
              <a:t> is used to determine the largest number from a set of numbers</a:t>
            </a:r>
          </a:p>
          <a:p>
            <a:pPr eaLnBrk="1" hangingPunct="1">
              <a:spcBef>
                <a:spcPct val="80000"/>
              </a:spcBef>
            </a:pPr>
            <a:r>
              <a:rPr lang="en-US" altLang="en-US" sz="2400"/>
              <a:t>Program determines the largest number from a set of 10 numbers</a:t>
            </a:r>
          </a:p>
          <a:p>
            <a:pPr eaLnBrk="1" hangingPunct="1">
              <a:spcBef>
                <a:spcPct val="80000"/>
              </a:spcBef>
            </a:pPr>
            <a:r>
              <a:rPr lang="en-US" altLang="en-US" sz="2400" u="sng"/>
              <a:t>Input</a:t>
            </a:r>
            <a:r>
              <a:rPr lang="en-US" altLang="en-US" sz="2400"/>
              <a:t>: A set of 10 numbers</a:t>
            </a:r>
          </a:p>
          <a:p>
            <a:pPr eaLnBrk="1" hangingPunct="1">
              <a:spcBef>
                <a:spcPct val="80000"/>
              </a:spcBef>
            </a:pPr>
            <a:r>
              <a:rPr lang="en-US" altLang="en-US" sz="2400" u="sng"/>
              <a:t>Output</a:t>
            </a:r>
            <a:r>
              <a:rPr lang="en-US" altLang="en-US" sz="2400"/>
              <a:t>: The largest of 10 numbers</a:t>
            </a:r>
          </a:p>
          <a:p>
            <a:pPr eaLnBrk="1" hangingPunct="1">
              <a:spcBef>
                <a:spcPct val="80000"/>
              </a:spcBef>
            </a:pPr>
            <a:endParaRPr lang="en-US" altLang="en-US" sz="2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>
            <a:extLst>
              <a:ext uri="{FF2B5EF4-FFF2-40B4-BE49-F238E27FC236}">
                <a16:creationId xmlns:a16="http://schemas.microsoft.com/office/drawing/2014/main" id="{FE143033-6682-4D8F-92D1-883DFBB6D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37891" name="Slide Number Placeholder 5">
            <a:extLst>
              <a:ext uri="{FF2B5EF4-FFF2-40B4-BE49-F238E27FC236}">
                <a16:creationId xmlns:a16="http://schemas.microsoft.com/office/drawing/2014/main" id="{928BDA90-EC2B-42AC-B8EF-D8DFD9033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7455F61-75F0-457A-B88E-E64110927622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en-US" sz="1000"/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A48173C2-CB4F-40D5-A3F9-C4F0ECD104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 Analysis</a:t>
            </a:r>
          </a:p>
        </p:txBody>
      </p:sp>
      <p:sp>
        <p:nvSpPr>
          <p:cNvPr id="37893" name="Rectangle 3">
            <a:extLst>
              <a:ext uri="{FF2B5EF4-FFF2-40B4-BE49-F238E27FC236}">
                <a16:creationId xmlns:a16="http://schemas.microsoft.com/office/drawing/2014/main" id="{F5AB0B4A-0B3F-4F6B-9DF1-F615AE2FAE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Suppose that the input data is:</a:t>
            </a:r>
          </a:p>
          <a:p>
            <a:pPr eaLnBrk="1" hangingPunct="1">
              <a:buFontTx/>
              <a:buNone/>
            </a:pPr>
            <a:r>
              <a:rPr lang="en-US" altLang="en-US"/>
              <a:t>		</a:t>
            </a:r>
            <a:r>
              <a:rPr lang="en-US" altLang="en-US">
                <a:latin typeface="Courier New" panose="02070309020205020404" pitchFamily="49" charset="0"/>
              </a:rPr>
              <a:t>15 20 7 8 28 21 43 12 35 3</a:t>
            </a:r>
          </a:p>
          <a:p>
            <a:pPr eaLnBrk="1" hangingPunct="1"/>
            <a:r>
              <a:rPr lang="en-US" altLang="en-US"/>
              <a:t>Read the first number of the data set </a:t>
            </a:r>
          </a:p>
          <a:p>
            <a:pPr eaLnBrk="1" hangingPunct="1"/>
            <a:r>
              <a:rPr lang="en-US" altLang="en-US"/>
              <a:t>Because this is the only number read to this point, you may assume that it is the largest number so far and call it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</a:t>
            </a:r>
          </a:p>
          <a:p>
            <a:pPr eaLnBrk="1" hangingPunct="1"/>
            <a:r>
              <a:rPr lang="en-US" altLang="en-US"/>
              <a:t>Read the second number and call it </a:t>
            </a:r>
            <a:r>
              <a:rPr lang="en-US" altLang="en-US">
                <a:latin typeface="Courier New" panose="02070309020205020404" pitchFamily="49" charset="0"/>
              </a:rPr>
              <a:t>num</a:t>
            </a:r>
          </a:p>
          <a:p>
            <a:pPr eaLnBrk="1" hangingPunct="1"/>
            <a:r>
              <a:rPr lang="en-US" altLang="en-US"/>
              <a:t>Compare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num</a:t>
            </a:r>
            <a:r>
              <a:rPr lang="en-US" altLang="en-US"/>
              <a:t>, and store the larger number into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>
            <a:extLst>
              <a:ext uri="{FF2B5EF4-FFF2-40B4-BE49-F238E27FC236}">
                <a16:creationId xmlns:a16="http://schemas.microsoft.com/office/drawing/2014/main" id="{67C8A834-6E87-4DEA-AE78-E9451F52E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E847167C-3842-4D32-AE0F-675DECAAE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075F4CE-E20B-46B1-969C-DB2E552FA946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en-US" sz="1000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D2B78FA3-D4E0-486E-81AE-3D9E17FDCD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 Analysis (continued)</a:t>
            </a:r>
          </a:p>
        </p:txBody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D265FAB3-9E7D-4C58-AE36-E634D3597D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Now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contains the larger of the first two numbers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Read the third number and compare it with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and store the larger number into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At this point,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contains the largest of the first three numbers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Read the next number, compare it with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, and store the larger into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Repeat this process for each remaining number in the data set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4">
            <a:extLst>
              <a:ext uri="{FF2B5EF4-FFF2-40B4-BE49-F238E27FC236}">
                <a16:creationId xmlns:a16="http://schemas.microsoft.com/office/drawing/2014/main" id="{6E459831-6C15-484D-96C4-35BB2CCFF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39939" name="Slide Number Placeholder 5">
            <a:extLst>
              <a:ext uri="{FF2B5EF4-FFF2-40B4-BE49-F238E27FC236}">
                <a16:creationId xmlns:a16="http://schemas.microsoft.com/office/drawing/2014/main" id="{C1046C83-D6DA-42B8-BEC5-06B30E9DA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30F96CE-CFFE-47BD-9C76-A69CF64E178F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en-US" sz="1000"/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E200C915-4698-4F68-99AF-B28B4693E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Algorithm Design</a:t>
            </a:r>
          </a:p>
        </p:txBody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5E30B3BB-13C6-4722-BF55-DE79A6BD2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altLang="en-US"/>
              <a:t>Read the first number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/>
              <a:t>Because this is the only number that you have read, it is the largest number so far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/>
              <a:t>Save it in a variable called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/>
              <a:t>For each remaining number in the list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/>
              <a:t>Read the next number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/>
              <a:t>Store it in a variable called </a:t>
            </a:r>
            <a:r>
              <a:rPr lang="en-US" altLang="en-US">
                <a:latin typeface="Courier New" panose="02070309020205020404" pitchFamily="49" charset="0"/>
              </a:rPr>
              <a:t>num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/>
              <a:t>Compare </a:t>
            </a:r>
            <a:r>
              <a:rPr lang="en-US" altLang="en-US">
                <a:latin typeface="Courier New" panose="02070309020205020404" pitchFamily="49" charset="0"/>
              </a:rPr>
              <a:t>num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>
            <a:extLst>
              <a:ext uri="{FF2B5EF4-FFF2-40B4-BE49-F238E27FC236}">
                <a16:creationId xmlns:a16="http://schemas.microsoft.com/office/drawing/2014/main" id="{A69E70F2-C82B-4933-B45C-C05485D64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40963" name="Slide Number Placeholder 5">
            <a:extLst>
              <a:ext uri="{FF2B5EF4-FFF2-40B4-BE49-F238E27FC236}">
                <a16:creationId xmlns:a16="http://schemas.microsoft.com/office/drawing/2014/main" id="{D7E7B6DB-27F2-4F41-A327-8C2E92F63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17FBCB-E0D2-4EBC-BD22-88C4AD219EFF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en-US" sz="1000"/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750E2CCF-3674-46F2-AED3-49D3FEEC82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Algorithm Design (continued)</a:t>
            </a:r>
          </a:p>
        </p:txBody>
      </p:sp>
      <p:sp>
        <p:nvSpPr>
          <p:cNvPr id="40965" name="Rectangle 3">
            <a:extLst>
              <a:ext uri="{FF2B5EF4-FFF2-40B4-BE49-F238E27FC236}">
                <a16:creationId xmlns:a16="http://schemas.microsoft.com/office/drawing/2014/main" id="{D684BA60-6A57-4711-98F2-80C5C6E9ED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spcBef>
                <a:spcPct val="60000"/>
              </a:spcBef>
            </a:pPr>
            <a:r>
              <a:rPr lang="en-US" altLang="en-US"/>
              <a:t>If </a:t>
            </a:r>
            <a:r>
              <a:rPr lang="en-US" altLang="en-US">
                <a:latin typeface="Courier New" panose="02070309020205020404" pitchFamily="49" charset="0"/>
              </a:rPr>
              <a:t>max &lt; num</a:t>
            </a:r>
            <a:r>
              <a:rPr lang="en-US" altLang="en-US" sz="3000"/>
              <a:t> </a:t>
            </a:r>
          </a:p>
          <a:p>
            <a:pPr lvl="2" eaLnBrk="1" hangingPunct="1">
              <a:spcBef>
                <a:spcPct val="60000"/>
              </a:spcBef>
            </a:pPr>
            <a:r>
              <a:rPr lang="en-US" altLang="en-US">
                <a:latin typeface="Courier New" panose="02070309020205020404" pitchFamily="49" charset="0"/>
              </a:rPr>
              <a:t>num</a:t>
            </a:r>
            <a:r>
              <a:rPr lang="en-US" altLang="en-US"/>
              <a:t> is the new largest number</a:t>
            </a:r>
          </a:p>
          <a:p>
            <a:pPr lvl="2" eaLnBrk="1" hangingPunct="1">
              <a:spcBef>
                <a:spcPct val="60000"/>
              </a:spcBef>
            </a:pPr>
            <a:r>
              <a:rPr lang="en-US" altLang="en-US"/>
              <a:t>update the value of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by copying </a:t>
            </a:r>
            <a:r>
              <a:rPr lang="en-US" altLang="en-US">
                <a:latin typeface="Courier New" panose="02070309020205020404" pitchFamily="49" charset="0"/>
              </a:rPr>
              <a:t>num</a:t>
            </a:r>
            <a:r>
              <a:rPr lang="en-US" altLang="en-US"/>
              <a:t> into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</a:p>
          <a:p>
            <a:pPr lvl="1" eaLnBrk="1" hangingPunct="1">
              <a:spcBef>
                <a:spcPct val="60000"/>
              </a:spcBef>
            </a:pPr>
            <a:r>
              <a:rPr lang="en-US" altLang="en-US"/>
              <a:t>If </a:t>
            </a:r>
            <a:r>
              <a:rPr lang="en-US" altLang="en-US">
                <a:latin typeface="Courier New" panose="02070309020205020404" pitchFamily="49" charset="0"/>
              </a:rPr>
              <a:t>max &gt;= num</a:t>
            </a:r>
            <a:r>
              <a:rPr lang="en-US" altLang="en-US"/>
              <a:t>, discard </a:t>
            </a:r>
            <a:r>
              <a:rPr lang="en-US" altLang="en-US">
                <a:latin typeface="Courier New" panose="02070309020205020404" pitchFamily="49" charset="0"/>
              </a:rPr>
              <a:t>num</a:t>
            </a:r>
            <a:r>
              <a:rPr lang="en-US" altLang="en-US"/>
              <a:t>; that is, do nothing</a:t>
            </a:r>
          </a:p>
          <a:p>
            <a:pPr eaLnBrk="1" hangingPunct="1">
              <a:spcBef>
                <a:spcPct val="60000"/>
              </a:spcBef>
            </a:pPr>
            <a:r>
              <a:rPr lang="en-US" altLang="en-US"/>
              <a:t>Because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now contains the largest number, print it</a:t>
            </a:r>
          </a:p>
          <a:p>
            <a:pPr eaLnBrk="1" hangingPunct="1">
              <a:spcBef>
                <a:spcPct val="6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3">
            <a:extLst>
              <a:ext uri="{FF2B5EF4-FFF2-40B4-BE49-F238E27FC236}">
                <a16:creationId xmlns:a16="http://schemas.microsoft.com/office/drawing/2014/main" id="{8F59B8FA-1711-4F8A-9F2F-0D0965E7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41987" name="Slide Number Placeholder 4">
            <a:extLst>
              <a:ext uri="{FF2B5EF4-FFF2-40B4-BE49-F238E27FC236}">
                <a16:creationId xmlns:a16="http://schemas.microsoft.com/office/drawing/2014/main" id="{2621F242-88F7-4479-9C1D-410BE9163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B67CC7C-B243-43EA-B2B9-60CFB1B32B70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41988" name="Rectangle 5">
            <a:extLst>
              <a:ext uri="{FF2B5EF4-FFF2-40B4-BE49-F238E27FC236}">
                <a16:creationId xmlns:a16="http://schemas.microsoft.com/office/drawing/2014/main" id="{BDBE055B-3B63-4B59-8474-FB2207BC5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1895475"/>
            <a:ext cx="7318375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200">
              <a:solidFill>
                <a:srgbClr val="92D050"/>
              </a:solidFill>
            </a:endParaRPr>
          </a:p>
          <a:p>
            <a:r>
              <a:rPr lang="en-US" altLang="en-US" sz="1200"/>
              <a:t>#include &lt;iostream&gt;</a:t>
            </a:r>
          </a:p>
          <a:p>
            <a:endParaRPr lang="en-US" altLang="en-US" sz="1200"/>
          </a:p>
          <a:p>
            <a:r>
              <a:rPr lang="en-US" altLang="en-US" sz="1200"/>
              <a:t>using namespace std;</a:t>
            </a:r>
          </a:p>
          <a:p>
            <a:endParaRPr lang="en-US" altLang="en-US" sz="1200"/>
          </a:p>
          <a:p>
            <a:r>
              <a:rPr lang="en-US" altLang="en-US" sz="1200"/>
              <a:t>double larger(double x, double y);</a:t>
            </a:r>
          </a:p>
          <a:p>
            <a:r>
              <a:rPr lang="en-US" altLang="en-US" sz="1200"/>
              <a:t>double compare(double x, double y, double z, double f) {</a:t>
            </a:r>
          </a:p>
          <a:p>
            <a:r>
              <a:rPr lang="en-US" altLang="en-US" sz="1200"/>
              <a:t>    double max = x;</a:t>
            </a:r>
          </a:p>
          <a:p>
            <a:r>
              <a:rPr lang="en-US" altLang="en-US" sz="1200"/>
              <a:t>    if (y &gt; max) max = y;</a:t>
            </a:r>
          </a:p>
          <a:p>
            <a:r>
              <a:rPr lang="en-US" altLang="en-US" sz="1200"/>
              <a:t>    if (z &gt; max) max = z;</a:t>
            </a:r>
          </a:p>
          <a:p>
            <a:r>
              <a:rPr lang="en-US" altLang="en-US" sz="1200"/>
              <a:t>    if (f &gt; max) max =  f;</a:t>
            </a:r>
          </a:p>
          <a:p>
            <a:r>
              <a:rPr lang="en-US" altLang="en-US" sz="1200"/>
              <a:t>    return max;</a:t>
            </a:r>
          </a:p>
          <a:p>
            <a:r>
              <a:rPr lang="en-US" altLang="en-US" sz="1200"/>
              <a:t>}</a:t>
            </a:r>
          </a:p>
          <a:p>
            <a:r>
              <a:rPr lang="en-US" altLang="en-US" sz="1200"/>
              <a:t>int main()</a:t>
            </a:r>
          </a:p>
          <a:p>
            <a:r>
              <a:rPr lang="en-US" altLang="en-US" sz="1200"/>
              <a:t>{</a:t>
            </a:r>
          </a:p>
          <a:p>
            <a:r>
              <a:rPr lang="en-US" altLang="en-US" sz="1200"/>
              <a:t>    double a, b, c, d;</a:t>
            </a:r>
          </a:p>
          <a:p>
            <a:r>
              <a:rPr lang="en-US" altLang="en-US" sz="1200"/>
              <a:t>    cout &lt;&lt; "Enter 04 numbers:\n";</a:t>
            </a:r>
          </a:p>
          <a:p>
            <a:r>
              <a:rPr lang="en-US" altLang="en-US" sz="1200"/>
              <a:t>    cin &gt;&gt; a &gt;&gt; b &gt;&gt; c &gt;&gt; d;</a:t>
            </a:r>
          </a:p>
          <a:p>
            <a:r>
              <a:rPr lang="en-US" altLang="en-US" sz="1200"/>
              <a:t>    cout &lt;&lt; "Numbers entered: " &lt;&lt; a &lt;&lt; ", " &lt;&lt; b &lt;&lt; ", " &lt;&lt; c &lt;&lt; ", " &lt;&lt; d &lt;&lt; endl;</a:t>
            </a:r>
          </a:p>
          <a:p>
            <a:r>
              <a:rPr lang="en-US" altLang="en-US" sz="1200"/>
              <a:t>    cout &lt;&lt; "The largest number is " &lt;&lt; compare(a, b, c, d);</a:t>
            </a:r>
          </a:p>
          <a:p>
            <a:r>
              <a:rPr lang="en-US" altLang="en-US" sz="1200"/>
              <a:t>    return 0;</a:t>
            </a:r>
          </a:p>
          <a:p>
            <a:r>
              <a:rPr lang="en-US" altLang="en-US" sz="1200"/>
              <a:t>}</a:t>
            </a:r>
          </a:p>
        </p:txBody>
      </p:sp>
      <p:sp>
        <p:nvSpPr>
          <p:cNvPr id="41989" name="Rectangle 2">
            <a:extLst>
              <a:ext uri="{FF2B5EF4-FFF2-40B4-BE49-F238E27FC236}">
                <a16:creationId xmlns:a16="http://schemas.microsoft.com/office/drawing/2014/main" id="{5CDDC409-079F-4561-B116-C3A83DC9A1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1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3">
            <a:extLst>
              <a:ext uri="{FF2B5EF4-FFF2-40B4-BE49-F238E27FC236}">
                <a16:creationId xmlns:a16="http://schemas.microsoft.com/office/drawing/2014/main" id="{738F50B9-EA89-49A9-A7C0-A5DFCE50F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43011" name="Slide Number Placeholder 4">
            <a:extLst>
              <a:ext uri="{FF2B5EF4-FFF2-40B4-BE49-F238E27FC236}">
                <a16:creationId xmlns:a16="http://schemas.microsoft.com/office/drawing/2014/main" id="{976A9F9D-AD96-4B23-AF58-AEA791F8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3D5B8B-292F-4F8C-B40E-678506310DA7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43012" name="Rectangle 5">
            <a:extLst>
              <a:ext uri="{FF2B5EF4-FFF2-40B4-BE49-F238E27FC236}">
                <a16:creationId xmlns:a16="http://schemas.microsoft.com/office/drawing/2014/main" id="{21C071A2-79B5-49F0-87BC-63B5B4110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88" y="1676400"/>
            <a:ext cx="6781800" cy="418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>
                <a:solidFill>
                  <a:srgbClr val="92D050"/>
                </a:solidFill>
              </a:rPr>
              <a:t>// Program: Return </a:t>
            </a:r>
            <a:endParaRPr lang="en-US" altLang="en-US" sz="1400"/>
          </a:p>
          <a:p>
            <a:endParaRPr lang="en-US" altLang="en-US" sz="1400"/>
          </a:p>
          <a:p>
            <a:r>
              <a:rPr lang="en-US" altLang="en-US" sz="1400"/>
              <a:t>#include&lt;iostream&gt;</a:t>
            </a:r>
          </a:p>
          <a:p>
            <a:endParaRPr lang="en-US" altLang="en-US" sz="1400"/>
          </a:p>
          <a:p>
            <a:r>
              <a:rPr lang="en-US" altLang="en-US" sz="1400"/>
              <a:t>using namespace std;</a:t>
            </a:r>
          </a:p>
          <a:p>
            <a:endParaRPr lang="en-US" altLang="en-US" sz="1400"/>
          </a:p>
          <a:p>
            <a:r>
              <a:rPr lang="en-US" altLang="en-US" sz="1400"/>
              <a:t>int square( int y )   </a:t>
            </a:r>
            <a:r>
              <a:rPr lang="en-US" altLang="en-US" sz="1400">
                <a:solidFill>
                  <a:srgbClr val="92D050"/>
                </a:solidFill>
              </a:rPr>
              <a:t>// Heading  y is Formal Parameter</a:t>
            </a:r>
          </a:p>
          <a:p>
            <a:r>
              <a:rPr lang="en-US" altLang="en-US" sz="1400"/>
              <a:t>{</a:t>
            </a:r>
          </a:p>
          <a:p>
            <a:r>
              <a:rPr lang="en-US" altLang="en-US" sz="1400"/>
              <a:t>   return y * y;  </a:t>
            </a:r>
            <a:r>
              <a:rPr lang="en-US" altLang="en-US" sz="1400">
                <a:solidFill>
                  <a:srgbClr val="92D050"/>
                </a:solidFill>
              </a:rPr>
              <a:t>// The return Statement</a:t>
            </a:r>
          </a:p>
          <a:p>
            <a:r>
              <a:rPr lang="en-US" altLang="en-US" sz="1400"/>
              <a:t>}</a:t>
            </a:r>
          </a:p>
          <a:p>
            <a:endParaRPr lang="en-US" altLang="en-US" sz="1400"/>
          </a:p>
          <a:p>
            <a:r>
              <a:rPr lang="en-US" altLang="en-US" sz="1400"/>
              <a:t>int main()</a:t>
            </a:r>
          </a:p>
          <a:p>
            <a:r>
              <a:rPr lang="en-US" altLang="en-US" sz="1400"/>
              <a:t>{</a:t>
            </a:r>
          </a:p>
          <a:p>
            <a:r>
              <a:rPr lang="en-US" altLang="en-US" sz="1400"/>
              <a:t>   for ( int x = 1; x &lt;= 10; x++ )</a:t>
            </a:r>
          </a:p>
          <a:p>
            <a:r>
              <a:rPr lang="en-US" altLang="en-US" sz="1400"/>
              <a:t>      cout &lt;&lt; square( x ) &lt;&lt; "  ";   </a:t>
            </a:r>
            <a:r>
              <a:rPr lang="en-US" altLang="en-US" sz="1400">
                <a:solidFill>
                  <a:srgbClr val="92D050"/>
                </a:solidFill>
              </a:rPr>
              <a:t>//calling statement x is actual parameter</a:t>
            </a:r>
          </a:p>
          <a:p>
            <a:endParaRPr lang="en-US" altLang="en-US" sz="1400"/>
          </a:p>
          <a:p>
            <a:r>
              <a:rPr lang="en-US" altLang="en-US" sz="1400"/>
              <a:t>   cout &lt;&lt; endl;</a:t>
            </a:r>
          </a:p>
          <a:p>
            <a:r>
              <a:rPr lang="en-US" altLang="en-US" sz="1400"/>
              <a:t>   return 0;</a:t>
            </a:r>
          </a:p>
          <a:p>
            <a:r>
              <a:rPr lang="en-US" altLang="en-US" sz="1400"/>
              <a:t>}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418256CE-EA27-4C6E-948B-11ACF3449E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FF46B9A9-56D7-47C0-A795-0E49979B5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458C6B71-4515-4822-B36C-BB2067318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CCD8982-C9A5-4123-939F-DBAAE5872505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E4784C8B-0C87-4D21-BB97-032E2916E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Predefined Functions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ABB54575-B569-4ABD-AFC1-BA80EDFD91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In algebra, a function is defined as a rule or correspondence between values, called the function’s arguments, and the unique value of the function associated with the arguments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If f(x) = 2x + 5, then f(1) =  7, f(2) =  9, and f(3) = 11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1, 2, and 3 are arguments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7, 9, and 11 are the corresponding values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3">
            <a:extLst>
              <a:ext uri="{FF2B5EF4-FFF2-40B4-BE49-F238E27FC236}">
                <a16:creationId xmlns:a16="http://schemas.microsoft.com/office/drawing/2014/main" id="{EC8D7E45-7AD0-4F3B-9F50-B5E9FC23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C++ Programming: From Problem Analysis to Program Design, Third Edition</a:t>
            </a:r>
          </a:p>
        </p:txBody>
      </p:sp>
      <p:sp>
        <p:nvSpPr>
          <p:cNvPr id="44035" name="Slide Number Placeholder 4">
            <a:extLst>
              <a:ext uri="{FF2B5EF4-FFF2-40B4-BE49-F238E27FC236}">
                <a16:creationId xmlns:a16="http://schemas.microsoft.com/office/drawing/2014/main" id="{EA0CC910-EE9A-4833-81B3-6AF0E3428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EEB2F67-27CE-41AC-A27D-16B9DCB5F700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44036" name="Rectangle 5">
            <a:extLst>
              <a:ext uri="{FF2B5EF4-FFF2-40B4-BE49-F238E27FC236}">
                <a16:creationId xmlns:a16="http://schemas.microsoft.com/office/drawing/2014/main" id="{F0018123-0598-4868-9E98-BEF8B6FE4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738" y="1600200"/>
            <a:ext cx="278606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92D050"/>
                </a:solidFill>
              </a:rPr>
              <a:t>// Program: Largest</a:t>
            </a:r>
          </a:p>
          <a:p>
            <a:endParaRPr lang="en-US" altLang="en-US" sz="1200"/>
          </a:p>
          <a:p>
            <a:r>
              <a:rPr lang="en-US" altLang="en-US" sz="1200"/>
              <a:t>#include &lt;iostream&gt;</a:t>
            </a:r>
          </a:p>
          <a:p>
            <a:r>
              <a:rPr lang="en-US" altLang="en-US" sz="1200"/>
              <a:t>using namespace std;</a:t>
            </a:r>
          </a:p>
          <a:p>
            <a:r>
              <a:rPr lang="en-US" altLang="en-US" sz="1200"/>
              <a:t>double larger(double x, double y)</a:t>
            </a:r>
          </a:p>
          <a:p>
            <a:r>
              <a:rPr lang="en-US" altLang="en-US" sz="1200"/>
              <a:t>{</a:t>
            </a:r>
          </a:p>
          <a:p>
            <a:r>
              <a:rPr lang="en-US" altLang="en-US" sz="1200"/>
              <a:t>    if (x &gt;= y)</a:t>
            </a:r>
          </a:p>
          <a:p>
            <a:r>
              <a:rPr lang="en-US" altLang="en-US" sz="1200"/>
              <a:t>        return x;</a:t>
            </a:r>
          </a:p>
          <a:p>
            <a:r>
              <a:rPr lang="en-US" altLang="en-US" sz="1200"/>
              <a:t>    else </a:t>
            </a:r>
          </a:p>
          <a:p>
            <a:r>
              <a:rPr lang="en-US" altLang="en-US" sz="1200"/>
              <a:t>        return y;</a:t>
            </a:r>
          </a:p>
          <a:p>
            <a:r>
              <a:rPr lang="en-US" altLang="en-US" sz="1200"/>
              <a:t>}</a:t>
            </a:r>
          </a:p>
          <a:p>
            <a:endParaRPr lang="en-US" altLang="en-US" sz="1200"/>
          </a:p>
        </p:txBody>
      </p:sp>
      <p:sp>
        <p:nvSpPr>
          <p:cNvPr id="44037" name="Rectangle 2">
            <a:extLst>
              <a:ext uri="{FF2B5EF4-FFF2-40B4-BE49-F238E27FC236}">
                <a16:creationId xmlns:a16="http://schemas.microsoft.com/office/drawing/2014/main" id="{D1B2951C-1FED-485F-9317-35876ACBE3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3</a:t>
            </a:r>
          </a:p>
        </p:txBody>
      </p:sp>
      <p:sp>
        <p:nvSpPr>
          <p:cNvPr id="44038" name="Rectangle 7">
            <a:extLst>
              <a:ext uri="{FF2B5EF4-FFF2-40B4-BE49-F238E27FC236}">
                <a16:creationId xmlns:a16="http://schemas.microsoft.com/office/drawing/2014/main" id="{28199AA5-D656-47ED-A729-A58526A95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057400"/>
            <a:ext cx="446246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/>
              <a:t>int main()</a:t>
            </a:r>
          </a:p>
          <a:p>
            <a:r>
              <a:rPr lang="en-US" altLang="en-US" sz="1200"/>
              <a:t>{</a:t>
            </a:r>
          </a:p>
          <a:p>
            <a:r>
              <a:rPr lang="en-US" altLang="en-US" sz="1200"/>
              <a:t>    double num; </a:t>
            </a:r>
            <a:r>
              <a:rPr lang="en-US" altLang="en-US" sz="1200">
                <a:solidFill>
                  <a:srgbClr val="92D050"/>
                </a:solidFill>
              </a:rPr>
              <a:t>//variable to hold the current number</a:t>
            </a:r>
          </a:p>
          <a:p>
            <a:r>
              <a:rPr lang="en-US" altLang="en-US" sz="1200"/>
              <a:t>    double max; </a:t>
            </a:r>
            <a:r>
              <a:rPr lang="en-US" altLang="en-US" sz="1200">
                <a:solidFill>
                  <a:srgbClr val="92D050"/>
                </a:solidFill>
              </a:rPr>
              <a:t>//variable to hold the larger number</a:t>
            </a:r>
          </a:p>
          <a:p>
            <a:r>
              <a:rPr lang="en-US" altLang="en-US" sz="1200"/>
              <a:t>    int count;  </a:t>
            </a:r>
            <a:r>
              <a:rPr lang="en-US" altLang="en-US" sz="1200">
                <a:solidFill>
                  <a:srgbClr val="92D050"/>
                </a:solidFill>
              </a:rPr>
              <a:t>//loop control variable</a:t>
            </a:r>
          </a:p>
          <a:p>
            <a:endParaRPr lang="en-US" altLang="en-US" sz="1200"/>
          </a:p>
          <a:p>
            <a:r>
              <a:rPr lang="en-US" altLang="en-US" sz="1200"/>
              <a:t>    cout &lt;&lt; "Enter 10 numbers." &lt;&lt; endl;</a:t>
            </a:r>
          </a:p>
          <a:p>
            <a:r>
              <a:rPr lang="en-US" altLang="en-US" sz="1200"/>
              <a:t>    cin &gt;&gt; num;                                                              </a:t>
            </a:r>
            <a:r>
              <a:rPr lang="en-US" altLang="en-US" sz="1200">
                <a:solidFill>
                  <a:srgbClr val="92D050"/>
                </a:solidFill>
              </a:rPr>
              <a:t>//Step 1</a:t>
            </a:r>
          </a:p>
          <a:p>
            <a:r>
              <a:rPr lang="en-US" altLang="en-US" sz="1200"/>
              <a:t>    max = num;                                                              </a:t>
            </a:r>
            <a:r>
              <a:rPr lang="en-US" altLang="en-US" sz="1200">
                <a:solidFill>
                  <a:srgbClr val="92D050"/>
                </a:solidFill>
              </a:rPr>
              <a:t>//Step 1</a:t>
            </a:r>
          </a:p>
          <a:p>
            <a:endParaRPr lang="en-US" altLang="en-US" sz="1200"/>
          </a:p>
          <a:p>
            <a:r>
              <a:rPr lang="en-US" altLang="en-US" sz="1200"/>
              <a:t>    for (count = 1; count &lt; 10; count++)                         </a:t>
            </a:r>
            <a:r>
              <a:rPr lang="en-US" altLang="en-US" sz="1200">
                <a:solidFill>
                  <a:srgbClr val="92D050"/>
                </a:solidFill>
              </a:rPr>
              <a:t>//Step 2</a:t>
            </a:r>
          </a:p>
          <a:p>
            <a:r>
              <a:rPr lang="en-US" altLang="en-US" sz="1200"/>
              <a:t>    {</a:t>
            </a:r>
          </a:p>
          <a:p>
            <a:r>
              <a:rPr lang="en-US" altLang="en-US" sz="1200"/>
              <a:t>        cin &gt;&gt; num;                                                         </a:t>
            </a:r>
            <a:r>
              <a:rPr lang="en-US" altLang="en-US" sz="1200">
                <a:solidFill>
                  <a:srgbClr val="92D050"/>
                </a:solidFill>
              </a:rPr>
              <a:t>//Step 2a</a:t>
            </a:r>
          </a:p>
          <a:p>
            <a:r>
              <a:rPr lang="en-US" altLang="en-US" sz="1200"/>
              <a:t>        max = larger(max, num);                                     </a:t>
            </a:r>
            <a:r>
              <a:rPr lang="en-US" altLang="en-US" sz="1200">
                <a:solidFill>
                  <a:srgbClr val="92D050"/>
                </a:solidFill>
              </a:rPr>
              <a:t>//Step 2b</a:t>
            </a:r>
          </a:p>
          <a:p>
            <a:r>
              <a:rPr lang="en-US" altLang="en-US" sz="1200"/>
              <a:t>    }</a:t>
            </a:r>
          </a:p>
          <a:p>
            <a:r>
              <a:rPr lang="en-US" altLang="en-US" sz="1200"/>
              <a:t>    cout &lt;&lt; "The largest number is " &lt;&lt; max&lt;&lt; endl;    </a:t>
            </a:r>
            <a:r>
              <a:rPr lang="en-US" altLang="en-US" sz="1200">
                <a:solidFill>
                  <a:srgbClr val="92D050"/>
                </a:solidFill>
              </a:rPr>
              <a:t>//Step 3</a:t>
            </a:r>
          </a:p>
          <a:p>
            <a:r>
              <a:rPr lang="en-US" altLang="en-US" sz="1200"/>
              <a:t>    return 0;</a:t>
            </a:r>
          </a:p>
          <a:p>
            <a:r>
              <a:rPr lang="en-US" altLang="en-US" sz="1200"/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8E5BE3EC-36BD-43C5-B7E5-D5D21D5AF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D7E768CA-F1E7-4A69-91CB-F4137051A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E2A0B0C-31E7-4614-8D40-CAC21FEE868C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503C0610-6D30-4970-8C58-F4BF1642D3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Predefined Functions (continued)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653DA0CE-35A1-4C13-8E32-F2FAA09E08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8001000" cy="4648200"/>
          </a:xfrm>
        </p:spPr>
        <p:txBody>
          <a:bodyPr/>
          <a:lstStyle/>
          <a:p>
            <a:pPr eaLnBrk="1" hangingPunct="1"/>
            <a:r>
              <a:rPr lang="en-US" altLang="en-US"/>
              <a:t>Some of the predefined mathematical functions are: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sqrt(x)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pow(x,y)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floor(x)</a:t>
            </a:r>
          </a:p>
          <a:p>
            <a:pPr eaLnBrk="1" hangingPunct="1"/>
            <a:r>
              <a:rPr lang="en-US" altLang="en-US"/>
              <a:t>Predefined functions are organized into separate libraries </a:t>
            </a:r>
          </a:p>
          <a:p>
            <a:pPr eaLnBrk="1" hangingPunct="1"/>
            <a:r>
              <a:rPr lang="en-US" altLang="en-US"/>
              <a:t>I/O functions are in </a:t>
            </a:r>
            <a:r>
              <a:rPr lang="en-US" altLang="en-US">
                <a:latin typeface="Courier New" panose="02070309020205020404" pitchFamily="49" charset="0"/>
              </a:rPr>
              <a:t>iostream</a:t>
            </a:r>
            <a:r>
              <a:rPr lang="en-US" altLang="en-US"/>
              <a:t> header</a:t>
            </a:r>
          </a:p>
          <a:p>
            <a:pPr eaLnBrk="1" hangingPunct="1"/>
            <a:r>
              <a:rPr lang="en-US" altLang="en-US"/>
              <a:t>Math functions are in </a:t>
            </a:r>
            <a:r>
              <a:rPr lang="en-US" altLang="en-US">
                <a:latin typeface="Courier New" panose="02070309020205020404" pitchFamily="49" charset="0"/>
              </a:rPr>
              <a:t>cmath</a:t>
            </a:r>
            <a:r>
              <a:rPr lang="en-US" altLang="en-US"/>
              <a:t> header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34A89E2D-0BB5-4F45-9837-88DF206E7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554E708E-EDAD-41F9-A31B-576A9FF91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F4B342-4636-4C9A-B868-06CFD8475766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0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08FC0FB5-D984-44D3-9B5B-403FF6E07E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Power Function (</a:t>
            </a:r>
            <a:r>
              <a:rPr lang="en-US" altLang="en-US">
                <a:latin typeface="Courier New" panose="02070309020205020404" pitchFamily="49" charset="0"/>
              </a:rPr>
              <a:t>pow</a:t>
            </a:r>
            <a:r>
              <a:rPr lang="en-US" altLang="en-US"/>
              <a:t>)</a:t>
            </a: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560140BA-628E-4A40-9B68-3990A638D1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US" altLang="en-US">
                <a:latin typeface="Courier New" panose="02070309020205020404" pitchFamily="49" charset="0"/>
              </a:rPr>
              <a:t>pow(x,y)</a:t>
            </a:r>
            <a:r>
              <a:rPr lang="en-US" altLang="en-US"/>
              <a:t> calculates </a:t>
            </a:r>
            <a:r>
              <a:rPr lang="en-US" altLang="en-US">
                <a:latin typeface="Courier New" panose="02070309020205020404" pitchFamily="49" charset="0"/>
              </a:rPr>
              <a:t>x</a:t>
            </a:r>
            <a:r>
              <a:rPr lang="en-US" altLang="en-US" baseline="30000">
                <a:latin typeface="Courier New" panose="02070309020205020404" pitchFamily="49" charset="0"/>
              </a:rPr>
              <a:t>y</a:t>
            </a:r>
            <a:r>
              <a:rPr lang="en-US" altLang="en-US"/>
              <a:t>,  </a:t>
            </a:r>
            <a:r>
              <a:rPr lang="en-US" altLang="en-US">
                <a:latin typeface="Courier New" panose="02070309020205020404" pitchFamily="49" charset="0"/>
              </a:rPr>
              <a:t>pow(2,3) = 8.0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>
                <a:latin typeface="Courier New" panose="02070309020205020404" pitchFamily="49" charset="0"/>
              </a:rPr>
              <a:t>pow</a:t>
            </a:r>
            <a:r>
              <a:rPr lang="en-US" altLang="en-US"/>
              <a:t> returns a value of type </a:t>
            </a:r>
            <a:r>
              <a:rPr lang="en-US" altLang="en-US">
                <a:solidFill>
                  <a:srgbClr val="3333FF"/>
                </a:solidFill>
                <a:latin typeface="Courier New" panose="02070309020205020404" pitchFamily="49" charset="0"/>
              </a:rPr>
              <a:t>double</a:t>
            </a:r>
            <a:r>
              <a:rPr lang="en-US" altLang="en-US"/>
              <a:t> 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>
                <a:latin typeface="Courier New" panose="02070309020205020404" pitchFamily="49" charset="0"/>
              </a:rPr>
              <a:t>x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y</a:t>
            </a:r>
            <a:r>
              <a:rPr lang="en-US" altLang="en-US"/>
              <a:t> are called the parameters (or arguments) of the function </a:t>
            </a:r>
            <a:r>
              <a:rPr lang="en-US" altLang="en-US">
                <a:latin typeface="Courier New" panose="02070309020205020404" pitchFamily="49" charset="0"/>
              </a:rPr>
              <a:t>pow</a:t>
            </a:r>
            <a:r>
              <a:rPr lang="en-US" altLang="en-US"/>
              <a:t> </a:t>
            </a:r>
          </a:p>
          <a:p>
            <a:pPr eaLnBrk="1" hangingPunct="1">
              <a:spcBef>
                <a:spcPct val="100000"/>
              </a:spcBef>
            </a:pPr>
            <a:r>
              <a:rPr lang="en-US" altLang="en-US"/>
              <a:t>Function </a:t>
            </a:r>
            <a:r>
              <a:rPr lang="en-US" altLang="en-US">
                <a:latin typeface="Courier New" panose="02070309020205020404" pitchFamily="49" charset="0"/>
              </a:rPr>
              <a:t>pow</a:t>
            </a:r>
            <a:r>
              <a:rPr lang="en-US" altLang="en-US"/>
              <a:t> has two parameters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01DC38C1-C498-45C2-B0FE-B5B126C6E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7AFD1E62-C36D-4914-A86E-47235A5F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6268E48-5918-4DFC-9BBB-1FE32B5BB3B6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768C2716-ED03-4467-B87A-F645B4646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sqrt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floor</a:t>
            </a:r>
            <a:r>
              <a:rPr lang="en-US" altLang="en-US"/>
              <a:t> Functions</a:t>
            </a:r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AAC0F2EC-FCE0-43DD-A8C1-AC74CE11EF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772400" cy="4724400"/>
          </a:xfrm>
        </p:spPr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US" altLang="en-US"/>
              <a:t>The square root function </a:t>
            </a:r>
            <a:r>
              <a:rPr lang="en-US" altLang="en-US">
                <a:latin typeface="Courier New" panose="02070309020205020404" pitchFamily="49" charset="0"/>
              </a:rPr>
              <a:t>sqrt(x)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Calculates the non-negative square root of </a:t>
            </a:r>
            <a:r>
              <a:rPr lang="en-US" altLang="en-US">
                <a:latin typeface="Courier New" panose="02070309020205020404" pitchFamily="49" charset="0"/>
              </a:rPr>
              <a:t>x</a:t>
            </a:r>
            <a:r>
              <a:rPr lang="en-US" altLang="en-US"/>
              <a:t>, for   </a:t>
            </a:r>
            <a:r>
              <a:rPr lang="en-US" altLang="en-US">
                <a:latin typeface="Courier New" panose="02070309020205020404" pitchFamily="49" charset="0"/>
              </a:rPr>
              <a:t>x &gt;= 0.0</a:t>
            </a:r>
            <a:r>
              <a:rPr lang="en-US" altLang="en-US"/>
              <a:t> 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>
                <a:latin typeface="Courier New" panose="02070309020205020404" pitchFamily="49" charset="0"/>
              </a:rPr>
              <a:t>sqrt(2.25)</a:t>
            </a:r>
            <a:r>
              <a:rPr lang="en-US" altLang="en-US"/>
              <a:t> is </a:t>
            </a:r>
            <a:r>
              <a:rPr lang="en-US" altLang="en-US">
                <a:latin typeface="Courier New" panose="02070309020205020404" pitchFamily="49" charset="0"/>
              </a:rPr>
              <a:t>1.5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Type </a:t>
            </a:r>
            <a:r>
              <a:rPr lang="en-US" altLang="en-US" sz="2800">
                <a:solidFill>
                  <a:srgbClr val="3333FF"/>
                </a:solidFill>
                <a:latin typeface="Courier New" panose="02070309020205020404" pitchFamily="49" charset="0"/>
              </a:rPr>
              <a:t>double</a:t>
            </a:r>
            <a:r>
              <a:rPr lang="en-US" altLang="en-US"/>
              <a:t> 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Has only one parameter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0DD4C689-A7EE-4412-A82F-FF79F4251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C++ Programming: From Problem Analysis to Program Design, Third Edition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0D161364-DDBB-4896-813D-634192AC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00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−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66"/>
              </a:buClr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B0C52B-368E-4053-9992-B5A416EFC2E0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0276CEFF-FB62-4E95-9797-F87651A4A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sqrt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floor</a:t>
            </a:r>
            <a:r>
              <a:rPr lang="en-US" altLang="en-US"/>
              <a:t> Functions (continued)</a:t>
            </a: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23E28896-654A-438B-9DCC-9CB0F3F33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7696200" cy="4419600"/>
          </a:xfrm>
        </p:spPr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floor</a:t>
            </a:r>
            <a:r>
              <a:rPr lang="en-US" altLang="en-US"/>
              <a:t> function </a:t>
            </a:r>
            <a:r>
              <a:rPr lang="en-US" altLang="en-US">
                <a:latin typeface="Courier New" panose="02070309020205020404" pitchFamily="49" charset="0"/>
              </a:rPr>
              <a:t>floor(x)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Calculates largest whole number not greater than </a:t>
            </a:r>
            <a:r>
              <a:rPr lang="en-US" altLang="en-US">
                <a:latin typeface="Courier New" panose="02070309020205020404" pitchFamily="49" charset="0"/>
              </a:rPr>
              <a:t>x</a:t>
            </a:r>
            <a:r>
              <a:rPr lang="en-US" altLang="en-US"/>
              <a:t> 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>
                <a:latin typeface="Courier New" panose="02070309020205020404" pitchFamily="49" charset="0"/>
              </a:rPr>
              <a:t>floor(48.79)</a:t>
            </a:r>
            <a:r>
              <a:rPr lang="en-US" altLang="en-US"/>
              <a:t> is </a:t>
            </a:r>
            <a:r>
              <a:rPr lang="en-US" altLang="en-US">
                <a:latin typeface="Courier New" panose="02070309020205020404" pitchFamily="49" charset="0"/>
              </a:rPr>
              <a:t>48.0</a:t>
            </a:r>
            <a:r>
              <a:rPr lang="en-US" altLang="en-US"/>
              <a:t> 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Type </a:t>
            </a:r>
            <a:r>
              <a:rPr lang="en-US" altLang="en-US" sz="2800">
                <a:solidFill>
                  <a:srgbClr val="3333FF"/>
                </a:solidFill>
                <a:latin typeface="Courier New" panose="02070309020205020404" pitchFamily="49" charset="0"/>
              </a:rPr>
              <a:t>double</a:t>
            </a:r>
            <a:r>
              <a:rPr lang="en-US" altLang="en-US"/>
              <a:t> </a:t>
            </a:r>
          </a:p>
          <a:p>
            <a:pPr lvl="1" eaLnBrk="1" hangingPunct="1">
              <a:spcBef>
                <a:spcPct val="100000"/>
              </a:spcBef>
            </a:pPr>
            <a:r>
              <a:rPr lang="en-US" altLang="en-US"/>
              <a:t>Has only one parameter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C06T001">
            <a:extLst>
              <a:ext uri="{FF2B5EF4-FFF2-40B4-BE49-F238E27FC236}">
                <a16:creationId xmlns:a16="http://schemas.microsoft.com/office/drawing/2014/main" id="{DCFFF28C-BBE3-40E1-A81A-87760108D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763000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Layers">
  <a:themeElements>
    <a:clrScheme name="">
      <a:dk1>
        <a:srgbClr val="000000"/>
      </a:dk1>
      <a:lt1>
        <a:srgbClr val="FFFFFF"/>
      </a:lt1>
      <a:dk2>
        <a:srgbClr val="000066"/>
      </a:dk2>
      <a:lt2>
        <a:srgbClr val="D89F00"/>
      </a:lt2>
      <a:accent1>
        <a:srgbClr val="336699"/>
      </a:accent1>
      <a:accent2>
        <a:srgbClr val="FFCC00"/>
      </a:accent2>
      <a:accent3>
        <a:srgbClr val="FFFFFF"/>
      </a:accent3>
      <a:accent4>
        <a:srgbClr val="000000"/>
      </a:accent4>
      <a:accent5>
        <a:srgbClr val="ADB8CA"/>
      </a:accent5>
      <a:accent6>
        <a:srgbClr val="E7B900"/>
      </a:accent6>
      <a:hlink>
        <a:srgbClr val="990033"/>
      </a:hlink>
      <a:folHlink>
        <a:srgbClr val="FFD72B"/>
      </a:folHlink>
    </a:clrScheme>
    <a:fontScheme name="1_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1_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1">
        <a:dk1>
          <a:srgbClr val="000000"/>
        </a:dk1>
        <a:lt1>
          <a:srgbClr val="FFFFA5"/>
        </a:lt1>
        <a:dk2>
          <a:srgbClr val="000000"/>
        </a:dk2>
        <a:lt2>
          <a:srgbClr val="DCA200"/>
        </a:lt2>
        <a:accent1>
          <a:srgbClr val="04477A"/>
        </a:accent1>
        <a:accent2>
          <a:srgbClr val="FF0000"/>
        </a:accent2>
        <a:accent3>
          <a:srgbClr val="FFFFCF"/>
        </a:accent3>
        <a:accent4>
          <a:srgbClr val="000000"/>
        </a:accent4>
        <a:accent5>
          <a:srgbClr val="AAB1BE"/>
        </a:accent5>
        <a:accent6>
          <a:srgbClr val="E70000"/>
        </a:accent6>
        <a:hlink>
          <a:srgbClr val="990033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2">
        <a:dk1>
          <a:srgbClr val="000000"/>
        </a:dk1>
        <a:lt1>
          <a:srgbClr val="FFFFA5"/>
        </a:lt1>
        <a:dk2>
          <a:srgbClr val="000066"/>
        </a:dk2>
        <a:lt2>
          <a:srgbClr val="DCA200"/>
        </a:lt2>
        <a:accent1>
          <a:srgbClr val="04477A"/>
        </a:accent1>
        <a:accent2>
          <a:srgbClr val="FF0000"/>
        </a:accent2>
        <a:accent3>
          <a:srgbClr val="FFFFCF"/>
        </a:accent3>
        <a:accent4>
          <a:srgbClr val="000000"/>
        </a:accent4>
        <a:accent5>
          <a:srgbClr val="AAB1BE"/>
        </a:accent5>
        <a:accent6>
          <a:srgbClr val="E70000"/>
        </a:accent6>
        <a:hlink>
          <a:srgbClr val="990033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3">
        <a:dk1>
          <a:srgbClr val="000000"/>
        </a:dk1>
        <a:lt1>
          <a:srgbClr val="FFFFC1"/>
        </a:lt1>
        <a:dk2>
          <a:srgbClr val="000066"/>
        </a:dk2>
        <a:lt2>
          <a:srgbClr val="DCA200"/>
        </a:lt2>
        <a:accent1>
          <a:srgbClr val="04477A"/>
        </a:accent1>
        <a:accent2>
          <a:srgbClr val="FF0000"/>
        </a:accent2>
        <a:accent3>
          <a:srgbClr val="FFFFDD"/>
        </a:accent3>
        <a:accent4>
          <a:srgbClr val="000000"/>
        </a:accent4>
        <a:accent5>
          <a:srgbClr val="AAB1BE"/>
        </a:accent5>
        <a:accent6>
          <a:srgbClr val="E70000"/>
        </a:accent6>
        <a:hlink>
          <a:srgbClr val="990033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4">
        <a:dk1>
          <a:srgbClr val="000000"/>
        </a:dk1>
        <a:lt1>
          <a:srgbClr val="FFFFCF"/>
        </a:lt1>
        <a:dk2>
          <a:srgbClr val="000066"/>
        </a:dk2>
        <a:lt2>
          <a:srgbClr val="DCA200"/>
        </a:lt2>
        <a:accent1>
          <a:srgbClr val="04477A"/>
        </a:accent1>
        <a:accent2>
          <a:srgbClr val="FF0000"/>
        </a:accent2>
        <a:accent3>
          <a:srgbClr val="FFFFE4"/>
        </a:accent3>
        <a:accent4>
          <a:srgbClr val="000000"/>
        </a:accent4>
        <a:accent5>
          <a:srgbClr val="AAB1BE"/>
        </a:accent5>
        <a:accent6>
          <a:srgbClr val="E70000"/>
        </a:accent6>
        <a:hlink>
          <a:srgbClr val="990033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5">
        <a:dk1>
          <a:srgbClr val="000000"/>
        </a:dk1>
        <a:lt1>
          <a:srgbClr val="FFFFCF"/>
        </a:lt1>
        <a:dk2>
          <a:srgbClr val="000066"/>
        </a:dk2>
        <a:lt2>
          <a:srgbClr val="DCA200"/>
        </a:lt2>
        <a:accent1>
          <a:srgbClr val="04477A"/>
        </a:accent1>
        <a:accent2>
          <a:srgbClr val="FF0000"/>
        </a:accent2>
        <a:accent3>
          <a:srgbClr val="FFFFE4"/>
        </a:accent3>
        <a:accent4>
          <a:srgbClr val="000000"/>
        </a:accent4>
        <a:accent5>
          <a:srgbClr val="AAB1BE"/>
        </a:accent5>
        <a:accent6>
          <a:srgbClr val="E70000"/>
        </a:accent6>
        <a:hlink>
          <a:srgbClr val="990033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6">
        <a:dk1>
          <a:srgbClr val="000000"/>
        </a:dk1>
        <a:lt1>
          <a:srgbClr val="FFFFCF"/>
        </a:lt1>
        <a:dk2>
          <a:srgbClr val="000066"/>
        </a:dk2>
        <a:lt2>
          <a:srgbClr val="D09A00"/>
        </a:lt2>
        <a:accent1>
          <a:srgbClr val="04477A"/>
        </a:accent1>
        <a:accent2>
          <a:srgbClr val="CC3300"/>
        </a:accent2>
        <a:accent3>
          <a:srgbClr val="FFFFE4"/>
        </a:accent3>
        <a:accent4>
          <a:srgbClr val="000000"/>
        </a:accent4>
        <a:accent5>
          <a:srgbClr val="AAB1BE"/>
        </a:accent5>
        <a:accent6>
          <a:srgbClr val="B92D00"/>
        </a:accent6>
        <a:hlink>
          <a:srgbClr val="990033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90746A84892548B8533269ABA516A9" ma:contentTypeVersion="2" ma:contentTypeDescription="Create a new document." ma:contentTypeScope="" ma:versionID="9b24379291cf0c21bac29a64434e5a44">
  <xsd:schema xmlns:xsd="http://www.w3.org/2001/XMLSchema" xmlns:xs="http://www.w3.org/2001/XMLSchema" xmlns:p="http://schemas.microsoft.com/office/2006/metadata/properties" xmlns:ns2="5ea7dbfb-de2c-4dec-9b61-cf66a373ed4c" targetNamespace="http://schemas.microsoft.com/office/2006/metadata/properties" ma:root="true" ma:fieldsID="822e83d5f4bf85c70acb06a20bbf4012" ns2:_="">
    <xsd:import namespace="5ea7dbfb-de2c-4dec-9b61-cf66a373ed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7dbfb-de2c-4dec-9b61-cf66a373ed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0BB2E8-118B-4E1F-93B1-467A6BB5DA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6DDA6E-3668-4941-BC37-33C3069F9F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a7dbfb-de2c-4dec-9b61-cf66a373ed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chapter05</Template>
  <TotalTime>3743</TotalTime>
  <Words>2126</Words>
  <Application>Microsoft Office PowerPoint</Application>
  <PresentationFormat>On-screen Show (4:3)</PresentationFormat>
  <Paragraphs>302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Courier New</vt:lpstr>
      <vt:lpstr>Times New Roman</vt:lpstr>
      <vt:lpstr>1_Layers</vt:lpstr>
      <vt:lpstr>C++ Programming:   From Problem Analysis  to Program Design, Third Edition</vt:lpstr>
      <vt:lpstr>Objectives</vt:lpstr>
      <vt:lpstr>Functions</vt:lpstr>
      <vt:lpstr>Predefined Functions</vt:lpstr>
      <vt:lpstr>Predefined Functions (continued)</vt:lpstr>
      <vt:lpstr>The Power Function (pow)</vt:lpstr>
      <vt:lpstr>The sqrt and floor Functions</vt:lpstr>
      <vt:lpstr>The sqrt and floor Functions (continued)</vt:lpstr>
      <vt:lpstr>PowerPoint Presentation</vt:lpstr>
      <vt:lpstr>PowerPoint Presentation</vt:lpstr>
      <vt:lpstr>PowerPoint Presentation</vt:lpstr>
      <vt:lpstr>PowerPoint Presentation</vt:lpstr>
      <vt:lpstr>User-Defined Functions</vt:lpstr>
      <vt:lpstr>Value-Returning Functions</vt:lpstr>
      <vt:lpstr>Value-Returning Functions (continued)</vt:lpstr>
      <vt:lpstr>PowerPoint Presentation</vt:lpstr>
      <vt:lpstr>Value-Returning Functions (continued)</vt:lpstr>
      <vt:lpstr>Value-Returning Functions (continued)</vt:lpstr>
      <vt:lpstr>Syntax</vt:lpstr>
      <vt:lpstr>Functions</vt:lpstr>
      <vt:lpstr>Value-Returning Functions</vt:lpstr>
      <vt:lpstr>Value-Returning Functions (continued)</vt:lpstr>
      <vt:lpstr>The return Statement</vt:lpstr>
      <vt:lpstr>PowerPoint Presentation</vt:lpstr>
      <vt:lpstr>PowerPoint Presentation</vt:lpstr>
      <vt:lpstr>Function Prototype</vt:lpstr>
      <vt:lpstr>PowerPoint Presentation</vt:lpstr>
      <vt:lpstr>PowerPoint Presentation</vt:lpstr>
      <vt:lpstr>Flow of Execution</vt:lpstr>
      <vt:lpstr>Flow of Execution (Continued)</vt:lpstr>
      <vt:lpstr>Flow of Execution (continued)</vt:lpstr>
      <vt:lpstr>Flow of Execution (continued)</vt:lpstr>
      <vt:lpstr>Programming Example</vt:lpstr>
      <vt:lpstr>Program Analysis</vt:lpstr>
      <vt:lpstr>Program Analysis (continued)</vt:lpstr>
      <vt:lpstr>Algorithm Design</vt:lpstr>
      <vt:lpstr>Algorithm Design (continued)</vt:lpstr>
      <vt:lpstr>Example 1</vt:lpstr>
      <vt:lpstr>Example 2</vt:lpstr>
      <vt:lpstr>Example 3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subject/>
  <dc:creator>Course Technology</dc:creator>
  <cp:keywords/>
  <dc:description/>
  <cp:lastModifiedBy>Mohammad Klaib</cp:lastModifiedBy>
  <cp:revision>145</cp:revision>
  <cp:lastPrinted>2009-04-22T19:24:48Z</cp:lastPrinted>
  <dcterms:created xsi:type="dcterms:W3CDTF">2002-07-27T03:19:07Z</dcterms:created>
  <dcterms:modified xsi:type="dcterms:W3CDTF">2022-12-20T19:12:04Z</dcterms:modified>
  <cp:category/>
</cp:coreProperties>
</file>